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03"/>
  </p:notesMasterIdLst>
  <p:handoutMasterIdLst>
    <p:handoutMasterId r:id="rId104"/>
  </p:handoutMasterIdLst>
  <p:sldIdLst>
    <p:sldId id="775" r:id="rId2"/>
    <p:sldId id="341" r:id="rId3"/>
    <p:sldId id="717" r:id="rId4"/>
    <p:sldId id="772" r:id="rId5"/>
    <p:sldId id="681" r:id="rId6"/>
    <p:sldId id="433" r:id="rId7"/>
    <p:sldId id="716" r:id="rId8"/>
    <p:sldId id="486" r:id="rId9"/>
    <p:sldId id="488" r:id="rId10"/>
    <p:sldId id="694" r:id="rId11"/>
    <p:sldId id="500" r:id="rId12"/>
    <p:sldId id="683" r:id="rId13"/>
    <p:sldId id="700" r:id="rId14"/>
    <p:sldId id="481" r:id="rId15"/>
    <p:sldId id="276" r:id="rId16"/>
    <p:sldId id="701" r:id="rId17"/>
    <p:sldId id="296" r:id="rId18"/>
    <p:sldId id="279" r:id="rId19"/>
    <p:sldId id="259" r:id="rId20"/>
    <p:sldId id="260" r:id="rId21"/>
    <p:sldId id="261" r:id="rId22"/>
    <p:sldId id="258" r:id="rId23"/>
    <p:sldId id="262" r:id="rId24"/>
    <p:sldId id="297" r:id="rId25"/>
    <p:sldId id="607" r:id="rId26"/>
    <p:sldId id="606" r:id="rId27"/>
    <p:sldId id="359" r:id="rId28"/>
    <p:sldId id="386" r:id="rId29"/>
    <p:sldId id="354" r:id="rId30"/>
    <p:sldId id="472" r:id="rId31"/>
    <p:sldId id="387" r:id="rId32"/>
    <p:sldId id="428" r:id="rId33"/>
    <p:sldId id="409" r:id="rId34"/>
    <p:sldId id="410" r:id="rId35"/>
    <p:sldId id="329" r:id="rId36"/>
    <p:sldId id="702" r:id="rId37"/>
    <p:sldId id="501" r:id="rId38"/>
    <p:sldId id="680" r:id="rId39"/>
    <p:sldId id="703" r:id="rId40"/>
    <p:sldId id="388" r:id="rId41"/>
    <p:sldId id="389" r:id="rId42"/>
    <p:sldId id="391" r:id="rId43"/>
    <p:sldId id="392" r:id="rId44"/>
    <p:sldId id="393" r:id="rId45"/>
    <p:sldId id="436" r:id="rId46"/>
    <p:sldId id="394" r:id="rId47"/>
    <p:sldId id="477" r:id="rId48"/>
    <p:sldId id="268" r:id="rId49"/>
    <p:sldId id="395" r:id="rId50"/>
    <p:sldId id="435" r:id="rId51"/>
    <p:sldId id="271" r:id="rId52"/>
    <p:sldId id="705" r:id="rId53"/>
    <p:sldId id="502" r:id="rId54"/>
    <p:sldId id="437" r:id="rId55"/>
    <p:sldId id="438" r:id="rId56"/>
    <p:sldId id="439" r:id="rId57"/>
    <p:sldId id="440" r:id="rId58"/>
    <p:sldId id="441" r:id="rId59"/>
    <p:sldId id="442" r:id="rId60"/>
    <p:sldId id="443" r:id="rId61"/>
    <p:sldId id="444" r:id="rId62"/>
    <p:sldId id="269" r:id="rId63"/>
    <p:sldId id="270" r:id="rId64"/>
    <p:sldId id="706" r:id="rId65"/>
    <p:sldId id="503" r:id="rId66"/>
    <p:sldId id="707" r:id="rId67"/>
    <p:sldId id="708" r:id="rId68"/>
    <p:sldId id="446" r:id="rId69"/>
    <p:sldId id="447" r:id="rId70"/>
    <p:sldId id="448" r:id="rId71"/>
    <p:sldId id="449" r:id="rId72"/>
    <p:sldId id="450" r:id="rId73"/>
    <p:sldId id="272" r:id="rId74"/>
    <p:sldId id="709" r:id="rId75"/>
    <p:sldId id="451" r:id="rId76"/>
    <p:sldId id="452" r:id="rId77"/>
    <p:sldId id="453" r:id="rId78"/>
    <p:sldId id="273" r:id="rId79"/>
    <p:sldId id="710" r:id="rId80"/>
    <p:sldId id="454" r:id="rId81"/>
    <p:sldId id="455" r:id="rId82"/>
    <p:sldId id="498" r:id="rId83"/>
    <p:sldId id="497" r:id="rId84"/>
    <p:sldId id="274" r:id="rId85"/>
    <p:sldId id="711" r:id="rId86"/>
    <p:sldId id="482" r:id="rId87"/>
    <p:sldId id="712" r:id="rId88"/>
    <p:sldId id="679" r:id="rId89"/>
    <p:sldId id="693" r:id="rId90"/>
    <p:sldId id="713" r:id="rId91"/>
    <p:sldId id="476" r:id="rId92"/>
    <p:sldId id="492" r:id="rId93"/>
    <p:sldId id="714" r:id="rId94"/>
    <p:sldId id="715" r:id="rId95"/>
    <p:sldId id="319" r:id="rId96"/>
    <p:sldId id="494" r:id="rId97"/>
    <p:sldId id="461" r:id="rId98"/>
    <p:sldId id="462" r:id="rId99"/>
    <p:sldId id="493" r:id="rId100"/>
    <p:sldId id="458" r:id="rId101"/>
    <p:sldId id="467" r:id="rId102"/>
  </p:sldIdLst>
  <p:sldSz cx="12192000" cy="6858000"/>
  <p:notesSz cx="6805613" cy="9939338"/>
  <p:defaultTextStyle>
    <a:defPPr>
      <a:defRPr lang="ja-JP"/>
    </a:defPPr>
    <a:lvl1pPr algn="l" rtl="0" eaLnBrk="0" fontAlgn="base" hangingPunct="0">
      <a:spcBef>
        <a:spcPct val="0"/>
      </a:spcBef>
      <a:spcAft>
        <a:spcPct val="0"/>
      </a:spcAft>
      <a:defRPr kumimoji="1" sz="1400" b="1" kern="1200">
        <a:solidFill>
          <a:srgbClr val="000000"/>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1400" b="1" kern="1200">
        <a:solidFill>
          <a:srgbClr val="000000"/>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1400" b="1" kern="1200">
        <a:solidFill>
          <a:srgbClr val="000000"/>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1400" b="1" kern="1200">
        <a:solidFill>
          <a:srgbClr val="000000"/>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1400" b="1" kern="1200">
        <a:solidFill>
          <a:srgbClr val="000000"/>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1400" b="1" kern="1200">
        <a:solidFill>
          <a:srgbClr val="000000"/>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1400" b="1" kern="1200">
        <a:solidFill>
          <a:srgbClr val="000000"/>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1400" b="1" kern="1200">
        <a:solidFill>
          <a:srgbClr val="000000"/>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1400" b="1" kern="1200">
        <a:solidFill>
          <a:srgbClr val="000000"/>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ECFF"/>
    <a:srgbClr val="FFFFCC"/>
    <a:srgbClr val="FFFFFF"/>
    <a:srgbClr val="3333FF"/>
    <a:srgbClr val="99CCFF"/>
    <a:srgbClr val="00FFCC"/>
    <a:srgbClr val="FF000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27" autoAdjust="0"/>
    <p:restoredTop sz="96445" autoAdjust="0"/>
  </p:normalViewPr>
  <p:slideViewPr>
    <p:cSldViewPr snapToGrid="0">
      <p:cViewPr varScale="1">
        <p:scale>
          <a:sx n="59" d="100"/>
          <a:sy n="59" d="100"/>
        </p:scale>
        <p:origin x="72" y="1356"/>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3" d="2"/>
        <a:sy n="3" d="2"/>
      </p:scale>
      <p:origin x="0" y="0"/>
    </p:cViewPr>
  </p:notesTextViewPr>
  <p:sorterViewPr>
    <p:cViewPr varScale="1">
      <p:scale>
        <a:sx n="1" d="1"/>
        <a:sy n="1" d="1"/>
      </p:scale>
      <p:origin x="0" y="-22254"/>
    </p:cViewPr>
  </p:sorterViewPr>
  <p:notesViewPr>
    <p:cSldViewPr snapToGrid="0">
      <p:cViewPr>
        <p:scale>
          <a:sx n="100" d="100"/>
          <a:sy n="100" d="100"/>
        </p:scale>
        <p:origin x="-906" y="-72"/>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slide" Target="slides/slide61.xml"/><Relationship Id="rId1" Type="http://schemas.openxmlformats.org/officeDocument/2006/relationships/slide" Target="slides/slide35.xml"/><Relationship Id="rId5" Type="http://schemas.openxmlformats.org/officeDocument/2006/relationships/slide" Target="slides/slide72.xml"/><Relationship Id="rId4" Type="http://schemas.openxmlformats.org/officeDocument/2006/relationships/slide" Target="slides/slide7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2EC161E7-D82A-6E52-149E-13AC6998F3F6}"/>
              </a:ext>
            </a:extLst>
          </p:cNvPr>
          <p:cNvSpPr>
            <a:spLocks noGrp="1" noChangeArrowheads="1"/>
          </p:cNvSpPr>
          <p:nvPr>
            <p:ph type="hdr" sz="quarter"/>
          </p:nvPr>
        </p:nvSpPr>
        <p:spPr bwMode="auto">
          <a:xfrm>
            <a:off x="0" y="0"/>
            <a:ext cx="2949575" cy="496888"/>
          </a:xfrm>
          <a:prstGeom prst="rect">
            <a:avLst/>
          </a:prstGeom>
          <a:noFill/>
          <a:ln>
            <a:noFill/>
          </a:ln>
        </p:spPr>
        <p:txBody>
          <a:bodyPr vert="horz" wrap="square" lIns="95142" tIns="47572" rIns="95142" bIns="47572" numCol="1" anchor="t" anchorCtr="0" compatLnSpc="1">
            <a:prstTxWarp prst="textNoShape">
              <a:avLst/>
            </a:prstTxWarp>
          </a:bodyPr>
          <a:lstStyle>
            <a:lvl1pPr defTabSz="950464" eaLnBrk="1" hangingPunct="1">
              <a:defRPr sz="1200" b="0">
                <a:solidFill>
                  <a:schemeClr val="tx1"/>
                </a:solidFill>
              </a:defRPr>
            </a:lvl1pPr>
          </a:lstStyle>
          <a:p>
            <a:pPr>
              <a:defRPr/>
            </a:pPr>
            <a:endParaRPr lang="en-US" altLang="ja-JP"/>
          </a:p>
        </p:txBody>
      </p:sp>
      <p:sp>
        <p:nvSpPr>
          <p:cNvPr id="25603" name="Rectangle 3">
            <a:extLst>
              <a:ext uri="{FF2B5EF4-FFF2-40B4-BE49-F238E27FC236}">
                <a16:creationId xmlns:a16="http://schemas.microsoft.com/office/drawing/2014/main" id="{D172B6BB-E956-5AA8-1036-6A230904934E}"/>
              </a:ext>
            </a:extLst>
          </p:cNvPr>
          <p:cNvSpPr>
            <a:spLocks noGrp="1" noChangeArrowheads="1"/>
          </p:cNvSpPr>
          <p:nvPr>
            <p:ph type="dt" sz="quarter" idx="1"/>
          </p:nvPr>
        </p:nvSpPr>
        <p:spPr bwMode="auto">
          <a:xfrm>
            <a:off x="3856038" y="0"/>
            <a:ext cx="2949575" cy="496888"/>
          </a:xfrm>
          <a:prstGeom prst="rect">
            <a:avLst/>
          </a:prstGeom>
          <a:noFill/>
          <a:ln>
            <a:noFill/>
          </a:ln>
        </p:spPr>
        <p:txBody>
          <a:bodyPr vert="horz" wrap="square" lIns="95142" tIns="47572" rIns="95142" bIns="47572" numCol="1" anchor="t" anchorCtr="0" compatLnSpc="1">
            <a:prstTxWarp prst="textNoShape">
              <a:avLst/>
            </a:prstTxWarp>
          </a:bodyPr>
          <a:lstStyle>
            <a:lvl1pPr algn="r" defTabSz="950464" eaLnBrk="1" hangingPunct="1">
              <a:defRPr sz="1200" b="0">
                <a:solidFill>
                  <a:schemeClr val="tx1"/>
                </a:solidFill>
              </a:defRPr>
            </a:lvl1pPr>
          </a:lstStyle>
          <a:p>
            <a:pPr>
              <a:defRPr/>
            </a:pPr>
            <a:endParaRPr lang="en-US" altLang="ja-JP"/>
          </a:p>
        </p:txBody>
      </p:sp>
      <p:sp>
        <p:nvSpPr>
          <p:cNvPr id="25604" name="Rectangle 4">
            <a:extLst>
              <a:ext uri="{FF2B5EF4-FFF2-40B4-BE49-F238E27FC236}">
                <a16:creationId xmlns:a16="http://schemas.microsoft.com/office/drawing/2014/main" id="{BE9E184C-20F8-B7D4-B9D6-FEE90AEEFA17}"/>
              </a:ext>
            </a:extLst>
          </p:cNvPr>
          <p:cNvSpPr>
            <a:spLocks noGrp="1" noChangeArrowheads="1"/>
          </p:cNvSpPr>
          <p:nvPr>
            <p:ph type="ftr" sz="quarter" idx="2"/>
          </p:nvPr>
        </p:nvSpPr>
        <p:spPr bwMode="auto">
          <a:xfrm>
            <a:off x="0" y="9442450"/>
            <a:ext cx="2949575" cy="496888"/>
          </a:xfrm>
          <a:prstGeom prst="rect">
            <a:avLst/>
          </a:prstGeom>
          <a:noFill/>
          <a:ln>
            <a:noFill/>
          </a:ln>
        </p:spPr>
        <p:txBody>
          <a:bodyPr vert="horz" wrap="square" lIns="95142" tIns="47572" rIns="95142" bIns="47572" numCol="1" anchor="b" anchorCtr="0" compatLnSpc="1">
            <a:prstTxWarp prst="textNoShape">
              <a:avLst/>
            </a:prstTxWarp>
          </a:bodyPr>
          <a:lstStyle>
            <a:lvl1pPr defTabSz="950464" eaLnBrk="1" hangingPunct="1">
              <a:defRPr sz="1200" b="0">
                <a:solidFill>
                  <a:schemeClr val="tx1"/>
                </a:solidFill>
              </a:defRPr>
            </a:lvl1pPr>
          </a:lstStyle>
          <a:p>
            <a:pPr>
              <a:defRPr/>
            </a:pPr>
            <a:endParaRPr lang="en-US" altLang="ja-JP"/>
          </a:p>
        </p:txBody>
      </p:sp>
      <p:sp>
        <p:nvSpPr>
          <p:cNvPr id="25605" name="Rectangle 5">
            <a:extLst>
              <a:ext uri="{FF2B5EF4-FFF2-40B4-BE49-F238E27FC236}">
                <a16:creationId xmlns:a16="http://schemas.microsoft.com/office/drawing/2014/main" id="{046B4E5C-C52C-F9E2-21AC-B4BF3C88E6E0}"/>
              </a:ext>
            </a:extLst>
          </p:cNvPr>
          <p:cNvSpPr>
            <a:spLocks noGrp="1" noChangeArrowheads="1"/>
          </p:cNvSpPr>
          <p:nvPr>
            <p:ph type="sldNum" sz="quarter" idx="3"/>
          </p:nvPr>
        </p:nvSpPr>
        <p:spPr bwMode="auto">
          <a:xfrm>
            <a:off x="3856038" y="9442450"/>
            <a:ext cx="2949575" cy="496888"/>
          </a:xfrm>
          <a:prstGeom prst="rect">
            <a:avLst/>
          </a:prstGeom>
          <a:noFill/>
          <a:ln>
            <a:noFill/>
          </a:ln>
        </p:spPr>
        <p:txBody>
          <a:bodyPr vert="horz" wrap="square" lIns="95142" tIns="47572" rIns="95142" bIns="47572" numCol="1" anchor="b" anchorCtr="0" compatLnSpc="1">
            <a:prstTxWarp prst="textNoShape">
              <a:avLst/>
            </a:prstTxWarp>
          </a:bodyPr>
          <a:lstStyle>
            <a:lvl1pPr algn="r" defTabSz="949325" eaLnBrk="1" hangingPunct="1">
              <a:defRPr sz="1200" b="0">
                <a:solidFill>
                  <a:schemeClr val="tx1"/>
                </a:solidFill>
              </a:defRPr>
            </a:lvl1pPr>
          </a:lstStyle>
          <a:p>
            <a:pPr>
              <a:defRPr/>
            </a:pPr>
            <a:fld id="{C8D32F83-C50A-4B8E-AF85-40B826EAB67B}"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D2B5B16-FAED-B3C3-CEB4-3F1F202EAD63}"/>
              </a:ext>
            </a:extLst>
          </p:cNvPr>
          <p:cNvSpPr>
            <a:spLocks noGrp="1" noChangeArrowheads="1"/>
          </p:cNvSpPr>
          <p:nvPr>
            <p:ph type="hdr" sz="quarter"/>
          </p:nvPr>
        </p:nvSpPr>
        <p:spPr bwMode="auto">
          <a:xfrm>
            <a:off x="0" y="0"/>
            <a:ext cx="2949575" cy="496888"/>
          </a:xfrm>
          <a:prstGeom prst="rect">
            <a:avLst/>
          </a:prstGeom>
          <a:noFill/>
          <a:ln>
            <a:noFill/>
          </a:ln>
        </p:spPr>
        <p:txBody>
          <a:bodyPr vert="horz" wrap="square" lIns="95142" tIns="47572" rIns="95142" bIns="47572" numCol="1" anchor="t" anchorCtr="0" compatLnSpc="1">
            <a:prstTxWarp prst="textNoShape">
              <a:avLst/>
            </a:prstTxWarp>
          </a:bodyPr>
          <a:lstStyle>
            <a:lvl1pPr defTabSz="950464" eaLnBrk="1" hangingPunct="1">
              <a:defRPr sz="1200" b="0">
                <a:solidFill>
                  <a:schemeClr val="tx1"/>
                </a:solidFill>
              </a:defRPr>
            </a:lvl1pPr>
          </a:lstStyle>
          <a:p>
            <a:pPr>
              <a:defRPr/>
            </a:pPr>
            <a:endParaRPr lang="en-US" altLang="ja-JP"/>
          </a:p>
        </p:txBody>
      </p:sp>
      <p:sp>
        <p:nvSpPr>
          <p:cNvPr id="4099" name="Rectangle 3">
            <a:extLst>
              <a:ext uri="{FF2B5EF4-FFF2-40B4-BE49-F238E27FC236}">
                <a16:creationId xmlns:a16="http://schemas.microsoft.com/office/drawing/2014/main" id="{DA72E308-4CDD-44D4-3337-5D73CE8D2021}"/>
              </a:ext>
            </a:extLst>
          </p:cNvPr>
          <p:cNvSpPr>
            <a:spLocks noGrp="1" noChangeArrowheads="1"/>
          </p:cNvSpPr>
          <p:nvPr>
            <p:ph type="dt" idx="1"/>
          </p:nvPr>
        </p:nvSpPr>
        <p:spPr bwMode="auto">
          <a:xfrm>
            <a:off x="3856038" y="0"/>
            <a:ext cx="2949575" cy="496888"/>
          </a:xfrm>
          <a:prstGeom prst="rect">
            <a:avLst/>
          </a:prstGeom>
          <a:noFill/>
          <a:ln>
            <a:noFill/>
          </a:ln>
        </p:spPr>
        <p:txBody>
          <a:bodyPr vert="horz" wrap="square" lIns="95142" tIns="47572" rIns="95142" bIns="47572" numCol="1" anchor="t" anchorCtr="0" compatLnSpc="1">
            <a:prstTxWarp prst="textNoShape">
              <a:avLst/>
            </a:prstTxWarp>
          </a:bodyPr>
          <a:lstStyle>
            <a:lvl1pPr algn="r" defTabSz="950464" eaLnBrk="1" hangingPunct="1">
              <a:defRPr sz="1200" b="0">
                <a:solidFill>
                  <a:schemeClr val="tx1"/>
                </a:solidFill>
              </a:defRPr>
            </a:lvl1pPr>
          </a:lstStyle>
          <a:p>
            <a:pPr>
              <a:defRPr/>
            </a:pPr>
            <a:endParaRPr lang="en-US" altLang="ja-JP"/>
          </a:p>
        </p:txBody>
      </p:sp>
      <p:sp>
        <p:nvSpPr>
          <p:cNvPr id="2052" name="Rectangle 4">
            <a:extLst>
              <a:ext uri="{FF2B5EF4-FFF2-40B4-BE49-F238E27FC236}">
                <a16:creationId xmlns:a16="http://schemas.microsoft.com/office/drawing/2014/main" id="{94BD9419-9137-0746-CBD3-ED9846273F0D}"/>
              </a:ext>
            </a:extLst>
          </p:cNvPr>
          <p:cNvSpPr>
            <a:spLocks noGrp="1" noRot="1" noChangeAspect="1" noChangeArrowheads="1" noTextEdit="1"/>
          </p:cNvSpPr>
          <p:nvPr>
            <p:ph type="sldImg" idx="2"/>
          </p:nvPr>
        </p:nvSpPr>
        <p:spPr bwMode="auto">
          <a:xfrm>
            <a:off x="92075" y="746125"/>
            <a:ext cx="6621463"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D312E7D4-8596-CDD2-1C07-EB37963B2700}"/>
              </a:ext>
            </a:extLst>
          </p:cNvPr>
          <p:cNvSpPr>
            <a:spLocks noGrp="1" noChangeArrowheads="1"/>
          </p:cNvSpPr>
          <p:nvPr>
            <p:ph type="body" sz="quarter" idx="3"/>
          </p:nvPr>
        </p:nvSpPr>
        <p:spPr bwMode="auto">
          <a:xfrm>
            <a:off x="908050" y="4721225"/>
            <a:ext cx="4989513" cy="4471988"/>
          </a:xfrm>
          <a:prstGeom prst="rect">
            <a:avLst/>
          </a:prstGeom>
          <a:noFill/>
          <a:ln>
            <a:noFill/>
          </a:ln>
        </p:spPr>
        <p:txBody>
          <a:bodyPr vert="horz" wrap="square" lIns="95142" tIns="47572" rIns="95142" bIns="47572"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102" name="Rectangle 6">
            <a:extLst>
              <a:ext uri="{FF2B5EF4-FFF2-40B4-BE49-F238E27FC236}">
                <a16:creationId xmlns:a16="http://schemas.microsoft.com/office/drawing/2014/main" id="{7B74F3AE-F134-9A40-5A04-DB4DE19482F0}"/>
              </a:ext>
            </a:extLst>
          </p:cNvPr>
          <p:cNvSpPr>
            <a:spLocks noGrp="1" noChangeArrowheads="1"/>
          </p:cNvSpPr>
          <p:nvPr>
            <p:ph type="ftr" sz="quarter" idx="4"/>
          </p:nvPr>
        </p:nvSpPr>
        <p:spPr bwMode="auto">
          <a:xfrm>
            <a:off x="0" y="9442450"/>
            <a:ext cx="2949575" cy="496888"/>
          </a:xfrm>
          <a:prstGeom prst="rect">
            <a:avLst/>
          </a:prstGeom>
          <a:noFill/>
          <a:ln>
            <a:noFill/>
          </a:ln>
        </p:spPr>
        <p:txBody>
          <a:bodyPr vert="horz" wrap="square" lIns="95142" tIns="47572" rIns="95142" bIns="47572" numCol="1" anchor="b" anchorCtr="0" compatLnSpc="1">
            <a:prstTxWarp prst="textNoShape">
              <a:avLst/>
            </a:prstTxWarp>
          </a:bodyPr>
          <a:lstStyle>
            <a:lvl1pPr defTabSz="950464" eaLnBrk="1" hangingPunct="1">
              <a:defRPr sz="1200" b="0">
                <a:solidFill>
                  <a:schemeClr val="tx1"/>
                </a:solidFill>
              </a:defRPr>
            </a:lvl1pPr>
          </a:lstStyle>
          <a:p>
            <a:pPr>
              <a:defRPr/>
            </a:pPr>
            <a:endParaRPr lang="en-US" altLang="ja-JP"/>
          </a:p>
        </p:txBody>
      </p:sp>
      <p:sp>
        <p:nvSpPr>
          <p:cNvPr id="4103" name="Rectangle 7">
            <a:extLst>
              <a:ext uri="{FF2B5EF4-FFF2-40B4-BE49-F238E27FC236}">
                <a16:creationId xmlns:a16="http://schemas.microsoft.com/office/drawing/2014/main" id="{5AFCE36B-FE79-CA47-D320-EAD9D06E0513}"/>
              </a:ext>
            </a:extLst>
          </p:cNvPr>
          <p:cNvSpPr>
            <a:spLocks noGrp="1" noChangeArrowheads="1"/>
          </p:cNvSpPr>
          <p:nvPr>
            <p:ph type="sldNum" sz="quarter" idx="5"/>
          </p:nvPr>
        </p:nvSpPr>
        <p:spPr bwMode="auto">
          <a:xfrm>
            <a:off x="3856038" y="9442450"/>
            <a:ext cx="2949575" cy="496888"/>
          </a:xfrm>
          <a:prstGeom prst="rect">
            <a:avLst/>
          </a:prstGeom>
          <a:noFill/>
          <a:ln>
            <a:noFill/>
          </a:ln>
        </p:spPr>
        <p:txBody>
          <a:bodyPr vert="horz" wrap="square" lIns="95142" tIns="47572" rIns="95142" bIns="47572" numCol="1" anchor="b" anchorCtr="0" compatLnSpc="1">
            <a:prstTxWarp prst="textNoShape">
              <a:avLst/>
            </a:prstTxWarp>
          </a:bodyPr>
          <a:lstStyle>
            <a:lvl1pPr algn="r" defTabSz="949325" eaLnBrk="1" hangingPunct="1">
              <a:defRPr sz="1200" b="0">
                <a:solidFill>
                  <a:schemeClr val="tx1"/>
                </a:solidFill>
              </a:defRPr>
            </a:lvl1pPr>
          </a:lstStyle>
          <a:p>
            <a:pPr>
              <a:defRPr/>
            </a:pPr>
            <a:fld id="{CC5F73C7-A8A4-490D-8B87-C085C8F26571}"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ー 1">
            <a:extLst>
              <a:ext uri="{FF2B5EF4-FFF2-40B4-BE49-F238E27FC236}">
                <a16:creationId xmlns:a16="http://schemas.microsoft.com/office/drawing/2014/main" id="{2656AD29-FF18-C580-62D2-F15BC6EC5992}"/>
              </a:ext>
            </a:extLst>
          </p:cNvPr>
          <p:cNvSpPr>
            <a:spLocks noGrp="1" noRot="1" noChangeAspect="1" noChangeArrowheads="1" noTextEdit="1"/>
          </p:cNvSpPr>
          <p:nvPr>
            <p:ph type="sldImg"/>
          </p:nvPr>
        </p:nvSpPr>
        <p:spPr>
          <a:xfrm>
            <a:off x="90488" y="744538"/>
            <a:ext cx="6616700" cy="3722687"/>
          </a:xfrm>
          <a:ln/>
        </p:spPr>
      </p:sp>
      <p:sp>
        <p:nvSpPr>
          <p:cNvPr id="5123" name="ノート プレースホルダー 2">
            <a:extLst>
              <a:ext uri="{FF2B5EF4-FFF2-40B4-BE49-F238E27FC236}">
                <a16:creationId xmlns:a16="http://schemas.microsoft.com/office/drawing/2014/main" id="{E86C2E48-6E81-D936-593E-D25A78A508B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124" name="スライド番号プレースホルダー 3">
            <a:extLst>
              <a:ext uri="{FF2B5EF4-FFF2-40B4-BE49-F238E27FC236}">
                <a16:creationId xmlns:a16="http://schemas.microsoft.com/office/drawing/2014/main" id="{F915CEB0-BE09-897D-3EDC-9253B433A48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325">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49325">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49325">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949325">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defTabSz="949325">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defTabSz="949325"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defTabSz="949325"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defTabSz="949325"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defTabSz="949325"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A58AA6B5-5C81-4DEE-8BF9-E9667FBB53DF}" type="slidenum">
              <a:rPr lang="ja-JP" altLang="en-US" sz="1200" smtClean="0">
                <a:latin typeface="Calibri" panose="020F0502020204030204" pitchFamily="34" charset="0"/>
              </a:rPr>
              <a:pPr/>
              <a:t>1</a:t>
            </a:fld>
            <a:endParaRPr lang="en-US" altLang="ja-JP"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514793D7-AA83-8A82-CAA6-6AE96935966F}"/>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26C477F9-0E4D-4F21-ABE1-6D4054A22F4E}" type="slidenum">
              <a:rPr lang="en-US" altLang="ja-JP" b="0">
                <a:ea typeface="ＭＳ Ｐゴシック" panose="020B0600070205080204" pitchFamily="50" charset="-128"/>
              </a:rPr>
              <a:pPr algn="r" eaLnBrk="1" hangingPunct="1">
                <a:spcBef>
                  <a:spcPct val="0"/>
                </a:spcBef>
              </a:pPr>
              <a:t>31</a:t>
            </a:fld>
            <a:endParaRPr lang="en-US" altLang="ja-JP" b="0">
              <a:ea typeface="ＭＳ Ｐゴシック" panose="020B0600070205080204" pitchFamily="50" charset="-128"/>
            </a:endParaRPr>
          </a:p>
        </p:txBody>
      </p:sp>
      <p:sp>
        <p:nvSpPr>
          <p:cNvPr id="34819" name="Rectangle 2">
            <a:extLst>
              <a:ext uri="{FF2B5EF4-FFF2-40B4-BE49-F238E27FC236}">
                <a16:creationId xmlns:a16="http://schemas.microsoft.com/office/drawing/2014/main" id="{41E59FBB-762C-7C63-1656-3F4ACAAF9171}"/>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FC4E2BF0-DD8E-DC03-8F02-1147D360BF0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71E60947-C72D-61A4-39B0-5747AA07369F}"/>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F6AA0F82-315F-4EC6-B9D5-8EF8FD785ADF}" type="slidenum">
              <a:rPr lang="en-US" altLang="ja-JP" b="0">
                <a:ea typeface="ＭＳ Ｐゴシック" panose="020B0600070205080204" pitchFamily="50" charset="-128"/>
              </a:rPr>
              <a:pPr algn="r" eaLnBrk="1" hangingPunct="1">
                <a:spcBef>
                  <a:spcPct val="0"/>
                </a:spcBef>
              </a:pPr>
              <a:t>32</a:t>
            </a:fld>
            <a:endParaRPr lang="en-US" altLang="ja-JP" b="0">
              <a:ea typeface="ＭＳ Ｐゴシック" panose="020B0600070205080204" pitchFamily="50" charset="-128"/>
            </a:endParaRPr>
          </a:p>
        </p:txBody>
      </p:sp>
      <p:sp>
        <p:nvSpPr>
          <p:cNvPr id="36867" name="Rectangle 2">
            <a:extLst>
              <a:ext uri="{FF2B5EF4-FFF2-40B4-BE49-F238E27FC236}">
                <a16:creationId xmlns:a16="http://schemas.microsoft.com/office/drawing/2014/main" id="{6F2B8181-B417-8061-A088-0D08ECB163E4}"/>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BDE7E8AF-E4C6-4FDD-7FB4-4E9DC74853A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DBBD5DB3-E9C2-09C3-6577-A56E3242F2F5}"/>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A46C26FC-E4BB-4362-9711-3182BFF00B13}" type="slidenum">
              <a:rPr lang="en-US" altLang="ja-JP" b="0">
                <a:ea typeface="ＭＳ Ｐゴシック" panose="020B0600070205080204" pitchFamily="50" charset="-128"/>
              </a:rPr>
              <a:pPr algn="r" eaLnBrk="1" hangingPunct="1">
                <a:spcBef>
                  <a:spcPct val="0"/>
                </a:spcBef>
              </a:pPr>
              <a:t>33</a:t>
            </a:fld>
            <a:fld id="{A03FE8DA-3D45-497A-BD37-A7E28EE69D14}" type="slidenum">
              <a:rPr lang="en-US" altLang="ja-JP" b="0">
                <a:ea typeface="ＭＳ Ｐゴシック" panose="020B0600070205080204" pitchFamily="50" charset="-128"/>
              </a:rPr>
              <a:pPr algn="r" eaLnBrk="1" hangingPunct="1">
                <a:spcBef>
                  <a:spcPct val="0"/>
                </a:spcBef>
              </a:pPr>
              <a:t>33</a:t>
            </a:fld>
            <a:endParaRPr lang="en-US" altLang="ja-JP" b="0">
              <a:ea typeface="ＭＳ Ｐゴシック" panose="020B0600070205080204" pitchFamily="50" charset="-128"/>
            </a:endParaRPr>
          </a:p>
        </p:txBody>
      </p:sp>
      <p:sp>
        <p:nvSpPr>
          <p:cNvPr id="38915" name="Rectangle 2">
            <a:extLst>
              <a:ext uri="{FF2B5EF4-FFF2-40B4-BE49-F238E27FC236}">
                <a16:creationId xmlns:a16="http://schemas.microsoft.com/office/drawing/2014/main" id="{60990623-F0B1-DE8C-7F73-EAE24E34BD71}"/>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005FB525-B49A-09CB-F794-6BAFCDD921F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3AF752D4-CAC4-8F8D-A4F5-018EB8A33931}"/>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7EBAE22C-CBDE-4171-98EF-C3F5194D91F1}" type="slidenum">
              <a:rPr lang="en-US" altLang="ja-JP" b="0">
                <a:ea typeface="ＭＳ Ｐゴシック" panose="020B0600070205080204" pitchFamily="50" charset="-128"/>
              </a:rPr>
              <a:pPr algn="r" eaLnBrk="1" hangingPunct="1">
                <a:spcBef>
                  <a:spcPct val="0"/>
                </a:spcBef>
              </a:pPr>
              <a:t>34</a:t>
            </a:fld>
            <a:endParaRPr lang="en-US" altLang="ja-JP" b="0">
              <a:ea typeface="ＭＳ Ｐゴシック" panose="020B0600070205080204" pitchFamily="50" charset="-128"/>
            </a:endParaRPr>
          </a:p>
        </p:txBody>
      </p:sp>
      <p:sp>
        <p:nvSpPr>
          <p:cNvPr id="40963" name="Rectangle 2">
            <a:extLst>
              <a:ext uri="{FF2B5EF4-FFF2-40B4-BE49-F238E27FC236}">
                <a16:creationId xmlns:a16="http://schemas.microsoft.com/office/drawing/2014/main" id="{B434628D-23F1-2690-2C68-5305FD51A10D}"/>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2B3E9F3D-7357-AC15-0A5A-D983A24EC4B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a:extLst>
              <a:ext uri="{FF2B5EF4-FFF2-40B4-BE49-F238E27FC236}">
                <a16:creationId xmlns:a16="http://schemas.microsoft.com/office/drawing/2014/main" id="{119B81CD-D7E0-4100-B126-AA0E3A359CF3}"/>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5B931718-6877-4CEF-AF37-A04F277417CD}" type="slidenum">
              <a:rPr lang="en-US" altLang="ja-JP" b="0">
                <a:ea typeface="ＭＳ Ｐゴシック" panose="020B0600070205080204" pitchFamily="50" charset="-128"/>
              </a:rPr>
              <a:pPr algn="r" eaLnBrk="1" hangingPunct="1">
                <a:spcBef>
                  <a:spcPct val="0"/>
                </a:spcBef>
              </a:pPr>
              <a:t>40</a:t>
            </a:fld>
            <a:endParaRPr lang="en-US" altLang="ja-JP" b="0">
              <a:ea typeface="ＭＳ Ｐゴシック" panose="020B0600070205080204" pitchFamily="50" charset="-128"/>
            </a:endParaRPr>
          </a:p>
        </p:txBody>
      </p:sp>
      <p:sp>
        <p:nvSpPr>
          <p:cNvPr id="48131" name="Rectangle 2">
            <a:extLst>
              <a:ext uri="{FF2B5EF4-FFF2-40B4-BE49-F238E27FC236}">
                <a16:creationId xmlns:a16="http://schemas.microsoft.com/office/drawing/2014/main" id="{E167829D-1DDA-1E1C-609E-4A874CF4D1BD}"/>
              </a:ext>
            </a:extLst>
          </p:cNvPr>
          <p:cNvSpPr>
            <a:spLocks noGrp="1" noRot="1" noChangeAspect="1" noChangeArrowheads="1" noTextEdit="1"/>
          </p:cNvSpPr>
          <p:nvPr>
            <p:ph type="sldImg"/>
          </p:nvPr>
        </p:nvSpPr>
        <p:spPr>
          <a:ln/>
        </p:spPr>
      </p:sp>
      <p:sp>
        <p:nvSpPr>
          <p:cNvPr id="48132" name="Rectangle 3">
            <a:extLst>
              <a:ext uri="{FF2B5EF4-FFF2-40B4-BE49-F238E27FC236}">
                <a16:creationId xmlns:a16="http://schemas.microsoft.com/office/drawing/2014/main" id="{1E3737FC-35E5-76BC-97B8-106DDF1E8A1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a:extLst>
              <a:ext uri="{FF2B5EF4-FFF2-40B4-BE49-F238E27FC236}">
                <a16:creationId xmlns:a16="http://schemas.microsoft.com/office/drawing/2014/main" id="{EA9D828E-B068-0026-EB48-98562EB7DCE1}"/>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AB648DE0-0645-461B-B222-0AAFD7557752}" type="slidenum">
              <a:rPr lang="en-US" altLang="ja-JP" b="0">
                <a:ea typeface="ＭＳ Ｐゴシック" panose="020B0600070205080204" pitchFamily="50" charset="-128"/>
              </a:rPr>
              <a:pPr algn="r" eaLnBrk="1" hangingPunct="1">
                <a:spcBef>
                  <a:spcPct val="0"/>
                </a:spcBef>
              </a:pPr>
              <a:t>41</a:t>
            </a:fld>
            <a:endParaRPr lang="en-US" altLang="ja-JP" b="0">
              <a:ea typeface="ＭＳ Ｐゴシック" panose="020B0600070205080204" pitchFamily="50" charset="-128"/>
            </a:endParaRPr>
          </a:p>
        </p:txBody>
      </p:sp>
      <p:sp>
        <p:nvSpPr>
          <p:cNvPr id="50179" name="Rectangle 2">
            <a:extLst>
              <a:ext uri="{FF2B5EF4-FFF2-40B4-BE49-F238E27FC236}">
                <a16:creationId xmlns:a16="http://schemas.microsoft.com/office/drawing/2014/main" id="{E23DBA97-6CDB-D7C2-015F-B1A8607BC893}"/>
              </a:ext>
            </a:extLst>
          </p:cNvPr>
          <p:cNvSpPr>
            <a:spLocks noGrp="1" noRot="1" noChangeAspect="1" noChangeArrowheads="1" noTextEdit="1"/>
          </p:cNvSpPr>
          <p:nvPr>
            <p:ph type="sldImg"/>
          </p:nvPr>
        </p:nvSpPr>
        <p:spPr>
          <a:ln/>
        </p:spPr>
      </p:sp>
      <p:sp>
        <p:nvSpPr>
          <p:cNvPr id="50180" name="Rectangle 3">
            <a:extLst>
              <a:ext uri="{FF2B5EF4-FFF2-40B4-BE49-F238E27FC236}">
                <a16:creationId xmlns:a16="http://schemas.microsoft.com/office/drawing/2014/main" id="{15132F74-CD7B-4080-6764-9F310E12D4E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a:extLst>
              <a:ext uri="{FF2B5EF4-FFF2-40B4-BE49-F238E27FC236}">
                <a16:creationId xmlns:a16="http://schemas.microsoft.com/office/drawing/2014/main" id="{5751B94D-7280-5839-4E52-20EF59D9CF8F}"/>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3BA6256-359B-4C76-9C07-C526D535F03E}" type="slidenum">
              <a:rPr lang="en-US" altLang="ja-JP" b="0">
                <a:ea typeface="ＭＳ Ｐゴシック" panose="020B0600070205080204" pitchFamily="50" charset="-128"/>
              </a:rPr>
              <a:pPr algn="r" eaLnBrk="1" hangingPunct="1">
                <a:spcBef>
                  <a:spcPct val="0"/>
                </a:spcBef>
              </a:pPr>
              <a:t>42</a:t>
            </a:fld>
            <a:endParaRPr lang="en-US" altLang="ja-JP" b="0">
              <a:ea typeface="ＭＳ Ｐゴシック" panose="020B0600070205080204" pitchFamily="50" charset="-128"/>
            </a:endParaRPr>
          </a:p>
        </p:txBody>
      </p:sp>
      <p:sp>
        <p:nvSpPr>
          <p:cNvPr id="52227" name="Rectangle 2">
            <a:extLst>
              <a:ext uri="{FF2B5EF4-FFF2-40B4-BE49-F238E27FC236}">
                <a16:creationId xmlns:a16="http://schemas.microsoft.com/office/drawing/2014/main" id="{BB13329F-8BE3-A600-F081-042E4BFEC3DC}"/>
              </a:ext>
            </a:extLst>
          </p:cNvPr>
          <p:cNvSpPr>
            <a:spLocks noGrp="1" noRot="1" noChangeAspect="1" noChangeArrowheads="1" noTextEdit="1"/>
          </p:cNvSpPr>
          <p:nvPr>
            <p:ph type="sldImg"/>
          </p:nvPr>
        </p:nvSpPr>
        <p:spPr>
          <a:ln/>
        </p:spPr>
      </p:sp>
      <p:sp>
        <p:nvSpPr>
          <p:cNvPr id="52228" name="Rectangle 3">
            <a:extLst>
              <a:ext uri="{FF2B5EF4-FFF2-40B4-BE49-F238E27FC236}">
                <a16:creationId xmlns:a16="http://schemas.microsoft.com/office/drawing/2014/main" id="{A457690F-68DC-A403-EF8D-D9C7BAFF899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19BA4A82-9E7D-E36B-237C-FB0BF987B180}"/>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A79D123A-C0FA-4BB1-898D-39E3300A9B10}" type="slidenum">
              <a:rPr lang="en-US" altLang="ja-JP" b="0">
                <a:ea typeface="ＭＳ Ｐゴシック" panose="020B0600070205080204" pitchFamily="50" charset="-128"/>
              </a:rPr>
              <a:pPr algn="r" eaLnBrk="1" hangingPunct="1">
                <a:spcBef>
                  <a:spcPct val="0"/>
                </a:spcBef>
              </a:pPr>
              <a:t>43</a:t>
            </a:fld>
            <a:endParaRPr lang="en-US" altLang="ja-JP" b="0">
              <a:ea typeface="ＭＳ Ｐゴシック" panose="020B0600070205080204" pitchFamily="50" charset="-128"/>
            </a:endParaRPr>
          </a:p>
        </p:txBody>
      </p:sp>
      <p:sp>
        <p:nvSpPr>
          <p:cNvPr id="54275" name="Rectangle 2">
            <a:extLst>
              <a:ext uri="{FF2B5EF4-FFF2-40B4-BE49-F238E27FC236}">
                <a16:creationId xmlns:a16="http://schemas.microsoft.com/office/drawing/2014/main" id="{FC703EA3-7562-813A-8E9B-0533162ABC8B}"/>
              </a:ext>
            </a:extLst>
          </p:cNvPr>
          <p:cNvSpPr>
            <a:spLocks noGrp="1" noRot="1" noChangeAspect="1" noChangeArrowheads="1" noTextEdit="1"/>
          </p:cNvSpPr>
          <p:nvPr>
            <p:ph type="sldImg"/>
          </p:nvPr>
        </p:nvSpPr>
        <p:spPr>
          <a:ln/>
        </p:spPr>
      </p:sp>
      <p:sp>
        <p:nvSpPr>
          <p:cNvPr id="54276" name="Rectangle 3">
            <a:extLst>
              <a:ext uri="{FF2B5EF4-FFF2-40B4-BE49-F238E27FC236}">
                <a16:creationId xmlns:a16="http://schemas.microsoft.com/office/drawing/2014/main" id="{4ECFED7E-7A0C-F19C-D00D-AB42114F14A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98C09276-11F8-FD6E-83F7-CBAAEFD7D6CF}"/>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E97D74C8-0779-47B6-8DAB-B097CABA3539}" type="slidenum">
              <a:rPr lang="en-US" altLang="ja-JP" b="0">
                <a:ea typeface="ＭＳ Ｐゴシック" panose="020B0600070205080204" pitchFamily="50" charset="-128"/>
              </a:rPr>
              <a:pPr algn="r" eaLnBrk="1" hangingPunct="1">
                <a:spcBef>
                  <a:spcPct val="0"/>
                </a:spcBef>
              </a:pPr>
              <a:t>44</a:t>
            </a:fld>
            <a:endParaRPr lang="en-US" altLang="ja-JP" b="0">
              <a:ea typeface="ＭＳ Ｐゴシック" panose="020B0600070205080204" pitchFamily="50" charset="-128"/>
            </a:endParaRPr>
          </a:p>
        </p:txBody>
      </p:sp>
      <p:sp>
        <p:nvSpPr>
          <p:cNvPr id="56323" name="Rectangle 2">
            <a:extLst>
              <a:ext uri="{FF2B5EF4-FFF2-40B4-BE49-F238E27FC236}">
                <a16:creationId xmlns:a16="http://schemas.microsoft.com/office/drawing/2014/main" id="{A47A6ADA-8CBC-4937-0EAE-92FB272CBF8A}"/>
              </a:ext>
            </a:extLst>
          </p:cNvPr>
          <p:cNvSpPr>
            <a:spLocks noGrp="1" noRot="1" noChangeAspect="1" noChangeArrowheads="1" noTextEdit="1"/>
          </p:cNvSpPr>
          <p:nvPr>
            <p:ph type="sldImg"/>
          </p:nvPr>
        </p:nvSpPr>
        <p:spPr>
          <a:ln/>
        </p:spPr>
      </p:sp>
      <p:sp>
        <p:nvSpPr>
          <p:cNvPr id="56324" name="Rectangle 3">
            <a:extLst>
              <a:ext uri="{FF2B5EF4-FFF2-40B4-BE49-F238E27FC236}">
                <a16:creationId xmlns:a16="http://schemas.microsoft.com/office/drawing/2014/main" id="{52ECEFDE-E783-587B-2C23-2CEE45AC6C2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スライド イメージ プレースホルダー 1">
            <a:extLst>
              <a:ext uri="{FF2B5EF4-FFF2-40B4-BE49-F238E27FC236}">
                <a16:creationId xmlns:a16="http://schemas.microsoft.com/office/drawing/2014/main" id="{BAD371E8-7C22-0A6A-F033-48AC4C97F9C4}"/>
              </a:ext>
            </a:extLst>
          </p:cNvPr>
          <p:cNvSpPr>
            <a:spLocks noGrp="1" noRot="1" noChangeAspect="1" noChangeArrowheads="1" noTextEdit="1"/>
          </p:cNvSpPr>
          <p:nvPr>
            <p:ph type="sldImg"/>
          </p:nvPr>
        </p:nvSpPr>
        <p:spPr>
          <a:ln/>
        </p:spPr>
      </p:sp>
      <p:sp>
        <p:nvSpPr>
          <p:cNvPr id="59395" name="ノート プレースホルダー 2">
            <a:extLst>
              <a:ext uri="{FF2B5EF4-FFF2-40B4-BE49-F238E27FC236}">
                <a16:creationId xmlns:a16="http://schemas.microsoft.com/office/drawing/2014/main" id="{87FF32A5-6E8D-5071-F823-67E29AAA2AB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
        <p:nvSpPr>
          <p:cNvPr id="59396" name="スライド番号プレースホルダー 3">
            <a:extLst>
              <a:ext uri="{FF2B5EF4-FFF2-40B4-BE49-F238E27FC236}">
                <a16:creationId xmlns:a16="http://schemas.microsoft.com/office/drawing/2014/main" id="{3E295BD7-5350-A2B2-B5B2-722C4050472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325">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defTabSz="949325">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fld id="{2C0C46CF-7175-4D9C-A98D-52C53C0668FA}" type="slidenum">
              <a:rPr lang="en-US" altLang="ja-JP" sz="1200" b="0" smtClean="0">
                <a:solidFill>
                  <a:schemeClr val="tx1"/>
                </a:solidFill>
              </a:rPr>
              <a:pPr/>
              <a:t>45</a:t>
            </a:fld>
            <a:endParaRPr lang="en-US" altLang="ja-JP" sz="1200" b="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AE736342-01E3-5256-5E89-C029CCDA5BE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6075"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6450"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36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908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80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52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E5D99995-3417-4D71-9798-FA0E7AA6615C}" type="slidenum">
              <a:rPr lang="en-US" altLang="ja-JP" smtClean="0">
                <a:ea typeface="ＭＳ Ｐゴシック" panose="020B0600070205080204" pitchFamily="50" charset="-128"/>
              </a:rPr>
              <a:pPr>
                <a:spcBef>
                  <a:spcPct val="0"/>
                </a:spcBef>
              </a:pPr>
              <a:t>2</a:t>
            </a:fld>
            <a:endParaRPr lang="en-US" altLang="ja-JP">
              <a:ea typeface="ＭＳ Ｐゴシック" panose="020B0600070205080204" pitchFamily="50" charset="-128"/>
            </a:endParaRPr>
          </a:p>
        </p:txBody>
      </p:sp>
      <p:sp>
        <p:nvSpPr>
          <p:cNvPr id="7171" name="Rectangle 2">
            <a:extLst>
              <a:ext uri="{FF2B5EF4-FFF2-40B4-BE49-F238E27FC236}">
                <a16:creationId xmlns:a16="http://schemas.microsoft.com/office/drawing/2014/main" id="{C446B5EC-6F95-E329-9BD6-E9FC76CC2C03}"/>
              </a:ext>
            </a:extLst>
          </p:cNvPr>
          <p:cNvSpPr>
            <a:spLocks noGrp="1" noRot="1" noChangeAspect="1" noChangeArrowheads="1" noTextEdit="1"/>
          </p:cNvSpPr>
          <p:nvPr>
            <p:ph type="sldImg"/>
          </p:nvPr>
        </p:nvSpPr>
        <p:spPr>
          <a:xfrm>
            <a:off x="93663" y="746125"/>
            <a:ext cx="6623050" cy="3725863"/>
          </a:xfrm>
          <a:ln/>
        </p:spPr>
      </p:sp>
      <p:sp>
        <p:nvSpPr>
          <p:cNvPr id="7172" name="Rectangle 3">
            <a:extLst>
              <a:ext uri="{FF2B5EF4-FFF2-40B4-BE49-F238E27FC236}">
                <a16:creationId xmlns:a16="http://schemas.microsoft.com/office/drawing/2014/main" id="{377AF276-2916-3B4C-E31F-3ED31E0E1B8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en-US" altLang="ja-JP"/>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93B243C3-4FD0-836B-D4EC-1354F6AA28B0}"/>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E60DA99-6CD0-4D34-BB00-5E887A937100}" type="slidenum">
              <a:rPr lang="en-US" altLang="ja-JP" b="0">
                <a:ea typeface="ＭＳ Ｐゴシック" panose="020B0600070205080204" pitchFamily="50" charset="-128"/>
              </a:rPr>
              <a:pPr algn="r" eaLnBrk="1" hangingPunct="1">
                <a:spcBef>
                  <a:spcPct val="0"/>
                </a:spcBef>
              </a:pPr>
              <a:t>46</a:t>
            </a:fld>
            <a:endParaRPr lang="en-US" altLang="ja-JP" b="0">
              <a:ea typeface="ＭＳ Ｐゴシック" panose="020B0600070205080204" pitchFamily="50" charset="-128"/>
            </a:endParaRPr>
          </a:p>
        </p:txBody>
      </p:sp>
      <p:sp>
        <p:nvSpPr>
          <p:cNvPr id="61443" name="Rectangle 2">
            <a:extLst>
              <a:ext uri="{FF2B5EF4-FFF2-40B4-BE49-F238E27FC236}">
                <a16:creationId xmlns:a16="http://schemas.microsoft.com/office/drawing/2014/main" id="{E7ADFF51-82EA-A7FE-0CAB-5F48451F0B08}"/>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3114D674-C629-D381-404C-2D827FF57D2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A7E1A79E-7028-309E-3123-939E360B61CE}"/>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C2AF2588-618B-4519-94B1-62B86176215F}" type="slidenum">
              <a:rPr lang="en-US" altLang="ja-JP" b="0">
                <a:ea typeface="ＭＳ Ｐゴシック" panose="020B0600070205080204" pitchFamily="50" charset="-128"/>
              </a:rPr>
              <a:pPr algn="r" eaLnBrk="1" hangingPunct="1">
                <a:spcBef>
                  <a:spcPct val="0"/>
                </a:spcBef>
              </a:pPr>
              <a:t>47</a:t>
            </a:fld>
            <a:endParaRPr lang="en-US" altLang="ja-JP" b="0">
              <a:ea typeface="ＭＳ Ｐゴシック" panose="020B0600070205080204" pitchFamily="50" charset="-128"/>
            </a:endParaRPr>
          </a:p>
        </p:txBody>
      </p:sp>
      <p:sp>
        <p:nvSpPr>
          <p:cNvPr id="63491" name="Rectangle 2">
            <a:extLst>
              <a:ext uri="{FF2B5EF4-FFF2-40B4-BE49-F238E27FC236}">
                <a16:creationId xmlns:a16="http://schemas.microsoft.com/office/drawing/2014/main" id="{20CFF938-1D7F-3139-EA88-4FD8CA827B95}"/>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52E236BD-8EC6-C1A0-1C86-9EA7DE17828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A22206D4-2BCE-C15B-76CD-3B366BF015CA}"/>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F2987BB5-D51C-4F01-8E5F-795AD27580E6}" type="slidenum">
              <a:rPr lang="en-US" altLang="ja-JP" b="0">
                <a:ea typeface="ＭＳ Ｐゴシック" panose="020B0600070205080204" pitchFamily="50" charset="-128"/>
              </a:rPr>
              <a:pPr algn="r" eaLnBrk="1" hangingPunct="1">
                <a:spcBef>
                  <a:spcPct val="0"/>
                </a:spcBef>
              </a:pPr>
              <a:t>49</a:t>
            </a:fld>
            <a:endParaRPr lang="en-US" altLang="ja-JP" b="0">
              <a:ea typeface="ＭＳ Ｐゴシック" panose="020B0600070205080204" pitchFamily="50" charset="-128"/>
            </a:endParaRPr>
          </a:p>
        </p:txBody>
      </p:sp>
      <p:sp>
        <p:nvSpPr>
          <p:cNvPr id="66563" name="Rectangle 2">
            <a:extLst>
              <a:ext uri="{FF2B5EF4-FFF2-40B4-BE49-F238E27FC236}">
                <a16:creationId xmlns:a16="http://schemas.microsoft.com/office/drawing/2014/main" id="{28614757-EE06-722A-D9AB-80C5E9AE8C77}"/>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CD38EFEA-8FEF-883D-519C-E97FFA473DA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94D687F8-FCAD-B46E-CAC2-BC66999831E6}"/>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453A1C5-C55B-4663-8F24-AEC70B2573DF}" type="slidenum">
              <a:rPr lang="en-US" altLang="ja-JP" b="0">
                <a:solidFill>
                  <a:srgbClr val="000000"/>
                </a:solidFill>
                <a:ea typeface="ＭＳ Ｐゴシック" panose="020B0600070205080204" pitchFamily="50" charset="-128"/>
              </a:rPr>
              <a:pPr algn="r" eaLnBrk="1" hangingPunct="1">
                <a:spcBef>
                  <a:spcPct val="0"/>
                </a:spcBef>
              </a:pPr>
              <a:t>50</a:t>
            </a:fld>
            <a:endParaRPr lang="en-US" altLang="ja-JP" b="0">
              <a:solidFill>
                <a:srgbClr val="000000"/>
              </a:solidFill>
              <a:ea typeface="ＭＳ Ｐゴシック" panose="020B0600070205080204" pitchFamily="50" charset="-128"/>
            </a:endParaRPr>
          </a:p>
        </p:txBody>
      </p:sp>
      <p:sp>
        <p:nvSpPr>
          <p:cNvPr id="68611" name="Rectangle 2">
            <a:extLst>
              <a:ext uri="{FF2B5EF4-FFF2-40B4-BE49-F238E27FC236}">
                <a16:creationId xmlns:a16="http://schemas.microsoft.com/office/drawing/2014/main" id="{ADEFC1E2-FD69-12EB-7ED6-8BEC3849279C}"/>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655FA8BF-9322-9506-C5C7-8A36ACBE91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スライド イメージ プレースホルダー 1">
            <a:extLst>
              <a:ext uri="{FF2B5EF4-FFF2-40B4-BE49-F238E27FC236}">
                <a16:creationId xmlns:a16="http://schemas.microsoft.com/office/drawing/2014/main" id="{9A3F7063-C048-5C21-EA36-B550B4A6885D}"/>
              </a:ext>
            </a:extLst>
          </p:cNvPr>
          <p:cNvSpPr>
            <a:spLocks noGrp="1" noRot="1" noChangeAspect="1" noChangeArrowheads="1" noTextEdit="1"/>
          </p:cNvSpPr>
          <p:nvPr>
            <p:ph type="sldImg"/>
          </p:nvPr>
        </p:nvSpPr>
        <p:spPr>
          <a:ln/>
        </p:spPr>
      </p:sp>
      <p:sp>
        <p:nvSpPr>
          <p:cNvPr id="72707" name="ノート プレースホルダー 2">
            <a:extLst>
              <a:ext uri="{FF2B5EF4-FFF2-40B4-BE49-F238E27FC236}">
                <a16:creationId xmlns:a16="http://schemas.microsoft.com/office/drawing/2014/main" id="{A8FA962D-799F-FC59-CD38-BB69A40A4E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2708" name="スライド番号プレースホルダー 3">
            <a:extLst>
              <a:ext uri="{FF2B5EF4-FFF2-40B4-BE49-F238E27FC236}">
                <a16:creationId xmlns:a16="http://schemas.microsoft.com/office/drawing/2014/main" id="{5B8FF887-11F3-5236-5AA0-66D89777428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325">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defTabSz="949325">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fld id="{C0EA63BC-2F0C-48E0-8D71-AB39AE7CC1BF}" type="slidenum">
              <a:rPr lang="en-US" altLang="ja-JP" sz="1200" b="0" smtClean="0">
                <a:solidFill>
                  <a:schemeClr val="tx1"/>
                </a:solidFill>
              </a:rPr>
              <a:pPr/>
              <a:t>53</a:t>
            </a:fld>
            <a:endParaRPr lang="en-US" altLang="ja-JP" sz="1200" b="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DDFD9A3D-A1D3-38C4-8C23-1441BA013AF7}"/>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2AD1D198-AD43-4EE1-840E-17069AA09ED5}" type="slidenum">
              <a:rPr lang="en-US" altLang="ja-JP" b="0">
                <a:solidFill>
                  <a:srgbClr val="000000"/>
                </a:solidFill>
                <a:ea typeface="ＭＳ Ｐゴシック" panose="020B0600070205080204" pitchFamily="50" charset="-128"/>
              </a:rPr>
              <a:pPr algn="r" eaLnBrk="1" hangingPunct="1">
                <a:spcBef>
                  <a:spcPct val="0"/>
                </a:spcBef>
              </a:pPr>
              <a:t>54</a:t>
            </a:fld>
            <a:endParaRPr lang="en-US" altLang="ja-JP" b="0">
              <a:solidFill>
                <a:srgbClr val="000000"/>
              </a:solidFill>
              <a:ea typeface="ＭＳ Ｐゴシック" panose="020B0600070205080204" pitchFamily="50" charset="-128"/>
            </a:endParaRPr>
          </a:p>
        </p:txBody>
      </p:sp>
      <p:sp>
        <p:nvSpPr>
          <p:cNvPr id="74755" name="Rectangle 2">
            <a:extLst>
              <a:ext uri="{FF2B5EF4-FFF2-40B4-BE49-F238E27FC236}">
                <a16:creationId xmlns:a16="http://schemas.microsoft.com/office/drawing/2014/main" id="{E21EC70C-EE80-0EBC-C2C7-2E1C94B836B9}"/>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FCBCC030-84A8-CCF6-1694-B16752AE955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34F81DB6-C180-7C57-D154-91602F0E95A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3A48094C-7C21-4E9A-B76B-12DC7E7777E3}" type="slidenum">
              <a:rPr lang="en-US" altLang="ja-JP" b="0">
                <a:solidFill>
                  <a:srgbClr val="000000"/>
                </a:solidFill>
                <a:ea typeface="ＭＳ Ｐゴシック" panose="020B0600070205080204" pitchFamily="50" charset="-128"/>
              </a:rPr>
              <a:pPr algn="r" eaLnBrk="1" hangingPunct="1">
                <a:spcBef>
                  <a:spcPct val="0"/>
                </a:spcBef>
              </a:pPr>
              <a:t>55</a:t>
            </a:fld>
            <a:endParaRPr lang="en-US" altLang="ja-JP" b="0">
              <a:solidFill>
                <a:srgbClr val="000000"/>
              </a:solidFill>
              <a:ea typeface="ＭＳ Ｐゴシック" panose="020B0600070205080204" pitchFamily="50" charset="-128"/>
            </a:endParaRPr>
          </a:p>
        </p:txBody>
      </p:sp>
      <p:sp>
        <p:nvSpPr>
          <p:cNvPr id="76803" name="Rectangle 2">
            <a:extLst>
              <a:ext uri="{FF2B5EF4-FFF2-40B4-BE49-F238E27FC236}">
                <a16:creationId xmlns:a16="http://schemas.microsoft.com/office/drawing/2014/main" id="{C209085F-58CA-0DFF-20D6-013C31436CFF}"/>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BEB462E0-6E72-02CE-159E-FCB86D0C3B0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159189B9-6E23-A7FC-F6F8-EF70905785DB}"/>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6BB940BC-398D-497A-8EB7-7922F5A245A7}" type="slidenum">
              <a:rPr lang="en-US" altLang="ja-JP" b="0">
                <a:solidFill>
                  <a:srgbClr val="000000"/>
                </a:solidFill>
                <a:ea typeface="ＭＳ Ｐゴシック" panose="020B0600070205080204" pitchFamily="50" charset="-128"/>
              </a:rPr>
              <a:pPr algn="r" eaLnBrk="1" hangingPunct="1">
                <a:spcBef>
                  <a:spcPct val="0"/>
                </a:spcBef>
              </a:pPr>
              <a:t>56</a:t>
            </a:fld>
            <a:endParaRPr lang="en-US" altLang="ja-JP" b="0">
              <a:solidFill>
                <a:srgbClr val="000000"/>
              </a:solidFill>
              <a:ea typeface="ＭＳ Ｐゴシック" panose="020B0600070205080204" pitchFamily="50" charset="-128"/>
            </a:endParaRPr>
          </a:p>
        </p:txBody>
      </p:sp>
      <p:sp>
        <p:nvSpPr>
          <p:cNvPr id="78851" name="Rectangle 2">
            <a:extLst>
              <a:ext uri="{FF2B5EF4-FFF2-40B4-BE49-F238E27FC236}">
                <a16:creationId xmlns:a16="http://schemas.microsoft.com/office/drawing/2014/main" id="{0BF6D358-A7E4-B302-EA97-1871F58AFDF3}"/>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E372A63B-3E08-6D60-1755-23E7452682F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8B8A54FF-1B99-5533-D02D-BB34FDE6607A}"/>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4EB478A5-1F7D-4B06-BE33-0F898D782855}" type="slidenum">
              <a:rPr lang="en-US" altLang="ja-JP" b="0">
                <a:solidFill>
                  <a:srgbClr val="000000"/>
                </a:solidFill>
                <a:ea typeface="ＭＳ Ｐゴシック" panose="020B0600070205080204" pitchFamily="50" charset="-128"/>
              </a:rPr>
              <a:pPr algn="r" eaLnBrk="1" hangingPunct="1">
                <a:spcBef>
                  <a:spcPct val="0"/>
                </a:spcBef>
              </a:pPr>
              <a:t>57</a:t>
            </a:fld>
            <a:endParaRPr lang="en-US" altLang="ja-JP" b="0">
              <a:solidFill>
                <a:srgbClr val="000000"/>
              </a:solidFill>
              <a:ea typeface="ＭＳ Ｐゴシック" panose="020B0600070205080204" pitchFamily="50" charset="-128"/>
            </a:endParaRPr>
          </a:p>
        </p:txBody>
      </p:sp>
      <p:sp>
        <p:nvSpPr>
          <p:cNvPr id="80899" name="Rectangle 2">
            <a:extLst>
              <a:ext uri="{FF2B5EF4-FFF2-40B4-BE49-F238E27FC236}">
                <a16:creationId xmlns:a16="http://schemas.microsoft.com/office/drawing/2014/main" id="{D42D20A2-2E00-E83D-8B13-2A4FA6D6103E}"/>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28DD3F78-02AC-72B2-5808-F96D20C7FE1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F6B3BCA7-3BBA-7AC2-E320-DBB95E06C511}"/>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5A4F277-C8CA-4B8D-893F-16493313C38F}" type="slidenum">
              <a:rPr lang="en-US" altLang="ja-JP" b="0">
                <a:solidFill>
                  <a:srgbClr val="000000"/>
                </a:solidFill>
                <a:ea typeface="ＭＳ Ｐゴシック" panose="020B0600070205080204" pitchFamily="50" charset="-128"/>
              </a:rPr>
              <a:pPr algn="r" eaLnBrk="1" hangingPunct="1">
                <a:spcBef>
                  <a:spcPct val="0"/>
                </a:spcBef>
              </a:pPr>
              <a:t>58</a:t>
            </a:fld>
            <a:endParaRPr lang="en-US" altLang="ja-JP" b="0">
              <a:solidFill>
                <a:srgbClr val="000000"/>
              </a:solidFill>
              <a:ea typeface="ＭＳ Ｐゴシック" panose="020B0600070205080204" pitchFamily="50" charset="-128"/>
            </a:endParaRPr>
          </a:p>
        </p:txBody>
      </p:sp>
      <p:sp>
        <p:nvSpPr>
          <p:cNvPr id="82947" name="Rectangle 2">
            <a:extLst>
              <a:ext uri="{FF2B5EF4-FFF2-40B4-BE49-F238E27FC236}">
                <a16:creationId xmlns:a16="http://schemas.microsoft.com/office/drawing/2014/main" id="{FFF1D228-CB59-6E41-AF81-94980A6FBD8C}"/>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FBE8B45E-71E3-A13C-10A1-437E67C9CEC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50E15B-50A3-0F45-FC68-3E889F2644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2400">
                <a:solidFill>
                  <a:schemeClr val="tx1"/>
                </a:solidFill>
                <a:latin typeface="Times New Roman" panose="02020603050405020304" pitchFamily="18" charset="0"/>
                <a:ea typeface="ＭＳ Ｐゴシック" panose="020B0600070205080204" pitchFamily="50" charset="-128"/>
              </a:defRPr>
            </a:lvl3pPr>
            <a:lvl4pPr marL="1601788" indent="-228600" defTabSz="950913">
              <a:defRPr kumimoji="1" sz="2400">
                <a:solidFill>
                  <a:schemeClr val="tx1"/>
                </a:solidFill>
                <a:latin typeface="Times New Roman" panose="02020603050405020304" pitchFamily="18" charset="0"/>
                <a:ea typeface="ＭＳ Ｐゴシック" panose="020B0600070205080204" pitchFamily="50" charset="-128"/>
              </a:defRPr>
            </a:lvl4pPr>
            <a:lvl5pPr marL="2058988" indent="-228600" defTabSz="950913">
              <a:defRPr kumimoji="1" sz="2400">
                <a:solidFill>
                  <a:schemeClr val="tx1"/>
                </a:solidFill>
                <a:latin typeface="Times New Roman" panose="02020603050405020304" pitchFamily="18" charset="0"/>
                <a:ea typeface="ＭＳ Ｐゴシック" panose="020B0600070205080204" pitchFamily="50" charset="-128"/>
              </a:defRPr>
            </a:lvl5pPr>
            <a:lvl6pPr marL="25161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33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5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77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EDCBABEA-0247-4F25-84BE-CD1CCF551759}" type="slidenum">
              <a:rPr lang="en-US" altLang="ja-JP" sz="1200" smtClean="0"/>
              <a:pPr/>
              <a:t>3</a:t>
            </a:fld>
            <a:endParaRPr lang="en-US" altLang="ja-JP" sz="1200"/>
          </a:p>
        </p:txBody>
      </p:sp>
      <p:sp>
        <p:nvSpPr>
          <p:cNvPr id="18435" name="Rectangle 2">
            <a:extLst>
              <a:ext uri="{FF2B5EF4-FFF2-40B4-BE49-F238E27FC236}">
                <a16:creationId xmlns:a16="http://schemas.microsoft.com/office/drawing/2014/main" id="{3967F183-5A70-28FB-A186-BBB6BBDBCB7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F8CA55B7-E5D2-5937-633E-922564CF1B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678F918E-C491-397A-8712-08E9B405CD39}"/>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BDA712D8-BC0C-464D-837D-0503F0446A27}" type="slidenum">
              <a:rPr lang="en-US" altLang="ja-JP" b="0">
                <a:solidFill>
                  <a:srgbClr val="000000"/>
                </a:solidFill>
                <a:ea typeface="ＭＳ Ｐゴシック" panose="020B0600070205080204" pitchFamily="50" charset="-128"/>
              </a:rPr>
              <a:pPr algn="r" eaLnBrk="1" hangingPunct="1">
                <a:spcBef>
                  <a:spcPct val="0"/>
                </a:spcBef>
              </a:pPr>
              <a:t>59</a:t>
            </a:fld>
            <a:endParaRPr lang="en-US" altLang="ja-JP" b="0">
              <a:solidFill>
                <a:srgbClr val="000000"/>
              </a:solidFill>
              <a:ea typeface="ＭＳ Ｐゴシック" panose="020B0600070205080204" pitchFamily="50" charset="-128"/>
            </a:endParaRPr>
          </a:p>
        </p:txBody>
      </p:sp>
      <p:sp>
        <p:nvSpPr>
          <p:cNvPr id="84995" name="Rectangle 2">
            <a:extLst>
              <a:ext uri="{FF2B5EF4-FFF2-40B4-BE49-F238E27FC236}">
                <a16:creationId xmlns:a16="http://schemas.microsoft.com/office/drawing/2014/main" id="{C8B297C3-BF46-936A-E44D-EBAC86C780F4}"/>
              </a:ext>
            </a:extLst>
          </p:cNvPr>
          <p:cNvSpPr>
            <a:spLocks noGrp="1" noRot="1" noChangeAspect="1" noChangeArrowheads="1" noTextEdit="1"/>
          </p:cNvSpPr>
          <p:nvPr>
            <p:ph type="sldImg"/>
          </p:nvPr>
        </p:nvSpPr>
        <p:spPr>
          <a:ln/>
        </p:spPr>
      </p:sp>
      <p:sp>
        <p:nvSpPr>
          <p:cNvPr id="84996" name="Rectangle 3">
            <a:extLst>
              <a:ext uri="{FF2B5EF4-FFF2-40B4-BE49-F238E27FC236}">
                <a16:creationId xmlns:a16="http://schemas.microsoft.com/office/drawing/2014/main" id="{280AB90B-D249-6EC0-B42C-1B2C2EDA688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a:extLst>
              <a:ext uri="{FF2B5EF4-FFF2-40B4-BE49-F238E27FC236}">
                <a16:creationId xmlns:a16="http://schemas.microsoft.com/office/drawing/2014/main" id="{6A0126C3-2699-D358-65A5-BB05991CDB88}"/>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30B451F-1171-4E27-8E74-5907FA8FD013}" type="slidenum">
              <a:rPr lang="en-US" altLang="ja-JP" b="0">
                <a:solidFill>
                  <a:srgbClr val="000000"/>
                </a:solidFill>
                <a:ea typeface="ＭＳ Ｐゴシック" panose="020B0600070205080204" pitchFamily="50" charset="-128"/>
              </a:rPr>
              <a:pPr algn="r" eaLnBrk="1" hangingPunct="1">
                <a:spcBef>
                  <a:spcPct val="0"/>
                </a:spcBef>
              </a:pPr>
              <a:t>60</a:t>
            </a:fld>
            <a:endParaRPr lang="en-US" altLang="ja-JP" b="0">
              <a:solidFill>
                <a:srgbClr val="000000"/>
              </a:solidFill>
              <a:ea typeface="ＭＳ Ｐゴシック" panose="020B0600070205080204" pitchFamily="50" charset="-128"/>
            </a:endParaRPr>
          </a:p>
        </p:txBody>
      </p:sp>
      <p:sp>
        <p:nvSpPr>
          <p:cNvPr id="87043" name="Rectangle 2">
            <a:extLst>
              <a:ext uri="{FF2B5EF4-FFF2-40B4-BE49-F238E27FC236}">
                <a16:creationId xmlns:a16="http://schemas.microsoft.com/office/drawing/2014/main" id="{BB41329B-BB09-7B66-FE8A-7D30E65DC532}"/>
              </a:ext>
            </a:extLst>
          </p:cNvPr>
          <p:cNvSpPr>
            <a:spLocks noGrp="1" noRot="1" noChangeAspect="1" noChangeArrowheads="1" noTextEdit="1"/>
          </p:cNvSpPr>
          <p:nvPr>
            <p:ph type="sldImg"/>
          </p:nvPr>
        </p:nvSpPr>
        <p:spPr>
          <a:ln/>
        </p:spPr>
      </p:sp>
      <p:sp>
        <p:nvSpPr>
          <p:cNvPr id="87044" name="Rectangle 3">
            <a:extLst>
              <a:ext uri="{FF2B5EF4-FFF2-40B4-BE49-F238E27FC236}">
                <a16:creationId xmlns:a16="http://schemas.microsoft.com/office/drawing/2014/main" id="{14C9DCC0-F628-F74F-AA50-38CD88681EC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a:extLst>
              <a:ext uri="{FF2B5EF4-FFF2-40B4-BE49-F238E27FC236}">
                <a16:creationId xmlns:a16="http://schemas.microsoft.com/office/drawing/2014/main" id="{20BB4272-821B-CCFE-9497-D7F661D1FBFC}"/>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10FF10AF-CDE7-4CDB-9D00-2EA516EF711B}" type="slidenum">
              <a:rPr lang="en-US" altLang="ja-JP" b="0">
                <a:solidFill>
                  <a:srgbClr val="000000"/>
                </a:solidFill>
                <a:ea typeface="ＭＳ Ｐゴシック" panose="020B0600070205080204" pitchFamily="50" charset="-128"/>
              </a:rPr>
              <a:pPr algn="r" eaLnBrk="1" hangingPunct="1">
                <a:spcBef>
                  <a:spcPct val="0"/>
                </a:spcBef>
              </a:pPr>
              <a:t>68</a:t>
            </a:fld>
            <a:endParaRPr lang="en-US" altLang="ja-JP" b="0">
              <a:solidFill>
                <a:srgbClr val="000000"/>
              </a:solidFill>
              <a:ea typeface="ＭＳ Ｐゴシック" panose="020B0600070205080204" pitchFamily="50" charset="-128"/>
            </a:endParaRPr>
          </a:p>
        </p:txBody>
      </p:sp>
      <p:sp>
        <p:nvSpPr>
          <p:cNvPr id="96259" name="Rectangle 2">
            <a:extLst>
              <a:ext uri="{FF2B5EF4-FFF2-40B4-BE49-F238E27FC236}">
                <a16:creationId xmlns:a16="http://schemas.microsoft.com/office/drawing/2014/main" id="{C8F6C0AA-4002-8E32-D4C1-B287CA8D37EC}"/>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2B967604-D53C-935F-723B-B397AD8FEA0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1B9EEC19-FBD4-F48C-1F5F-9EA51E1DB75A}"/>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13F24DEF-B513-4D1B-97DF-DD7E2E40527D}" type="slidenum">
              <a:rPr lang="en-US" altLang="ja-JP" b="0">
                <a:solidFill>
                  <a:srgbClr val="000000"/>
                </a:solidFill>
                <a:ea typeface="ＭＳ Ｐゴシック" panose="020B0600070205080204" pitchFamily="50" charset="-128"/>
              </a:rPr>
              <a:pPr algn="r" eaLnBrk="1" hangingPunct="1">
                <a:spcBef>
                  <a:spcPct val="0"/>
                </a:spcBef>
              </a:pPr>
              <a:t>69</a:t>
            </a:fld>
            <a:endParaRPr lang="en-US" altLang="ja-JP" b="0">
              <a:solidFill>
                <a:srgbClr val="000000"/>
              </a:solidFill>
              <a:ea typeface="ＭＳ Ｐゴシック" panose="020B0600070205080204" pitchFamily="50" charset="-128"/>
            </a:endParaRPr>
          </a:p>
        </p:txBody>
      </p:sp>
      <p:sp>
        <p:nvSpPr>
          <p:cNvPr id="98307" name="Rectangle 2">
            <a:extLst>
              <a:ext uri="{FF2B5EF4-FFF2-40B4-BE49-F238E27FC236}">
                <a16:creationId xmlns:a16="http://schemas.microsoft.com/office/drawing/2014/main" id="{F0C81F6A-8FD9-3ADB-DF93-B1E4749C7D5E}"/>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C8D61812-9441-1A55-D58A-24AF1BA2D20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ja-JP"/>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スライド イメージ プレースホルダ 1">
            <a:extLst>
              <a:ext uri="{FF2B5EF4-FFF2-40B4-BE49-F238E27FC236}">
                <a16:creationId xmlns:a16="http://schemas.microsoft.com/office/drawing/2014/main" id="{1E2DBB20-2936-79F2-E728-B861E16ABF5C}"/>
              </a:ext>
            </a:extLst>
          </p:cNvPr>
          <p:cNvSpPr>
            <a:spLocks noGrp="1" noRot="1" noChangeAspect="1" noChangeArrowheads="1" noTextEdit="1"/>
          </p:cNvSpPr>
          <p:nvPr>
            <p:ph type="sldImg"/>
          </p:nvPr>
        </p:nvSpPr>
        <p:spPr>
          <a:ln/>
        </p:spPr>
      </p:sp>
      <p:sp>
        <p:nvSpPr>
          <p:cNvPr id="100355" name="ノート プレースホルダ 2">
            <a:extLst>
              <a:ext uri="{FF2B5EF4-FFF2-40B4-BE49-F238E27FC236}">
                <a16:creationId xmlns:a16="http://schemas.microsoft.com/office/drawing/2014/main" id="{4B50F7AF-406E-69AD-7BFE-032602A4FA1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
        <p:nvSpPr>
          <p:cNvPr id="100356" name="スライド番号プレースホルダ 3">
            <a:extLst>
              <a:ext uri="{FF2B5EF4-FFF2-40B4-BE49-F238E27FC236}">
                <a16:creationId xmlns:a16="http://schemas.microsoft.com/office/drawing/2014/main" id="{CC81936D-30D3-EEFA-FF50-41BCA0C2049A}"/>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03A7F44D-DBBC-4BED-89D4-5DF7EF92FBD0}" type="slidenum">
              <a:rPr lang="en-US" altLang="ja-JP" b="0">
                <a:solidFill>
                  <a:srgbClr val="000000"/>
                </a:solidFill>
                <a:ea typeface="ＭＳ Ｐゴシック" panose="020B0600070205080204" pitchFamily="50" charset="-128"/>
              </a:rPr>
              <a:pPr algn="r" eaLnBrk="1" hangingPunct="1">
                <a:spcBef>
                  <a:spcPct val="0"/>
                </a:spcBef>
              </a:pPr>
              <a:t>70</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 イメージ プレースホルダ 1">
            <a:extLst>
              <a:ext uri="{FF2B5EF4-FFF2-40B4-BE49-F238E27FC236}">
                <a16:creationId xmlns:a16="http://schemas.microsoft.com/office/drawing/2014/main" id="{A0DB321D-DC85-F4F7-D926-1F6C83FFCDAD}"/>
              </a:ext>
            </a:extLst>
          </p:cNvPr>
          <p:cNvSpPr>
            <a:spLocks noGrp="1" noRot="1" noChangeAspect="1" noChangeArrowheads="1" noTextEdit="1"/>
          </p:cNvSpPr>
          <p:nvPr>
            <p:ph type="sldImg"/>
          </p:nvPr>
        </p:nvSpPr>
        <p:spPr>
          <a:ln/>
        </p:spPr>
      </p:sp>
      <p:sp>
        <p:nvSpPr>
          <p:cNvPr id="102403" name="ノート プレースホルダ 2">
            <a:extLst>
              <a:ext uri="{FF2B5EF4-FFF2-40B4-BE49-F238E27FC236}">
                <a16:creationId xmlns:a16="http://schemas.microsoft.com/office/drawing/2014/main" id="{BB1A2FA5-7E86-0889-9A03-B2E8D8D2EAF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
        <p:nvSpPr>
          <p:cNvPr id="102404" name="スライド番号プレースホルダ 3">
            <a:extLst>
              <a:ext uri="{FF2B5EF4-FFF2-40B4-BE49-F238E27FC236}">
                <a16:creationId xmlns:a16="http://schemas.microsoft.com/office/drawing/2014/main" id="{35BF9164-A375-C917-D75B-63DEBC991B4B}"/>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29783920-9E06-4EEB-9D23-D86EBFE246CA}" type="slidenum">
              <a:rPr lang="en-US" altLang="ja-JP" b="0">
                <a:solidFill>
                  <a:srgbClr val="000000"/>
                </a:solidFill>
                <a:ea typeface="ＭＳ Ｐゴシック" panose="020B0600070205080204" pitchFamily="50" charset="-128"/>
              </a:rPr>
              <a:pPr algn="r" eaLnBrk="1" hangingPunct="1">
                <a:spcBef>
                  <a:spcPct val="0"/>
                </a:spcBef>
              </a:pPr>
              <a:t>71</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スライド イメージ プレースホルダ 1">
            <a:extLst>
              <a:ext uri="{FF2B5EF4-FFF2-40B4-BE49-F238E27FC236}">
                <a16:creationId xmlns:a16="http://schemas.microsoft.com/office/drawing/2014/main" id="{C29CDAB5-8D83-01B7-D24E-03CC91D48F20}"/>
              </a:ext>
            </a:extLst>
          </p:cNvPr>
          <p:cNvSpPr>
            <a:spLocks noGrp="1" noRot="1" noChangeAspect="1" noChangeArrowheads="1" noTextEdit="1"/>
          </p:cNvSpPr>
          <p:nvPr>
            <p:ph type="sldImg"/>
          </p:nvPr>
        </p:nvSpPr>
        <p:spPr>
          <a:ln/>
        </p:spPr>
      </p:sp>
      <p:sp>
        <p:nvSpPr>
          <p:cNvPr id="104451" name="ノート プレースホルダ 2">
            <a:extLst>
              <a:ext uri="{FF2B5EF4-FFF2-40B4-BE49-F238E27FC236}">
                <a16:creationId xmlns:a16="http://schemas.microsoft.com/office/drawing/2014/main" id="{BE103DA3-1AC0-B453-698B-8DB568B93CD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
        <p:nvSpPr>
          <p:cNvPr id="104452" name="スライド番号プレースホルダ 3">
            <a:extLst>
              <a:ext uri="{FF2B5EF4-FFF2-40B4-BE49-F238E27FC236}">
                <a16:creationId xmlns:a16="http://schemas.microsoft.com/office/drawing/2014/main" id="{6CE245B0-FE5E-D59A-FDB5-777B31C75AA8}"/>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DEBB1105-2D95-43D4-BC33-6C4201D33577}" type="slidenum">
              <a:rPr lang="en-US" altLang="ja-JP" b="0">
                <a:solidFill>
                  <a:srgbClr val="000000"/>
                </a:solidFill>
                <a:ea typeface="ＭＳ Ｐゴシック" panose="020B0600070205080204" pitchFamily="50" charset="-128"/>
              </a:rPr>
              <a:pPr algn="r" eaLnBrk="1" hangingPunct="1">
                <a:spcBef>
                  <a:spcPct val="0"/>
                </a:spcBef>
              </a:pPr>
              <a:t>72</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4EBD8BCA-7745-42E4-0C43-DE76E22F74E7}"/>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C0C37DE6-E309-41F9-9B7B-F5EEB70CF511}" type="slidenum">
              <a:rPr lang="en-US" altLang="ja-JP" b="0">
                <a:solidFill>
                  <a:srgbClr val="000000"/>
                </a:solidFill>
                <a:ea typeface="ＭＳ Ｐゴシック" panose="020B0600070205080204" pitchFamily="50" charset="-128"/>
              </a:rPr>
              <a:pPr algn="r" eaLnBrk="1" hangingPunct="1">
                <a:spcBef>
                  <a:spcPct val="0"/>
                </a:spcBef>
              </a:pPr>
              <a:t>75</a:t>
            </a:fld>
            <a:endParaRPr lang="en-US" altLang="ja-JP" b="0">
              <a:solidFill>
                <a:srgbClr val="000000"/>
              </a:solidFill>
              <a:ea typeface="ＭＳ Ｐゴシック" panose="020B0600070205080204" pitchFamily="50" charset="-128"/>
            </a:endParaRPr>
          </a:p>
        </p:txBody>
      </p:sp>
      <p:sp>
        <p:nvSpPr>
          <p:cNvPr id="108547" name="Rectangle 2">
            <a:extLst>
              <a:ext uri="{FF2B5EF4-FFF2-40B4-BE49-F238E27FC236}">
                <a16:creationId xmlns:a16="http://schemas.microsoft.com/office/drawing/2014/main" id="{8489EF4D-E2FA-1502-BBF3-6132565D564B}"/>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BF66E52E-864F-958A-F421-37BF040EE93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59086D65-967B-BD81-E64D-DCA71CBC860A}"/>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AD1C09D0-74A3-4D62-A694-F5EE4BBE91BC}" type="slidenum">
              <a:rPr lang="en-US" altLang="ja-JP" b="0">
                <a:solidFill>
                  <a:srgbClr val="000000"/>
                </a:solidFill>
                <a:ea typeface="ＭＳ Ｐゴシック" panose="020B0600070205080204" pitchFamily="50" charset="-128"/>
              </a:rPr>
              <a:pPr algn="r" eaLnBrk="1" hangingPunct="1">
                <a:spcBef>
                  <a:spcPct val="0"/>
                </a:spcBef>
              </a:pPr>
              <a:t>76</a:t>
            </a:fld>
            <a:endParaRPr lang="en-US" altLang="ja-JP" b="0">
              <a:solidFill>
                <a:srgbClr val="000000"/>
              </a:solidFill>
              <a:ea typeface="ＭＳ Ｐゴシック" panose="020B0600070205080204" pitchFamily="50" charset="-128"/>
            </a:endParaRPr>
          </a:p>
        </p:txBody>
      </p:sp>
      <p:sp>
        <p:nvSpPr>
          <p:cNvPr id="110595" name="Rectangle 2">
            <a:extLst>
              <a:ext uri="{FF2B5EF4-FFF2-40B4-BE49-F238E27FC236}">
                <a16:creationId xmlns:a16="http://schemas.microsoft.com/office/drawing/2014/main" id="{65C70A24-74D8-B51D-381A-277C3FA2449D}"/>
              </a:ext>
            </a:extLst>
          </p:cNvPr>
          <p:cNvSpPr>
            <a:spLocks noGrp="1" noRot="1" noChangeAspect="1" noChangeArrowheads="1" noTextEdit="1"/>
          </p:cNvSpPr>
          <p:nvPr>
            <p:ph type="sldImg"/>
          </p:nvPr>
        </p:nvSpPr>
        <p:spPr>
          <a:ln/>
        </p:spPr>
      </p:sp>
      <p:sp>
        <p:nvSpPr>
          <p:cNvPr id="110596" name="Rectangle 3">
            <a:extLst>
              <a:ext uri="{FF2B5EF4-FFF2-40B4-BE49-F238E27FC236}">
                <a16:creationId xmlns:a16="http://schemas.microsoft.com/office/drawing/2014/main" id="{E4C35779-DE40-995A-0A22-0D45DABB3C9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ja-JP"/>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692023F3-5A64-F75D-97EB-EFC2B06B55B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3622394-241A-4F1D-9BC0-BCDE1FAA8323}" type="slidenum">
              <a:rPr lang="en-US" altLang="ja-JP" b="0">
                <a:solidFill>
                  <a:srgbClr val="000000"/>
                </a:solidFill>
                <a:ea typeface="ＭＳ Ｐゴシック" panose="020B0600070205080204" pitchFamily="50" charset="-128"/>
              </a:rPr>
              <a:pPr algn="r" eaLnBrk="1" hangingPunct="1">
                <a:spcBef>
                  <a:spcPct val="0"/>
                </a:spcBef>
              </a:pPr>
              <a:t>77</a:t>
            </a:fld>
            <a:endParaRPr lang="en-US" altLang="ja-JP" b="0">
              <a:solidFill>
                <a:srgbClr val="000000"/>
              </a:solidFill>
              <a:ea typeface="ＭＳ Ｐゴシック" panose="020B0600070205080204" pitchFamily="50" charset="-128"/>
            </a:endParaRPr>
          </a:p>
        </p:txBody>
      </p:sp>
      <p:sp>
        <p:nvSpPr>
          <p:cNvPr id="112643" name="Rectangle 2">
            <a:extLst>
              <a:ext uri="{FF2B5EF4-FFF2-40B4-BE49-F238E27FC236}">
                <a16:creationId xmlns:a16="http://schemas.microsoft.com/office/drawing/2014/main" id="{4760F4BC-B2D0-1C5E-1A8A-F6C1A04EC0AB}"/>
              </a:ext>
            </a:extLst>
          </p:cNvPr>
          <p:cNvSpPr>
            <a:spLocks noGrp="1" noRot="1" noChangeAspect="1" noChangeArrowheads="1" noTextEdit="1"/>
          </p:cNvSpPr>
          <p:nvPr>
            <p:ph type="sldImg"/>
          </p:nvPr>
        </p:nvSpPr>
        <p:spPr>
          <a:ln/>
        </p:spPr>
      </p:sp>
      <p:sp>
        <p:nvSpPr>
          <p:cNvPr id="112644" name="Rectangle 3">
            <a:extLst>
              <a:ext uri="{FF2B5EF4-FFF2-40B4-BE49-F238E27FC236}">
                <a16:creationId xmlns:a16="http://schemas.microsoft.com/office/drawing/2014/main" id="{663A4EBB-95AC-98D6-639A-54EBDDB5031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942FEB47-F71E-FB63-F903-A94B63FF256B}"/>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nchor="b"/>
          <a:lstStyle>
            <a:lvl1pPr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7713" indent="-28733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093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1313"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168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88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60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32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04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3F411E07-26BF-4467-A7D8-A4349D30CCF9}" type="slidenum">
              <a:rPr lang="en-US" altLang="ja-JP">
                <a:ea typeface="ＭＳ Ｐゴシック" panose="020B0600070205080204" pitchFamily="50" charset="-128"/>
              </a:rPr>
              <a:pPr algn="r" eaLnBrk="1" hangingPunct="1">
                <a:spcBef>
                  <a:spcPct val="0"/>
                </a:spcBef>
              </a:pPr>
              <a:t>5</a:t>
            </a:fld>
            <a:endParaRPr lang="en-US" altLang="ja-JP">
              <a:ea typeface="ＭＳ Ｐゴシック" panose="020B0600070205080204" pitchFamily="50" charset="-128"/>
            </a:endParaRPr>
          </a:p>
        </p:txBody>
      </p:sp>
      <p:sp>
        <p:nvSpPr>
          <p:cNvPr id="11267" name="Rectangle 2">
            <a:extLst>
              <a:ext uri="{FF2B5EF4-FFF2-40B4-BE49-F238E27FC236}">
                <a16:creationId xmlns:a16="http://schemas.microsoft.com/office/drawing/2014/main" id="{39D84420-AD61-628C-3556-B600DB7F6422}"/>
              </a:ext>
            </a:extLst>
          </p:cNvPr>
          <p:cNvSpPr>
            <a:spLocks noGrp="1" noRot="1" noChangeAspect="1" noChangeArrowheads="1" noTextEdit="1"/>
          </p:cNvSpPr>
          <p:nvPr>
            <p:ph type="sldImg"/>
          </p:nvPr>
        </p:nvSpPr>
        <p:spPr>
          <a:xfrm>
            <a:off x="95250" y="747713"/>
            <a:ext cx="6618288" cy="3724275"/>
          </a:xfrm>
          <a:ln/>
        </p:spPr>
      </p:sp>
      <p:sp>
        <p:nvSpPr>
          <p:cNvPr id="11268" name="Rectangle 3">
            <a:extLst>
              <a:ext uri="{FF2B5EF4-FFF2-40B4-BE49-F238E27FC236}">
                <a16:creationId xmlns:a16="http://schemas.microsoft.com/office/drawing/2014/main" id="{19E95BFF-E003-783F-0C69-E515791B1439}"/>
              </a:ext>
            </a:extLst>
          </p:cNvPr>
          <p:cNvSpPr>
            <a:spLocks noGrp="1" noChangeArrowheads="1"/>
          </p:cNvSpPr>
          <p:nvPr>
            <p:ph type="body" idx="1"/>
          </p:nvPr>
        </p:nvSpPr>
        <p:spPr>
          <a:xfrm>
            <a:off x="908050" y="4721225"/>
            <a:ext cx="4989513"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lstStyle/>
          <a:p>
            <a:pPr eaLnBrk="1" hangingPunct="1"/>
            <a:endParaRPr lang="ja-JP"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a:extLst>
              <a:ext uri="{FF2B5EF4-FFF2-40B4-BE49-F238E27FC236}">
                <a16:creationId xmlns:a16="http://schemas.microsoft.com/office/drawing/2014/main" id="{8793FF83-762B-042E-88FF-101E15526DFE}"/>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05DD8258-51B8-4291-82CD-30D8EBF9051D}" type="slidenum">
              <a:rPr lang="en-US" altLang="ja-JP" b="0">
                <a:solidFill>
                  <a:srgbClr val="000000"/>
                </a:solidFill>
                <a:ea typeface="ＭＳ Ｐゴシック" panose="020B0600070205080204" pitchFamily="50" charset="-128"/>
              </a:rPr>
              <a:pPr algn="r" eaLnBrk="1" hangingPunct="1">
                <a:spcBef>
                  <a:spcPct val="0"/>
                </a:spcBef>
              </a:pPr>
              <a:t>80</a:t>
            </a:fld>
            <a:endParaRPr lang="en-US" altLang="ja-JP" b="0">
              <a:solidFill>
                <a:srgbClr val="000000"/>
              </a:solidFill>
              <a:ea typeface="ＭＳ Ｐゴシック" panose="020B0600070205080204" pitchFamily="50" charset="-128"/>
            </a:endParaRPr>
          </a:p>
        </p:txBody>
      </p:sp>
      <p:sp>
        <p:nvSpPr>
          <p:cNvPr id="116739" name="Rectangle 2">
            <a:extLst>
              <a:ext uri="{FF2B5EF4-FFF2-40B4-BE49-F238E27FC236}">
                <a16:creationId xmlns:a16="http://schemas.microsoft.com/office/drawing/2014/main" id="{940D891C-32DB-697E-40D5-6E7D8AA3761F}"/>
              </a:ext>
            </a:extLst>
          </p:cNvPr>
          <p:cNvSpPr>
            <a:spLocks noGrp="1" noRot="1" noChangeAspect="1" noChangeArrowheads="1" noTextEdit="1"/>
          </p:cNvSpPr>
          <p:nvPr>
            <p:ph type="sldImg"/>
          </p:nvPr>
        </p:nvSpPr>
        <p:spPr>
          <a:ln/>
        </p:spPr>
      </p:sp>
      <p:sp>
        <p:nvSpPr>
          <p:cNvPr id="116740" name="Rectangle 3">
            <a:extLst>
              <a:ext uri="{FF2B5EF4-FFF2-40B4-BE49-F238E27FC236}">
                <a16:creationId xmlns:a16="http://schemas.microsoft.com/office/drawing/2014/main" id="{9B8A942E-FF2A-F6E5-B838-7127462AD93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9563D0BB-AD33-6106-7A5B-11FF3EEFAF23}"/>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F847980-5B1F-4C0E-B543-429DC3717A42}" type="slidenum">
              <a:rPr lang="en-US" altLang="ja-JP" b="0">
                <a:solidFill>
                  <a:srgbClr val="000000"/>
                </a:solidFill>
                <a:ea typeface="ＭＳ Ｐゴシック" panose="020B0600070205080204" pitchFamily="50" charset="-128"/>
              </a:rPr>
              <a:pPr algn="r" eaLnBrk="1" hangingPunct="1">
                <a:spcBef>
                  <a:spcPct val="0"/>
                </a:spcBef>
              </a:pPr>
              <a:t>81</a:t>
            </a:fld>
            <a:endParaRPr lang="en-US" altLang="ja-JP" b="0">
              <a:solidFill>
                <a:srgbClr val="000000"/>
              </a:solidFill>
              <a:ea typeface="ＭＳ Ｐゴシック" panose="020B0600070205080204" pitchFamily="50" charset="-128"/>
            </a:endParaRPr>
          </a:p>
        </p:txBody>
      </p:sp>
      <p:sp>
        <p:nvSpPr>
          <p:cNvPr id="118787" name="Rectangle 2">
            <a:extLst>
              <a:ext uri="{FF2B5EF4-FFF2-40B4-BE49-F238E27FC236}">
                <a16:creationId xmlns:a16="http://schemas.microsoft.com/office/drawing/2014/main" id="{D8066A95-1ADC-76A7-37E6-4D539861B91E}"/>
              </a:ext>
            </a:extLst>
          </p:cNvPr>
          <p:cNvSpPr>
            <a:spLocks noGrp="1" noRot="1" noChangeAspect="1" noChangeArrowheads="1" noTextEdit="1"/>
          </p:cNvSpPr>
          <p:nvPr>
            <p:ph type="sldImg"/>
          </p:nvPr>
        </p:nvSpPr>
        <p:spPr>
          <a:ln/>
        </p:spPr>
      </p:sp>
      <p:sp>
        <p:nvSpPr>
          <p:cNvPr id="118788" name="Rectangle 3">
            <a:extLst>
              <a:ext uri="{FF2B5EF4-FFF2-40B4-BE49-F238E27FC236}">
                <a16:creationId xmlns:a16="http://schemas.microsoft.com/office/drawing/2014/main" id="{E8B0531A-BC81-3B93-080B-85C80C59B3D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ja-JP"/>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a:extLst>
              <a:ext uri="{FF2B5EF4-FFF2-40B4-BE49-F238E27FC236}">
                <a16:creationId xmlns:a16="http://schemas.microsoft.com/office/drawing/2014/main" id="{E241BB0C-B265-E760-05D0-701D94F0A748}"/>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E5D86044-E5E2-4DAF-A08F-1D1061564D7F}" type="slidenum">
              <a:rPr lang="en-US" altLang="ja-JP" b="0">
                <a:solidFill>
                  <a:srgbClr val="000000"/>
                </a:solidFill>
                <a:ea typeface="ＭＳ Ｐゴシック" panose="020B0600070205080204" pitchFamily="50" charset="-128"/>
              </a:rPr>
              <a:pPr algn="r" eaLnBrk="1" hangingPunct="1">
                <a:spcBef>
                  <a:spcPct val="0"/>
                </a:spcBef>
              </a:pPr>
              <a:t>82</a:t>
            </a:fld>
            <a:endParaRPr lang="en-US" altLang="ja-JP" b="0">
              <a:solidFill>
                <a:srgbClr val="000000"/>
              </a:solidFill>
              <a:ea typeface="ＭＳ Ｐゴシック" panose="020B0600070205080204" pitchFamily="50" charset="-128"/>
            </a:endParaRPr>
          </a:p>
        </p:txBody>
      </p:sp>
      <p:sp>
        <p:nvSpPr>
          <p:cNvPr id="120835" name="Rectangle 2">
            <a:extLst>
              <a:ext uri="{FF2B5EF4-FFF2-40B4-BE49-F238E27FC236}">
                <a16:creationId xmlns:a16="http://schemas.microsoft.com/office/drawing/2014/main" id="{B413B572-9804-5159-A303-52CAB80BA062}"/>
              </a:ext>
            </a:extLst>
          </p:cNvPr>
          <p:cNvSpPr>
            <a:spLocks noGrp="1" noRot="1" noChangeAspect="1" noChangeArrowheads="1" noTextEdit="1"/>
          </p:cNvSpPr>
          <p:nvPr>
            <p:ph type="sldImg"/>
          </p:nvPr>
        </p:nvSpPr>
        <p:spPr>
          <a:ln/>
        </p:spPr>
      </p:sp>
      <p:sp>
        <p:nvSpPr>
          <p:cNvPr id="120836" name="Rectangle 3">
            <a:extLst>
              <a:ext uri="{FF2B5EF4-FFF2-40B4-BE49-F238E27FC236}">
                <a16:creationId xmlns:a16="http://schemas.microsoft.com/office/drawing/2014/main" id="{EE15A559-97A8-A653-851D-C6398E6A4CA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スライド イメージ プレースホルダ 1">
            <a:extLst>
              <a:ext uri="{FF2B5EF4-FFF2-40B4-BE49-F238E27FC236}">
                <a16:creationId xmlns:a16="http://schemas.microsoft.com/office/drawing/2014/main" id="{6DC08CF0-8636-8C9E-DD43-D5E2D2BA936E}"/>
              </a:ext>
            </a:extLst>
          </p:cNvPr>
          <p:cNvSpPr>
            <a:spLocks noGrp="1" noRot="1" noChangeAspect="1" noChangeArrowheads="1" noTextEdit="1"/>
          </p:cNvSpPr>
          <p:nvPr>
            <p:ph type="sldImg"/>
          </p:nvPr>
        </p:nvSpPr>
        <p:spPr>
          <a:ln/>
        </p:spPr>
      </p:sp>
      <p:sp>
        <p:nvSpPr>
          <p:cNvPr id="122883" name="ノート プレースホルダ 2">
            <a:extLst>
              <a:ext uri="{FF2B5EF4-FFF2-40B4-BE49-F238E27FC236}">
                <a16:creationId xmlns:a16="http://schemas.microsoft.com/office/drawing/2014/main" id="{4D0D8FAF-D322-03CF-2DE5-957BF84AC88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
        <p:nvSpPr>
          <p:cNvPr id="122884" name="スライド番号プレースホルダ 3">
            <a:extLst>
              <a:ext uri="{FF2B5EF4-FFF2-40B4-BE49-F238E27FC236}">
                <a16:creationId xmlns:a16="http://schemas.microsoft.com/office/drawing/2014/main" id="{5C37195D-FE31-8181-A613-7C11A9EBE2FC}"/>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B86F9886-5C9A-4879-A076-4BE253DDBFCF}" type="slidenum">
              <a:rPr lang="en-US" altLang="ja-JP" b="0">
                <a:solidFill>
                  <a:srgbClr val="000000"/>
                </a:solidFill>
                <a:ea typeface="ＭＳ Ｐゴシック" panose="020B0600070205080204" pitchFamily="50" charset="-128"/>
              </a:rPr>
              <a:pPr algn="r" eaLnBrk="1" hangingPunct="1">
                <a:spcBef>
                  <a:spcPct val="0"/>
                </a:spcBef>
              </a:pPr>
              <a:t>83</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a:extLst>
              <a:ext uri="{FF2B5EF4-FFF2-40B4-BE49-F238E27FC236}">
                <a16:creationId xmlns:a16="http://schemas.microsoft.com/office/drawing/2014/main" id="{B51707F0-18DE-64AE-A3DB-D592C5CAD60D}"/>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E0221718-C07D-4E0C-9CA0-09F15A3B4ED5}" type="slidenum">
              <a:rPr lang="en-US" altLang="ja-JP" b="0">
                <a:solidFill>
                  <a:srgbClr val="000000"/>
                </a:solidFill>
                <a:ea typeface="ＭＳ Ｐゴシック" panose="020B0600070205080204" pitchFamily="50" charset="-128"/>
              </a:rPr>
              <a:pPr algn="r" eaLnBrk="1" hangingPunct="1">
                <a:spcBef>
                  <a:spcPct val="0"/>
                </a:spcBef>
              </a:pPr>
              <a:t>86</a:t>
            </a:fld>
            <a:endParaRPr lang="en-US" altLang="ja-JP" b="0">
              <a:solidFill>
                <a:srgbClr val="000000"/>
              </a:solidFill>
              <a:ea typeface="ＭＳ Ｐゴシック" panose="020B0600070205080204" pitchFamily="50" charset="-128"/>
            </a:endParaRPr>
          </a:p>
        </p:txBody>
      </p:sp>
      <p:sp>
        <p:nvSpPr>
          <p:cNvPr id="126979" name="Rectangle 2">
            <a:extLst>
              <a:ext uri="{FF2B5EF4-FFF2-40B4-BE49-F238E27FC236}">
                <a16:creationId xmlns:a16="http://schemas.microsoft.com/office/drawing/2014/main" id="{08DF2E05-9CC2-DF41-5937-9903E3973165}"/>
              </a:ext>
            </a:extLst>
          </p:cNvPr>
          <p:cNvSpPr>
            <a:spLocks noGrp="1" noRot="1" noChangeAspect="1" noChangeArrowheads="1" noTextEdit="1"/>
          </p:cNvSpPr>
          <p:nvPr>
            <p:ph type="sldImg"/>
          </p:nvPr>
        </p:nvSpPr>
        <p:spPr>
          <a:ln/>
        </p:spPr>
      </p:sp>
      <p:sp>
        <p:nvSpPr>
          <p:cNvPr id="126980" name="Rectangle 3">
            <a:extLst>
              <a:ext uri="{FF2B5EF4-FFF2-40B4-BE49-F238E27FC236}">
                <a16:creationId xmlns:a16="http://schemas.microsoft.com/office/drawing/2014/main" id="{6F97D75B-8B73-39AB-3212-E34C6BF53BE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スライド イメージ プレースホルダー 1">
            <a:extLst>
              <a:ext uri="{FF2B5EF4-FFF2-40B4-BE49-F238E27FC236}">
                <a16:creationId xmlns:a16="http://schemas.microsoft.com/office/drawing/2014/main" id="{9CD8E31B-73DD-C4E8-C9A5-BD2ADC963DF0}"/>
              </a:ext>
            </a:extLst>
          </p:cNvPr>
          <p:cNvSpPr>
            <a:spLocks noGrp="1" noRot="1" noChangeAspect="1" noChangeArrowheads="1" noTextEdit="1"/>
          </p:cNvSpPr>
          <p:nvPr>
            <p:ph type="sldImg"/>
          </p:nvPr>
        </p:nvSpPr>
        <p:spPr>
          <a:ln/>
        </p:spPr>
      </p:sp>
      <p:sp>
        <p:nvSpPr>
          <p:cNvPr id="135171" name="ノート プレースホルダー 2">
            <a:extLst>
              <a:ext uri="{FF2B5EF4-FFF2-40B4-BE49-F238E27FC236}">
                <a16:creationId xmlns:a16="http://schemas.microsoft.com/office/drawing/2014/main" id="{A9278638-2687-11A0-7D2F-97C0C0CE513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35172" name="スライド番号プレースホルダー 3">
            <a:extLst>
              <a:ext uri="{FF2B5EF4-FFF2-40B4-BE49-F238E27FC236}">
                <a16:creationId xmlns:a16="http://schemas.microsoft.com/office/drawing/2014/main" id="{6E23F1B1-49ED-6AE3-6259-A1385BB2225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325">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defTabSz="949325">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fld id="{6683794D-6CAE-4615-919A-85CF09BBCDF1}" type="slidenum">
              <a:rPr lang="en-US" altLang="ja-JP" sz="1200" b="0" smtClean="0">
                <a:solidFill>
                  <a:schemeClr val="tx1"/>
                </a:solidFill>
              </a:rPr>
              <a:pPr/>
              <a:t>91</a:t>
            </a:fld>
            <a:endParaRPr lang="en-US" altLang="ja-JP" sz="1200" b="0">
              <a:solidFill>
                <a:schemeClr val="tx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スライド イメージ プレースホルダー 1">
            <a:extLst>
              <a:ext uri="{FF2B5EF4-FFF2-40B4-BE49-F238E27FC236}">
                <a16:creationId xmlns:a16="http://schemas.microsoft.com/office/drawing/2014/main" id="{71E32883-D914-2295-16F1-0CA8357D82F1}"/>
              </a:ext>
            </a:extLst>
          </p:cNvPr>
          <p:cNvSpPr>
            <a:spLocks noGrp="1" noRot="1" noChangeAspect="1" noChangeArrowheads="1" noTextEdit="1"/>
          </p:cNvSpPr>
          <p:nvPr>
            <p:ph type="sldImg"/>
          </p:nvPr>
        </p:nvSpPr>
        <p:spPr>
          <a:ln/>
        </p:spPr>
      </p:sp>
      <p:sp>
        <p:nvSpPr>
          <p:cNvPr id="140291" name="ノート プレースホルダー 2">
            <a:extLst>
              <a:ext uri="{FF2B5EF4-FFF2-40B4-BE49-F238E27FC236}">
                <a16:creationId xmlns:a16="http://schemas.microsoft.com/office/drawing/2014/main" id="{2FC31879-0E3F-A18B-1A79-CFE746D497D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40292" name="スライド番号プレースホルダー 3">
            <a:extLst>
              <a:ext uri="{FF2B5EF4-FFF2-40B4-BE49-F238E27FC236}">
                <a16:creationId xmlns:a16="http://schemas.microsoft.com/office/drawing/2014/main" id="{CA77525B-4479-0B0B-4BB7-03C57A7A25A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9325">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defTabSz="949325">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defTabSz="949325">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defTabSz="949325"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fld id="{680547AD-15BC-4E77-ADA2-5DF2DFE8AE0B}" type="slidenum">
              <a:rPr lang="en-US" altLang="ja-JP" sz="1200" b="0" smtClean="0">
                <a:solidFill>
                  <a:schemeClr val="tx1"/>
                </a:solidFill>
              </a:rPr>
              <a:pPr/>
              <a:t>95</a:t>
            </a:fld>
            <a:endParaRPr lang="en-US" altLang="ja-JP" sz="1200" b="0">
              <a:solidFill>
                <a:schemeClr val="tx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スライド イメージ プレースホルダ 1">
            <a:extLst>
              <a:ext uri="{FF2B5EF4-FFF2-40B4-BE49-F238E27FC236}">
                <a16:creationId xmlns:a16="http://schemas.microsoft.com/office/drawing/2014/main" id="{985C0130-C513-23C8-7FE1-E3E19AFA94B1}"/>
              </a:ext>
            </a:extLst>
          </p:cNvPr>
          <p:cNvSpPr>
            <a:spLocks noGrp="1" noRot="1" noChangeAspect="1" noChangeArrowheads="1" noTextEdit="1"/>
          </p:cNvSpPr>
          <p:nvPr>
            <p:ph type="sldImg"/>
          </p:nvPr>
        </p:nvSpPr>
        <p:spPr>
          <a:ln/>
        </p:spPr>
      </p:sp>
      <p:sp>
        <p:nvSpPr>
          <p:cNvPr id="143363" name="ノート プレースホルダ 2">
            <a:extLst>
              <a:ext uri="{FF2B5EF4-FFF2-40B4-BE49-F238E27FC236}">
                <a16:creationId xmlns:a16="http://schemas.microsoft.com/office/drawing/2014/main" id="{D15AAC02-C165-EAE0-EB5A-9C112A118E2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
        <p:nvSpPr>
          <p:cNvPr id="143364" name="スライド番号プレースホルダ 3">
            <a:extLst>
              <a:ext uri="{FF2B5EF4-FFF2-40B4-BE49-F238E27FC236}">
                <a16:creationId xmlns:a16="http://schemas.microsoft.com/office/drawing/2014/main" id="{D58C6009-25E6-712D-508E-CAB788297CB6}"/>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840143A0-EA93-42BF-8FB6-9AFAC87C0F47}" type="slidenum">
              <a:rPr lang="en-US" altLang="ja-JP" b="0">
                <a:solidFill>
                  <a:srgbClr val="000000"/>
                </a:solidFill>
                <a:ea typeface="ＭＳ Ｐゴシック" panose="020B0600070205080204" pitchFamily="50" charset="-128"/>
              </a:rPr>
              <a:pPr algn="r" eaLnBrk="1" hangingPunct="1">
                <a:spcBef>
                  <a:spcPct val="0"/>
                </a:spcBef>
              </a:pPr>
              <a:t>97</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a:extLst>
              <a:ext uri="{FF2B5EF4-FFF2-40B4-BE49-F238E27FC236}">
                <a16:creationId xmlns:a16="http://schemas.microsoft.com/office/drawing/2014/main" id="{D660DD88-F3B2-9E8A-C7AC-FF3BDB44782B}"/>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4E62AA6-E611-493B-B6A0-82E819683599}" type="slidenum">
              <a:rPr lang="en-US" altLang="ja-JP" b="0">
                <a:solidFill>
                  <a:srgbClr val="000000"/>
                </a:solidFill>
                <a:ea typeface="ＭＳ Ｐゴシック" panose="020B0600070205080204" pitchFamily="50" charset="-128"/>
              </a:rPr>
              <a:pPr algn="r" eaLnBrk="1" hangingPunct="1">
                <a:spcBef>
                  <a:spcPct val="0"/>
                </a:spcBef>
              </a:pPr>
              <a:t>98</a:t>
            </a:fld>
            <a:endParaRPr lang="en-US" altLang="ja-JP" b="0">
              <a:solidFill>
                <a:srgbClr val="000000"/>
              </a:solidFill>
              <a:ea typeface="ＭＳ Ｐゴシック" panose="020B0600070205080204" pitchFamily="50" charset="-128"/>
            </a:endParaRPr>
          </a:p>
        </p:txBody>
      </p:sp>
      <p:sp>
        <p:nvSpPr>
          <p:cNvPr id="145411" name="Rectangle 2">
            <a:extLst>
              <a:ext uri="{FF2B5EF4-FFF2-40B4-BE49-F238E27FC236}">
                <a16:creationId xmlns:a16="http://schemas.microsoft.com/office/drawing/2014/main" id="{1E2E7FA1-D7D8-57DA-7978-AC8283E005F5}"/>
              </a:ext>
            </a:extLst>
          </p:cNvPr>
          <p:cNvSpPr>
            <a:spLocks noGrp="1" noRot="1" noChangeAspect="1" noChangeArrowheads="1" noTextEdit="1"/>
          </p:cNvSpPr>
          <p:nvPr>
            <p:ph type="sldImg"/>
          </p:nvPr>
        </p:nvSpPr>
        <p:spPr>
          <a:ln/>
        </p:spPr>
      </p:sp>
      <p:sp>
        <p:nvSpPr>
          <p:cNvPr id="145412" name="Rectangle 3">
            <a:extLst>
              <a:ext uri="{FF2B5EF4-FFF2-40B4-BE49-F238E27FC236}">
                <a16:creationId xmlns:a16="http://schemas.microsoft.com/office/drawing/2014/main" id="{8B2912C3-8681-A71F-29A5-BAD523466AD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スライド イメージ プレースホルダ 1">
            <a:extLst>
              <a:ext uri="{FF2B5EF4-FFF2-40B4-BE49-F238E27FC236}">
                <a16:creationId xmlns:a16="http://schemas.microsoft.com/office/drawing/2014/main" id="{362DE100-2B52-3EC6-FCD8-2ABD7B039677}"/>
              </a:ext>
            </a:extLst>
          </p:cNvPr>
          <p:cNvSpPr>
            <a:spLocks noGrp="1" noRot="1" noChangeAspect="1" noChangeArrowheads="1" noTextEdit="1"/>
          </p:cNvSpPr>
          <p:nvPr>
            <p:ph type="sldImg"/>
          </p:nvPr>
        </p:nvSpPr>
        <p:spPr>
          <a:ln/>
        </p:spPr>
      </p:sp>
      <p:sp>
        <p:nvSpPr>
          <p:cNvPr id="147459" name="ノート プレースホルダ 2">
            <a:extLst>
              <a:ext uri="{FF2B5EF4-FFF2-40B4-BE49-F238E27FC236}">
                <a16:creationId xmlns:a16="http://schemas.microsoft.com/office/drawing/2014/main" id="{93B5A31F-20BF-6CBB-6B43-1449207DDC1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
        <p:nvSpPr>
          <p:cNvPr id="147460" name="スライド番号プレースホルダ 3">
            <a:extLst>
              <a:ext uri="{FF2B5EF4-FFF2-40B4-BE49-F238E27FC236}">
                <a16:creationId xmlns:a16="http://schemas.microsoft.com/office/drawing/2014/main" id="{786E3177-92F6-57E8-B8E2-629A91D2C521}"/>
              </a:ext>
            </a:extLst>
          </p:cNvPr>
          <p:cNvSpPr txBox="1">
            <a:spLocks noGrp="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29F92A61-FDAA-4A32-9454-73F6B04827EA}" type="slidenum">
              <a:rPr lang="en-US" altLang="ja-JP" b="0">
                <a:solidFill>
                  <a:srgbClr val="000000"/>
                </a:solidFill>
                <a:ea typeface="ＭＳ Ｐゴシック" panose="020B0600070205080204" pitchFamily="50" charset="-128"/>
              </a:rPr>
              <a:pPr algn="r" eaLnBrk="1" hangingPunct="1">
                <a:spcBef>
                  <a:spcPct val="0"/>
                </a:spcBef>
              </a:pPr>
              <a:t>99</a:t>
            </a:fld>
            <a:endParaRPr lang="en-US" altLang="ja-JP" b="0">
              <a:solidFill>
                <a:srgbClr val="000000"/>
              </a:solidFill>
              <a:ea typeface="ＭＳ Ｐゴシック" panose="020B0600070205080204" pitchFamily="50"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22842EC2-8821-A0C3-40E4-409A5E9A93D7}"/>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2075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defTabSz="920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defTabSz="92075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1788" indent="-228600" defTabSz="92075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8988" indent="-228600" defTabSz="92075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6188" indent="-228600" defTabSz="92075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3388" indent="-228600" defTabSz="92075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30588" indent="-228600" defTabSz="92075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7788" indent="-228600" defTabSz="92075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51B5F38F-D207-47E1-AD83-79B95A821D2D}" type="slidenum">
              <a:rPr lang="en-US" altLang="ja-JP" smtClean="0">
                <a:latin typeface="Arial" panose="020B0604020202020204" pitchFamily="34" charset="0"/>
                <a:ea typeface="ＭＳ Ｐゴシック" panose="020B0600070205080204" pitchFamily="50" charset="-128"/>
              </a:rPr>
              <a:pPr>
                <a:spcBef>
                  <a:spcPct val="0"/>
                </a:spcBef>
              </a:pPr>
              <a:t>15</a:t>
            </a:fld>
            <a:endParaRPr lang="en-US" altLang="ja-JP">
              <a:latin typeface="Arial" panose="020B0604020202020204" pitchFamily="34" charset="0"/>
              <a:ea typeface="ＭＳ Ｐゴシック" panose="020B0600070205080204" pitchFamily="50" charset="-128"/>
            </a:endParaRPr>
          </a:p>
        </p:txBody>
      </p:sp>
      <p:sp>
        <p:nvSpPr>
          <p:cNvPr id="24579" name="Rectangle 2">
            <a:extLst>
              <a:ext uri="{FF2B5EF4-FFF2-40B4-BE49-F238E27FC236}">
                <a16:creationId xmlns:a16="http://schemas.microsoft.com/office/drawing/2014/main" id="{EAAA4668-9436-A0AB-267D-2F1D76354E34}"/>
              </a:ext>
            </a:extLst>
          </p:cNvPr>
          <p:cNvSpPr>
            <a:spLocks noGrp="1" noRot="1" noChangeAspect="1" noChangeArrowheads="1" noTextEdit="1"/>
          </p:cNvSpPr>
          <p:nvPr>
            <p:ph type="sldImg"/>
          </p:nvPr>
        </p:nvSpPr>
        <p:spPr>
          <a:xfrm>
            <a:off x="95250" y="747713"/>
            <a:ext cx="6618288" cy="3724275"/>
          </a:xfrm>
          <a:ln w="12700" cap="flat"/>
        </p:spPr>
      </p:sp>
      <p:sp>
        <p:nvSpPr>
          <p:cNvPr id="24580" name="Rectangle 3">
            <a:extLst>
              <a:ext uri="{FF2B5EF4-FFF2-40B4-BE49-F238E27FC236}">
                <a16:creationId xmlns:a16="http://schemas.microsoft.com/office/drawing/2014/main" id="{7B83E3B2-3502-7793-C518-115DEDF4F50E}"/>
              </a:ext>
            </a:extLst>
          </p:cNvPr>
          <p:cNvSpPr>
            <a:spLocks noGrp="1" noChangeArrowheads="1"/>
          </p:cNvSpPr>
          <p:nvPr>
            <p:ph type="body" idx="1"/>
          </p:nvPr>
        </p:nvSpPr>
        <p:spPr>
          <a:xfrm>
            <a:off x="908050" y="4721225"/>
            <a:ext cx="4991100" cy="44735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32" tIns="46824" rIns="92032" bIns="46824"/>
          <a:lstStyle/>
          <a:p>
            <a:pPr defTabSz="892175" eaLnBrk="1" hangingPunct="1"/>
            <a:endParaRPr lang="ja-JP" altLang="ja-JP">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a:extLst>
              <a:ext uri="{FF2B5EF4-FFF2-40B4-BE49-F238E27FC236}">
                <a16:creationId xmlns:a16="http://schemas.microsoft.com/office/drawing/2014/main" id="{C4202B11-172E-646C-C59E-2A04C22CC459}"/>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F2D6B94B-FDD9-4FFB-9AD7-ADCAD74718F8}" type="slidenum">
              <a:rPr lang="en-US" altLang="ja-JP" b="0">
                <a:solidFill>
                  <a:srgbClr val="000000"/>
                </a:solidFill>
                <a:ea typeface="ＭＳ Ｐゴシック" panose="020B0600070205080204" pitchFamily="50" charset="-128"/>
              </a:rPr>
              <a:pPr algn="r" eaLnBrk="1" hangingPunct="1">
                <a:spcBef>
                  <a:spcPct val="0"/>
                </a:spcBef>
              </a:pPr>
              <a:t>100</a:t>
            </a:fld>
            <a:endParaRPr lang="en-US" altLang="ja-JP" b="0">
              <a:solidFill>
                <a:srgbClr val="000000"/>
              </a:solidFill>
              <a:ea typeface="ＭＳ Ｐゴシック" panose="020B0600070205080204" pitchFamily="50" charset="-128"/>
            </a:endParaRPr>
          </a:p>
        </p:txBody>
      </p:sp>
      <p:sp>
        <p:nvSpPr>
          <p:cNvPr id="129027" name="Rectangle 2">
            <a:extLst>
              <a:ext uri="{FF2B5EF4-FFF2-40B4-BE49-F238E27FC236}">
                <a16:creationId xmlns:a16="http://schemas.microsoft.com/office/drawing/2014/main" id="{F728877E-705E-DC05-541B-6EB8C625E935}"/>
              </a:ext>
            </a:extLst>
          </p:cNvPr>
          <p:cNvSpPr>
            <a:spLocks noGrp="1" noRot="1" noChangeAspect="1" noChangeArrowheads="1" noTextEdit="1"/>
          </p:cNvSpPr>
          <p:nvPr>
            <p:ph type="sldImg"/>
          </p:nvPr>
        </p:nvSpPr>
        <p:spPr>
          <a:ln/>
        </p:spPr>
      </p:sp>
      <p:sp>
        <p:nvSpPr>
          <p:cNvPr id="129028" name="Rectangle 3">
            <a:extLst>
              <a:ext uri="{FF2B5EF4-FFF2-40B4-BE49-F238E27FC236}">
                <a16:creationId xmlns:a16="http://schemas.microsoft.com/office/drawing/2014/main" id="{E0159328-B8CF-0445-D84C-6673D9E89D7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スライド イメージ プレースホルダー 1">
            <a:extLst>
              <a:ext uri="{FF2B5EF4-FFF2-40B4-BE49-F238E27FC236}">
                <a16:creationId xmlns:a16="http://schemas.microsoft.com/office/drawing/2014/main" id="{8A8A97D3-D217-F154-13CF-7FF3ABCCD00A}"/>
              </a:ext>
            </a:extLst>
          </p:cNvPr>
          <p:cNvSpPr>
            <a:spLocks noGrp="1" noRot="1" noChangeAspect="1" noChangeArrowheads="1" noTextEdit="1"/>
          </p:cNvSpPr>
          <p:nvPr>
            <p:ph type="sldImg"/>
          </p:nvPr>
        </p:nvSpPr>
        <p:spPr>
          <a:ln/>
        </p:spPr>
      </p:sp>
      <p:sp>
        <p:nvSpPr>
          <p:cNvPr id="25603" name="ノート プレースホルダー 2">
            <a:extLst>
              <a:ext uri="{FF2B5EF4-FFF2-40B4-BE49-F238E27FC236}">
                <a16:creationId xmlns:a16="http://schemas.microsoft.com/office/drawing/2014/main" id="{F6953EC2-080E-144E-BD23-F1EE056F421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t>みなさんに覚えてほしいことはパレート図の考え方、作り方です。</a:t>
            </a:r>
            <a:endParaRPr lang="en-US" altLang="ja-JP"/>
          </a:p>
          <a:p>
            <a:r>
              <a:rPr lang="ja-JP" altLang="en-US"/>
              <a:t>目的、しりたいことに応じて特性値を変えましょう。</a:t>
            </a:r>
            <a:endParaRPr lang="en-US" altLang="ja-JP"/>
          </a:p>
          <a:p>
            <a:r>
              <a:rPr lang="ja-JP" altLang="en-US"/>
              <a:t>例が書いてあります。タテ軸知りたいこととして、損失金額、販売金額、不良件数、作業時間などです。</a:t>
            </a:r>
            <a:endParaRPr lang="en-US" altLang="ja-JP"/>
          </a:p>
          <a:p>
            <a:r>
              <a:rPr lang="ja-JP" altLang="en-US"/>
              <a:t>ヨコ軸として不良項目、設備別メーカー別などです。</a:t>
            </a:r>
            <a:endParaRPr lang="en-US" altLang="ja-JP"/>
          </a:p>
          <a:p>
            <a:r>
              <a:rPr lang="ja-JP" altLang="en-US"/>
              <a:t>では一度、パレート図を作成してみましょう。</a:t>
            </a:r>
          </a:p>
        </p:txBody>
      </p:sp>
      <p:sp>
        <p:nvSpPr>
          <p:cNvPr id="25604" name="スライド番号プレースホルダー 3">
            <a:extLst>
              <a:ext uri="{FF2B5EF4-FFF2-40B4-BE49-F238E27FC236}">
                <a16:creationId xmlns:a16="http://schemas.microsoft.com/office/drawing/2014/main" id="{DB9D24A9-E7EB-FB99-02FB-2770D914709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sz="1000">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sz="1000">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sz="1000">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sz="1000">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sz="1000">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sz="1000">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sz="1000">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sz="1000">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sz="1000">
                <a:solidFill>
                  <a:schemeClr val="tx1"/>
                </a:solidFill>
                <a:latin typeface="ＭＳ Ｐゴシック" panose="020B0600070205080204" pitchFamily="50" charset="-128"/>
                <a:ea typeface="ＭＳ Ｐゴシック" panose="020B0600070205080204" pitchFamily="50" charset="-128"/>
              </a:defRPr>
            </a:lvl9pPr>
          </a:lstStyle>
          <a:p>
            <a:fld id="{102DDBD3-BCCB-4FDC-8C2D-6A6B2A35B06B}" type="slidenum">
              <a:rPr lang="en-US" altLang="ja-JP" sz="1200">
                <a:latin typeface="Times New Roman" panose="02020603050405020304" pitchFamily="18" charset="0"/>
              </a:rPr>
              <a:pPr/>
              <a:t>26</a:t>
            </a:fld>
            <a:endParaRPr lang="en-US" altLang="ja-JP"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C008F969-70B6-3E9F-3873-DC56DBE8A52D}"/>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6075"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6450"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36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908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80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52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4159D33A-BA80-4C9D-A336-C2E8BABFA266}" type="slidenum">
              <a:rPr lang="en-US" altLang="ja-JP" smtClean="0">
                <a:ea typeface="ＭＳ Ｐゴシック" panose="020B0600070205080204" pitchFamily="50" charset="-128"/>
              </a:rPr>
              <a:pPr>
                <a:spcBef>
                  <a:spcPct val="0"/>
                </a:spcBef>
              </a:pPr>
              <a:t>27</a:t>
            </a:fld>
            <a:endParaRPr lang="en-US" altLang="ja-JP">
              <a:ea typeface="ＭＳ Ｐゴシック" panose="020B0600070205080204" pitchFamily="50" charset="-128"/>
            </a:endParaRPr>
          </a:p>
        </p:txBody>
      </p:sp>
      <p:sp>
        <p:nvSpPr>
          <p:cNvPr id="29699" name="Rectangle 2">
            <a:extLst>
              <a:ext uri="{FF2B5EF4-FFF2-40B4-BE49-F238E27FC236}">
                <a16:creationId xmlns:a16="http://schemas.microsoft.com/office/drawing/2014/main" id="{41F1529C-865D-881D-3A5F-AE03C5FEBD4D}"/>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98A22C03-E161-E4BB-5842-72FDBA6C45F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E1F2B9B8-4F0B-8CD6-B030-7EF9CA7F3C66}"/>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142" tIns="47572" rIns="95142" bIns="47572" anchor="b"/>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4488"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4863"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20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92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64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3663"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6AA2990D-64C5-41BF-BC7B-7B7F4EDC6E5F}" type="slidenum">
              <a:rPr lang="en-US" altLang="ja-JP" b="0">
                <a:ea typeface="ＭＳ Ｐゴシック" panose="020B0600070205080204" pitchFamily="50" charset="-128"/>
              </a:rPr>
              <a:pPr algn="r" eaLnBrk="1" hangingPunct="1">
                <a:spcBef>
                  <a:spcPct val="0"/>
                </a:spcBef>
              </a:pPr>
              <a:t>28</a:t>
            </a:fld>
            <a:endParaRPr lang="en-US" altLang="ja-JP" b="0">
              <a:ea typeface="ＭＳ Ｐゴシック" panose="020B0600070205080204" pitchFamily="50" charset="-128"/>
            </a:endParaRPr>
          </a:p>
        </p:txBody>
      </p:sp>
      <p:sp>
        <p:nvSpPr>
          <p:cNvPr id="31747" name="Rectangle 2">
            <a:extLst>
              <a:ext uri="{FF2B5EF4-FFF2-40B4-BE49-F238E27FC236}">
                <a16:creationId xmlns:a16="http://schemas.microsoft.com/office/drawing/2014/main" id="{CE83267C-4A5E-EC4D-BD46-307C69390D9D}"/>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FCF5B255-BF5E-9CDD-5F7C-3479E219F1E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BF8D9BE9-8F86-BE73-A0A0-5B3CD7E1296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9300" indent="-28892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2525"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6075" indent="-231775"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6450" indent="-230188" defTabSz="950913">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336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908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80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5250" indent="-230188" defTabSz="950913"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33C0C1F-15F4-4C52-840F-417F4879DA37}" type="slidenum">
              <a:rPr lang="en-US" altLang="ja-JP" smtClean="0">
                <a:ea typeface="ＭＳ Ｐゴシック" panose="020B0600070205080204" pitchFamily="50" charset="-128"/>
              </a:rPr>
              <a:pPr>
                <a:spcBef>
                  <a:spcPct val="0"/>
                </a:spcBef>
              </a:pPr>
              <a:t>29</a:t>
            </a:fld>
            <a:endParaRPr lang="en-US" altLang="ja-JP">
              <a:ea typeface="ＭＳ Ｐゴシック" panose="020B0600070205080204" pitchFamily="50" charset="-128"/>
            </a:endParaRPr>
          </a:p>
        </p:txBody>
      </p:sp>
      <p:sp>
        <p:nvSpPr>
          <p:cNvPr id="27651" name="Rectangle 2">
            <a:extLst>
              <a:ext uri="{FF2B5EF4-FFF2-40B4-BE49-F238E27FC236}">
                <a16:creationId xmlns:a16="http://schemas.microsoft.com/office/drawing/2014/main" id="{F0EC289F-E83C-8BBF-DCE1-98A163353E9B}"/>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7D4BBAE2-20D2-22E0-003B-03B70CA15C7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30"/>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ja-JP" altLang="en-US"/>
              <a:t>マスタ サブタイトルの書式設定</a:t>
            </a:r>
          </a:p>
        </p:txBody>
      </p:sp>
      <p:sp>
        <p:nvSpPr>
          <p:cNvPr id="4" name="Rectangle 4">
            <a:extLst>
              <a:ext uri="{FF2B5EF4-FFF2-40B4-BE49-F238E27FC236}">
                <a16:creationId xmlns:a16="http://schemas.microsoft.com/office/drawing/2014/main" id="{492CD028-F98B-C8A2-21BC-F609CC79C915}"/>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1F99B32B-7807-00FA-1545-0A5E41153C45}"/>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772F088D-590B-20E5-A5D3-0EDE2A228CD6}"/>
              </a:ext>
            </a:extLst>
          </p:cNvPr>
          <p:cNvSpPr>
            <a:spLocks noGrp="1" noChangeArrowheads="1"/>
          </p:cNvSpPr>
          <p:nvPr>
            <p:ph type="sldNum" sz="quarter" idx="12"/>
          </p:nvPr>
        </p:nvSpPr>
        <p:spPr>
          <a:ln/>
        </p:spPr>
        <p:txBody>
          <a:bodyPr/>
          <a:lstStyle>
            <a:lvl1pPr>
              <a:defRPr/>
            </a:lvl1pPr>
          </a:lstStyle>
          <a:p>
            <a:pPr>
              <a:defRPr/>
            </a:pPr>
            <a:fld id="{D57A8AFE-4781-4D4E-B48C-9257A4C83871}" type="slidenum">
              <a:rPr lang="en-US" altLang="ja-JP"/>
              <a:pPr>
                <a:defRPr/>
              </a:pPr>
              <a:t>‹#›</a:t>
            </a:fld>
            <a:endParaRPr lang="en-US" altLang="ja-JP"/>
          </a:p>
        </p:txBody>
      </p:sp>
    </p:spTree>
    <p:extLst>
      <p:ext uri="{BB962C8B-B14F-4D97-AF65-F5344CB8AC3E}">
        <p14:creationId xmlns:p14="http://schemas.microsoft.com/office/powerpoint/2010/main" val="131110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2F42A8D3-667B-1953-29EC-76131FACBA26}"/>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47AB3FEC-F345-E41A-6466-7A6AEFFD55A9}"/>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44D72AD1-BDB9-973F-2187-E319D9550EEC}"/>
              </a:ext>
            </a:extLst>
          </p:cNvPr>
          <p:cNvSpPr>
            <a:spLocks noGrp="1" noChangeArrowheads="1"/>
          </p:cNvSpPr>
          <p:nvPr>
            <p:ph type="sldNum" sz="quarter" idx="12"/>
          </p:nvPr>
        </p:nvSpPr>
        <p:spPr>
          <a:ln/>
        </p:spPr>
        <p:txBody>
          <a:bodyPr/>
          <a:lstStyle>
            <a:lvl1pPr>
              <a:defRPr/>
            </a:lvl1pPr>
          </a:lstStyle>
          <a:p>
            <a:pPr>
              <a:defRPr/>
            </a:pPr>
            <a:fld id="{8741FF19-35A3-48F5-84AE-2AEAEF474FE2}" type="slidenum">
              <a:rPr lang="en-US" altLang="ja-JP"/>
              <a:pPr>
                <a:defRPr/>
              </a:pPr>
              <a:t>‹#›</a:t>
            </a:fld>
            <a:endParaRPr lang="en-US" altLang="ja-JP"/>
          </a:p>
        </p:txBody>
      </p:sp>
    </p:spTree>
    <p:extLst>
      <p:ext uri="{BB962C8B-B14F-4D97-AF65-F5344CB8AC3E}">
        <p14:creationId xmlns:p14="http://schemas.microsoft.com/office/powerpoint/2010/main" val="3115625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0" y="609600"/>
            <a:ext cx="75692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3EDA2A00-12EA-7060-71EE-86702ACEDC26}"/>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E6A7C890-C640-8786-37C2-45B16219A345}"/>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1F267302-891E-8699-7185-B52ED4998C40}"/>
              </a:ext>
            </a:extLst>
          </p:cNvPr>
          <p:cNvSpPr>
            <a:spLocks noGrp="1" noChangeArrowheads="1"/>
          </p:cNvSpPr>
          <p:nvPr>
            <p:ph type="sldNum" sz="quarter" idx="12"/>
          </p:nvPr>
        </p:nvSpPr>
        <p:spPr>
          <a:ln/>
        </p:spPr>
        <p:txBody>
          <a:bodyPr/>
          <a:lstStyle>
            <a:lvl1pPr>
              <a:defRPr/>
            </a:lvl1pPr>
          </a:lstStyle>
          <a:p>
            <a:pPr>
              <a:defRPr/>
            </a:pPr>
            <a:fld id="{158CE986-3917-402C-91FB-58C2BBEFBF28}" type="slidenum">
              <a:rPr lang="en-US" altLang="ja-JP"/>
              <a:pPr>
                <a:defRPr/>
              </a:pPr>
              <a:t>‹#›</a:t>
            </a:fld>
            <a:endParaRPr lang="en-US" altLang="ja-JP"/>
          </a:p>
        </p:txBody>
      </p:sp>
    </p:spTree>
    <p:extLst>
      <p:ext uri="{BB962C8B-B14F-4D97-AF65-F5344CB8AC3E}">
        <p14:creationId xmlns:p14="http://schemas.microsoft.com/office/powerpoint/2010/main" val="2159022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914400" y="609600"/>
            <a:ext cx="10363200" cy="54864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a:extLst>
              <a:ext uri="{FF2B5EF4-FFF2-40B4-BE49-F238E27FC236}">
                <a16:creationId xmlns:a16="http://schemas.microsoft.com/office/drawing/2014/main" id="{0E04FB7B-BA3D-BD7E-7F94-13FB5DB5FC3A}"/>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A0EA5C9C-5B9E-AD71-3461-E7CA9579EF60}"/>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B457CD45-95E5-A187-0A41-69EF01327354}"/>
              </a:ext>
            </a:extLst>
          </p:cNvPr>
          <p:cNvSpPr>
            <a:spLocks noGrp="1" noChangeArrowheads="1"/>
          </p:cNvSpPr>
          <p:nvPr>
            <p:ph type="sldNum" sz="quarter" idx="12"/>
          </p:nvPr>
        </p:nvSpPr>
        <p:spPr>
          <a:ln/>
        </p:spPr>
        <p:txBody>
          <a:bodyPr/>
          <a:lstStyle>
            <a:lvl1pPr>
              <a:defRPr/>
            </a:lvl1pPr>
          </a:lstStyle>
          <a:p>
            <a:pPr>
              <a:defRPr/>
            </a:pPr>
            <a:fld id="{0B7441B1-2B18-4F8B-A866-0A4426A412C2}" type="slidenum">
              <a:rPr lang="en-US" altLang="ja-JP"/>
              <a:pPr>
                <a:defRPr/>
              </a:pPr>
              <a:t>‹#›</a:t>
            </a:fld>
            <a:endParaRPr lang="en-US" altLang="ja-JP"/>
          </a:p>
        </p:txBody>
      </p:sp>
    </p:spTree>
    <p:extLst>
      <p:ext uri="{BB962C8B-B14F-4D97-AF65-F5344CB8AC3E}">
        <p14:creationId xmlns:p14="http://schemas.microsoft.com/office/powerpoint/2010/main" val="220456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914400" y="1981200"/>
            <a:ext cx="10363200" cy="4114800"/>
          </a:xfrm>
        </p:spPr>
        <p:txBody>
          <a:bodyPr/>
          <a:lstStyle/>
          <a:p>
            <a:pPr lvl="0"/>
            <a:endParaRPr lang="ja-JP" altLang="en-US" noProof="0"/>
          </a:p>
        </p:txBody>
      </p:sp>
      <p:sp>
        <p:nvSpPr>
          <p:cNvPr id="4" name="Rectangle 4">
            <a:extLst>
              <a:ext uri="{FF2B5EF4-FFF2-40B4-BE49-F238E27FC236}">
                <a16:creationId xmlns:a16="http://schemas.microsoft.com/office/drawing/2014/main" id="{53ED6243-8606-5FAA-C0C2-C50749B93860}"/>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A6DF44E2-AAB3-8C03-C7E9-31F161FFA29A}"/>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1E5C8292-CF29-2043-3360-C896342597BE}"/>
              </a:ext>
            </a:extLst>
          </p:cNvPr>
          <p:cNvSpPr>
            <a:spLocks noGrp="1" noChangeArrowheads="1"/>
          </p:cNvSpPr>
          <p:nvPr>
            <p:ph type="sldNum" sz="quarter" idx="12"/>
          </p:nvPr>
        </p:nvSpPr>
        <p:spPr>
          <a:ln/>
        </p:spPr>
        <p:txBody>
          <a:bodyPr/>
          <a:lstStyle>
            <a:lvl1pPr>
              <a:defRPr/>
            </a:lvl1pPr>
          </a:lstStyle>
          <a:p>
            <a:pPr>
              <a:defRPr/>
            </a:pPr>
            <a:fld id="{1BD96400-4248-46BD-A04B-40C7A3E2D48F}" type="slidenum">
              <a:rPr lang="en-US" altLang="ja-JP"/>
              <a:pPr>
                <a:defRPr/>
              </a:pPr>
              <a:t>‹#›</a:t>
            </a:fld>
            <a:endParaRPr lang="en-US" altLang="ja-JP"/>
          </a:p>
        </p:txBody>
      </p:sp>
    </p:spTree>
    <p:extLst>
      <p:ext uri="{BB962C8B-B14F-4D97-AF65-F5344CB8AC3E}">
        <p14:creationId xmlns:p14="http://schemas.microsoft.com/office/powerpoint/2010/main" val="11941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中扉_白">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70"/>
            <a:ext cx="12192000" cy="6856630"/>
          </a:xfrm>
          <a:prstGeom prst="rect">
            <a:avLst/>
          </a:prstGeom>
        </p:spPr>
      </p:pic>
    </p:spTree>
    <p:extLst>
      <p:ext uri="{BB962C8B-B14F-4D97-AF65-F5344CB8AC3E}">
        <p14:creationId xmlns:p14="http://schemas.microsoft.com/office/powerpoint/2010/main" val="2631213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E6A26E65-2166-337C-AEB3-3F470036473A}"/>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DA283709-77D5-9AA2-4C38-372C2FA68CBA}"/>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7E02712F-B30B-D6FE-234A-5B5CF69705D1}"/>
              </a:ext>
            </a:extLst>
          </p:cNvPr>
          <p:cNvSpPr>
            <a:spLocks noGrp="1" noChangeArrowheads="1"/>
          </p:cNvSpPr>
          <p:nvPr>
            <p:ph type="sldNum" sz="quarter" idx="12"/>
          </p:nvPr>
        </p:nvSpPr>
        <p:spPr>
          <a:ln/>
        </p:spPr>
        <p:txBody>
          <a:bodyPr/>
          <a:lstStyle>
            <a:lvl1pPr>
              <a:defRPr/>
            </a:lvl1pPr>
          </a:lstStyle>
          <a:p>
            <a:pPr>
              <a:defRPr/>
            </a:pPr>
            <a:fld id="{4E223951-4CD6-4ABF-A8BF-51D6D48E3BB9}" type="slidenum">
              <a:rPr lang="en-US" altLang="ja-JP"/>
              <a:pPr>
                <a:defRPr/>
              </a:pPr>
              <a:t>‹#›</a:t>
            </a:fld>
            <a:endParaRPr lang="en-US" altLang="ja-JP"/>
          </a:p>
        </p:txBody>
      </p:sp>
    </p:spTree>
    <p:extLst>
      <p:ext uri="{BB962C8B-B14F-4D97-AF65-F5344CB8AC3E}">
        <p14:creationId xmlns:p14="http://schemas.microsoft.com/office/powerpoint/2010/main" val="1464868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5"/>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ja-JP" altLang="en-US"/>
              <a:t>マスタ テキストの書式設定</a:t>
            </a:r>
          </a:p>
        </p:txBody>
      </p:sp>
      <p:sp>
        <p:nvSpPr>
          <p:cNvPr id="4" name="Rectangle 4">
            <a:extLst>
              <a:ext uri="{FF2B5EF4-FFF2-40B4-BE49-F238E27FC236}">
                <a16:creationId xmlns:a16="http://schemas.microsoft.com/office/drawing/2014/main" id="{6DCE9B42-C5D1-0290-70BE-FB4556422550}"/>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6E2A2A0D-35C4-48C7-9789-A7F284C4C561}"/>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70DAB0D0-2824-052F-C7C3-71BCFB9769F5}"/>
              </a:ext>
            </a:extLst>
          </p:cNvPr>
          <p:cNvSpPr>
            <a:spLocks noGrp="1" noChangeArrowheads="1"/>
          </p:cNvSpPr>
          <p:nvPr>
            <p:ph type="sldNum" sz="quarter" idx="12"/>
          </p:nvPr>
        </p:nvSpPr>
        <p:spPr>
          <a:ln/>
        </p:spPr>
        <p:txBody>
          <a:bodyPr/>
          <a:lstStyle>
            <a:lvl1pPr>
              <a:defRPr/>
            </a:lvl1pPr>
          </a:lstStyle>
          <a:p>
            <a:pPr>
              <a:defRPr/>
            </a:pPr>
            <a:fld id="{A1DDD1DA-8D32-448B-AFBE-932EC5506D05}" type="slidenum">
              <a:rPr lang="en-US" altLang="ja-JP"/>
              <a:pPr>
                <a:defRPr/>
              </a:pPr>
              <a:t>‹#›</a:t>
            </a:fld>
            <a:endParaRPr lang="en-US" altLang="ja-JP"/>
          </a:p>
        </p:txBody>
      </p:sp>
    </p:spTree>
    <p:extLst>
      <p:ext uri="{BB962C8B-B14F-4D97-AF65-F5344CB8AC3E}">
        <p14:creationId xmlns:p14="http://schemas.microsoft.com/office/powerpoint/2010/main" val="244782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2051E9A0-ACAF-51F8-7E67-ED14392D751C}"/>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94AC2623-658F-1B69-58C7-A0956CA94840}"/>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215D9D83-471A-9BAA-E924-E87A8663CCF6}"/>
              </a:ext>
            </a:extLst>
          </p:cNvPr>
          <p:cNvSpPr>
            <a:spLocks noGrp="1" noChangeArrowheads="1"/>
          </p:cNvSpPr>
          <p:nvPr>
            <p:ph type="sldNum" sz="quarter" idx="12"/>
          </p:nvPr>
        </p:nvSpPr>
        <p:spPr>
          <a:ln/>
        </p:spPr>
        <p:txBody>
          <a:bodyPr/>
          <a:lstStyle>
            <a:lvl1pPr>
              <a:defRPr/>
            </a:lvl1pPr>
          </a:lstStyle>
          <a:p>
            <a:pPr>
              <a:defRPr/>
            </a:pPr>
            <a:fld id="{F89BCEBA-E104-4A5B-BA30-B9AAF90DADD3}" type="slidenum">
              <a:rPr lang="en-US" altLang="ja-JP"/>
              <a:pPr>
                <a:defRPr/>
              </a:pPr>
              <a:t>‹#›</a:t>
            </a:fld>
            <a:endParaRPr lang="en-US" altLang="ja-JP"/>
          </a:p>
        </p:txBody>
      </p:sp>
    </p:spTree>
    <p:extLst>
      <p:ext uri="{BB962C8B-B14F-4D97-AF65-F5344CB8AC3E}">
        <p14:creationId xmlns:p14="http://schemas.microsoft.com/office/powerpoint/2010/main" val="3294195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370" y="1535113"/>
            <a:ext cx="5389033" cy="63976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DFA6DF85-E31A-55C8-FC06-6B7BD630ABC3}"/>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a:extLst>
              <a:ext uri="{FF2B5EF4-FFF2-40B4-BE49-F238E27FC236}">
                <a16:creationId xmlns:a16="http://schemas.microsoft.com/office/drawing/2014/main" id="{304AAFA2-3541-37A6-392B-31D049DD2C10}"/>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a:extLst>
              <a:ext uri="{FF2B5EF4-FFF2-40B4-BE49-F238E27FC236}">
                <a16:creationId xmlns:a16="http://schemas.microsoft.com/office/drawing/2014/main" id="{59655FDF-3655-04A6-CCFC-0B9465727DB5}"/>
              </a:ext>
            </a:extLst>
          </p:cNvPr>
          <p:cNvSpPr>
            <a:spLocks noGrp="1" noChangeArrowheads="1"/>
          </p:cNvSpPr>
          <p:nvPr>
            <p:ph type="sldNum" sz="quarter" idx="12"/>
          </p:nvPr>
        </p:nvSpPr>
        <p:spPr>
          <a:ln/>
        </p:spPr>
        <p:txBody>
          <a:bodyPr/>
          <a:lstStyle>
            <a:lvl1pPr>
              <a:defRPr/>
            </a:lvl1pPr>
          </a:lstStyle>
          <a:p>
            <a:pPr>
              <a:defRPr/>
            </a:pPr>
            <a:fld id="{9CACB8A0-F6C6-4119-B5A1-EA8109DDF25E}" type="slidenum">
              <a:rPr lang="en-US" altLang="ja-JP"/>
              <a:pPr>
                <a:defRPr/>
              </a:pPr>
              <a:t>‹#›</a:t>
            </a:fld>
            <a:endParaRPr lang="en-US" altLang="ja-JP"/>
          </a:p>
        </p:txBody>
      </p:sp>
    </p:spTree>
    <p:extLst>
      <p:ext uri="{BB962C8B-B14F-4D97-AF65-F5344CB8AC3E}">
        <p14:creationId xmlns:p14="http://schemas.microsoft.com/office/powerpoint/2010/main" val="3029391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a:extLst>
              <a:ext uri="{FF2B5EF4-FFF2-40B4-BE49-F238E27FC236}">
                <a16:creationId xmlns:a16="http://schemas.microsoft.com/office/drawing/2014/main" id="{9A62B1E5-1FB1-10F3-60DA-9BCF4817270C}"/>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D05D4C61-0EA3-E95E-BDA9-99DBC9DF07F4}"/>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34BDFC24-AFE4-03DF-BBE5-724254301DEE}"/>
              </a:ext>
            </a:extLst>
          </p:cNvPr>
          <p:cNvSpPr>
            <a:spLocks noGrp="1" noChangeArrowheads="1"/>
          </p:cNvSpPr>
          <p:nvPr>
            <p:ph type="sldNum" sz="quarter" idx="12"/>
          </p:nvPr>
        </p:nvSpPr>
        <p:spPr>
          <a:ln/>
        </p:spPr>
        <p:txBody>
          <a:bodyPr/>
          <a:lstStyle>
            <a:lvl1pPr>
              <a:defRPr/>
            </a:lvl1pPr>
          </a:lstStyle>
          <a:p>
            <a:pPr>
              <a:defRPr/>
            </a:pPr>
            <a:fld id="{7930FFF6-5AF4-43B7-9DF0-5F9DE6963B2D}" type="slidenum">
              <a:rPr lang="en-US" altLang="ja-JP"/>
              <a:pPr>
                <a:defRPr/>
              </a:pPr>
              <a:t>‹#›</a:t>
            </a:fld>
            <a:endParaRPr lang="en-US" altLang="ja-JP"/>
          </a:p>
        </p:txBody>
      </p:sp>
    </p:spTree>
    <p:extLst>
      <p:ext uri="{BB962C8B-B14F-4D97-AF65-F5344CB8AC3E}">
        <p14:creationId xmlns:p14="http://schemas.microsoft.com/office/powerpoint/2010/main" val="1377994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5A045A7-78A4-1EDD-F236-43F15727CCE9}"/>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a:extLst>
              <a:ext uri="{FF2B5EF4-FFF2-40B4-BE49-F238E27FC236}">
                <a16:creationId xmlns:a16="http://schemas.microsoft.com/office/drawing/2014/main" id="{6112646D-47B5-5AA9-F307-DCCD076E05CC}"/>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a:extLst>
              <a:ext uri="{FF2B5EF4-FFF2-40B4-BE49-F238E27FC236}">
                <a16:creationId xmlns:a16="http://schemas.microsoft.com/office/drawing/2014/main" id="{19337F7F-B516-9563-8A6B-80BA58561658}"/>
              </a:ext>
            </a:extLst>
          </p:cNvPr>
          <p:cNvSpPr>
            <a:spLocks noGrp="1" noChangeArrowheads="1"/>
          </p:cNvSpPr>
          <p:nvPr>
            <p:ph type="sldNum" sz="quarter" idx="12"/>
          </p:nvPr>
        </p:nvSpPr>
        <p:spPr>
          <a:ln/>
        </p:spPr>
        <p:txBody>
          <a:bodyPr/>
          <a:lstStyle>
            <a:lvl1pPr>
              <a:defRPr/>
            </a:lvl1pPr>
          </a:lstStyle>
          <a:p>
            <a:pPr>
              <a:defRPr/>
            </a:pPr>
            <a:fld id="{9B78C0E7-9A2E-4673-A816-12B007EB9501}" type="slidenum">
              <a:rPr lang="en-US" altLang="ja-JP"/>
              <a:pPr>
                <a:defRPr/>
              </a:pPr>
              <a:t>‹#›</a:t>
            </a:fld>
            <a:endParaRPr lang="en-US" altLang="ja-JP"/>
          </a:p>
        </p:txBody>
      </p:sp>
    </p:spTree>
    <p:extLst>
      <p:ext uri="{BB962C8B-B14F-4D97-AF65-F5344CB8AC3E}">
        <p14:creationId xmlns:p14="http://schemas.microsoft.com/office/powerpoint/2010/main" val="451703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3" y="273050"/>
            <a:ext cx="4011084"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3" y="1435103"/>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1B680488-D387-8A8C-B797-A9251052F36F}"/>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9C5C9C8E-5E63-F8E3-D1C4-12938660194D}"/>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F5592CD0-B4A6-BDEF-2D0A-566DA23F6610}"/>
              </a:ext>
            </a:extLst>
          </p:cNvPr>
          <p:cNvSpPr>
            <a:spLocks noGrp="1" noChangeArrowheads="1"/>
          </p:cNvSpPr>
          <p:nvPr>
            <p:ph type="sldNum" sz="quarter" idx="12"/>
          </p:nvPr>
        </p:nvSpPr>
        <p:spPr>
          <a:ln/>
        </p:spPr>
        <p:txBody>
          <a:bodyPr/>
          <a:lstStyle>
            <a:lvl1pPr>
              <a:defRPr/>
            </a:lvl1pPr>
          </a:lstStyle>
          <a:p>
            <a:pPr>
              <a:defRPr/>
            </a:pPr>
            <a:fld id="{C1FAE924-D819-4BB4-BAF7-88047F62CD4B}" type="slidenum">
              <a:rPr lang="en-US" altLang="ja-JP"/>
              <a:pPr>
                <a:defRPr/>
              </a:pPr>
              <a:t>‹#›</a:t>
            </a:fld>
            <a:endParaRPr lang="en-US" altLang="ja-JP"/>
          </a:p>
        </p:txBody>
      </p:sp>
    </p:spTree>
    <p:extLst>
      <p:ext uri="{BB962C8B-B14F-4D97-AF65-F5344CB8AC3E}">
        <p14:creationId xmlns:p14="http://schemas.microsoft.com/office/powerpoint/2010/main" val="1393572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A232101F-666F-2CEF-1C6F-27BD53B78A53}"/>
              </a:ext>
            </a:extLst>
          </p:cNvPr>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E7D58399-ABB7-501E-0E42-DEE282986ECE}"/>
              </a:ext>
            </a:extLst>
          </p:cNvPr>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F410200F-C7E8-493A-0063-AE31AA92BCAE}"/>
              </a:ext>
            </a:extLst>
          </p:cNvPr>
          <p:cNvSpPr>
            <a:spLocks noGrp="1" noChangeArrowheads="1"/>
          </p:cNvSpPr>
          <p:nvPr>
            <p:ph type="sldNum" sz="quarter" idx="12"/>
          </p:nvPr>
        </p:nvSpPr>
        <p:spPr>
          <a:ln/>
        </p:spPr>
        <p:txBody>
          <a:bodyPr/>
          <a:lstStyle>
            <a:lvl1pPr>
              <a:defRPr/>
            </a:lvl1pPr>
          </a:lstStyle>
          <a:p>
            <a:pPr>
              <a:defRPr/>
            </a:pPr>
            <a:fld id="{FE44372F-50C2-467D-957C-580F261D5782}" type="slidenum">
              <a:rPr lang="en-US" altLang="ja-JP"/>
              <a:pPr>
                <a:defRPr/>
              </a:pPr>
              <a:t>‹#›</a:t>
            </a:fld>
            <a:endParaRPr lang="en-US" altLang="ja-JP"/>
          </a:p>
        </p:txBody>
      </p:sp>
    </p:spTree>
    <p:extLst>
      <p:ext uri="{BB962C8B-B14F-4D97-AF65-F5344CB8AC3E}">
        <p14:creationId xmlns:p14="http://schemas.microsoft.com/office/powerpoint/2010/main" val="674362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2AA57D6-EB61-8F52-D19B-ACFEB9AAC607}"/>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Rectangle 3">
            <a:extLst>
              <a:ext uri="{FF2B5EF4-FFF2-40B4-BE49-F238E27FC236}">
                <a16:creationId xmlns:a16="http://schemas.microsoft.com/office/drawing/2014/main" id="{609676FE-6296-0041-BE37-D08BD6960B40}"/>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912B5442-8D3A-DD61-EE2A-018C20A69D5C}"/>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b="0">
                <a:solidFill>
                  <a:schemeClr val="tx1"/>
                </a:solidFill>
              </a:defRPr>
            </a:lvl1pPr>
          </a:lstStyle>
          <a:p>
            <a:pPr>
              <a:defRPr/>
            </a:pPr>
            <a:endParaRPr lang="en-US" altLang="ja-JP"/>
          </a:p>
        </p:txBody>
      </p:sp>
      <p:sp>
        <p:nvSpPr>
          <p:cNvPr id="1029" name="Rectangle 5">
            <a:extLst>
              <a:ext uri="{FF2B5EF4-FFF2-40B4-BE49-F238E27FC236}">
                <a16:creationId xmlns:a16="http://schemas.microsoft.com/office/drawing/2014/main" id="{11AF37E4-86F4-C7A6-5437-5D88CABDA373}"/>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b="0">
                <a:solidFill>
                  <a:schemeClr val="tx1"/>
                </a:solidFill>
              </a:defRPr>
            </a:lvl1pPr>
          </a:lstStyle>
          <a:p>
            <a:pPr>
              <a:defRPr/>
            </a:pPr>
            <a:endParaRPr lang="en-US" altLang="ja-JP"/>
          </a:p>
        </p:txBody>
      </p:sp>
      <p:sp>
        <p:nvSpPr>
          <p:cNvPr id="1030" name="Rectangle 6">
            <a:extLst>
              <a:ext uri="{FF2B5EF4-FFF2-40B4-BE49-F238E27FC236}">
                <a16:creationId xmlns:a16="http://schemas.microsoft.com/office/drawing/2014/main" id="{67BA6090-BD59-78D8-3556-74C0BC481F7D}"/>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b="0">
                <a:solidFill>
                  <a:schemeClr val="tx1"/>
                </a:solidFill>
              </a:defRPr>
            </a:lvl1pPr>
          </a:lstStyle>
          <a:p>
            <a:pPr>
              <a:defRPr/>
            </a:pPr>
            <a:fld id="{FDDD31B2-C5FD-4316-AD32-6EBDE954B8ED}"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189"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377"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566"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754"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1313" indent="-341313" algn="l" rtl="0" eaLnBrk="0" fontAlgn="base" hangingPunct="0">
        <a:spcBef>
          <a:spcPct val="20000"/>
        </a:spcBef>
        <a:spcAft>
          <a:spcPct val="0"/>
        </a:spcAft>
        <a:buChar char="•"/>
        <a:defRPr kumimoji="1" sz="3200">
          <a:solidFill>
            <a:schemeClr val="tx1"/>
          </a:solidFill>
          <a:latin typeface="+mn-lt"/>
          <a:ea typeface="+mn-ea"/>
          <a:cs typeface="+mn-cs"/>
        </a:defRPr>
      </a:lvl1pPr>
      <a:lvl2pPr marL="741363" indent="-284163" algn="l" rtl="0" eaLnBrk="0" fontAlgn="base" hangingPunct="0">
        <a:spcBef>
          <a:spcPct val="20000"/>
        </a:spcBef>
        <a:spcAft>
          <a:spcPct val="0"/>
        </a:spcAft>
        <a:buChar char="–"/>
        <a:defRPr kumimoji="1" sz="2800">
          <a:solidFill>
            <a:schemeClr val="tx1"/>
          </a:solidFill>
          <a:latin typeface="+mn-lt"/>
          <a:ea typeface="+mn-ea"/>
        </a:defRPr>
      </a:lvl2pPr>
      <a:lvl3pPr marL="1141413" indent="-227013" algn="l" rtl="0" eaLnBrk="0" fontAlgn="base" hangingPunct="0">
        <a:spcBef>
          <a:spcPct val="20000"/>
        </a:spcBef>
        <a:spcAft>
          <a:spcPct val="0"/>
        </a:spcAft>
        <a:buChar char="•"/>
        <a:defRPr kumimoji="1" sz="2400">
          <a:solidFill>
            <a:schemeClr val="tx1"/>
          </a:solidFill>
          <a:latin typeface="+mn-lt"/>
          <a:ea typeface="+mn-ea"/>
        </a:defRPr>
      </a:lvl3pPr>
      <a:lvl4pPr marL="1598613" indent="-227013" algn="l" rtl="0" eaLnBrk="0" fontAlgn="base" hangingPunct="0">
        <a:spcBef>
          <a:spcPct val="20000"/>
        </a:spcBef>
        <a:spcAft>
          <a:spcPct val="0"/>
        </a:spcAft>
        <a:buChar char="–"/>
        <a:defRPr kumimoji="1" sz="2000">
          <a:solidFill>
            <a:schemeClr val="tx1"/>
          </a:solidFill>
          <a:latin typeface="+mn-lt"/>
          <a:ea typeface="+mn-ea"/>
        </a:defRPr>
      </a:lvl4pPr>
      <a:lvl5pPr marL="2055813" indent="-227013" algn="l" rtl="0" eaLnBrk="0" fontAlgn="base" hangingPunct="0">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4"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67.wmf"/></Relationships>
</file>

<file path=ppt/slides/_rels/slide101.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w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6.e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9.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33.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oleObject" Target="../embeddings/oleObject6.bin"/><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4.emf"/></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46.emf"/><Relationship Id="rId4" Type="http://schemas.openxmlformats.org/officeDocument/2006/relationships/oleObject" Target="../embeddings/oleObject9.bin"/></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46.emf"/><Relationship Id="rId4" Type="http://schemas.openxmlformats.org/officeDocument/2006/relationships/oleObject" Target="../embeddings/oleObject9.bin"/></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oleObject" Target="../embeddings/oleObject10.bin"/></Relationships>
</file>

<file path=ppt/slides/_rels/slide76.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7.xml"/><Relationship Id="rId4" Type="http://schemas.openxmlformats.org/officeDocument/2006/relationships/image" Target="../media/image52.emf"/></Relationships>
</file>

<file path=ppt/slides/_rels/slide7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54.wmf"/><Relationship Id="rId4" Type="http://schemas.openxmlformats.org/officeDocument/2006/relationships/image" Target="../media/image53.png"/></Relationships>
</file>

<file path=ppt/slides/_rels/slide81.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9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63.emf"/><Relationship Id="rId4" Type="http://schemas.openxmlformats.org/officeDocument/2006/relationships/image" Target="../media/image62.e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oleObject" Target="../embeddings/oleObject13.bin"/><Relationship Id="rId4"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図 3">
            <a:extLst>
              <a:ext uri="{FF2B5EF4-FFF2-40B4-BE49-F238E27FC236}">
                <a16:creationId xmlns:a16="http://schemas.microsoft.com/office/drawing/2014/main" id="{2861D132-D3D6-D743-DE93-3DAFF0A67F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49863" y="1228725"/>
            <a:ext cx="2232025" cy="3209925"/>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4099" name="Text Box 3">
            <a:extLst>
              <a:ext uri="{FF2B5EF4-FFF2-40B4-BE49-F238E27FC236}">
                <a16:creationId xmlns:a16="http://schemas.microsoft.com/office/drawing/2014/main" id="{453E69F8-9C2B-BDFC-778C-8A9E9F863149}"/>
              </a:ext>
            </a:extLst>
          </p:cNvPr>
          <p:cNvSpPr txBox="1">
            <a:spLocks noChangeArrowheads="1"/>
          </p:cNvSpPr>
          <p:nvPr/>
        </p:nvSpPr>
        <p:spPr bwMode="auto">
          <a:xfrm>
            <a:off x="4095750" y="63500"/>
            <a:ext cx="434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latin typeface="ＭＳ Ｐゴシック" panose="020B0600070205080204" pitchFamily="50" charset="-128"/>
                <a:ea typeface="Meiryo UI" panose="020B0604030504040204" pitchFamily="50" charset="-128"/>
              </a:rPr>
              <a:t>　　各自、席に着きましたら、</a:t>
            </a:r>
            <a:endParaRPr lang="en-US" altLang="ja-JP" sz="2000">
              <a:latin typeface="ＭＳ Ｐゴシック" panose="020B0600070205080204" pitchFamily="50" charset="-128"/>
              <a:ea typeface="Meiryo UI" panose="020B0604030504040204" pitchFamily="50" charset="-128"/>
            </a:endParaRPr>
          </a:p>
          <a:p>
            <a:pPr eaLnBrk="1" hangingPunct="1">
              <a:spcBef>
                <a:spcPct val="0"/>
              </a:spcBef>
              <a:buFontTx/>
              <a:buNone/>
            </a:pPr>
            <a:r>
              <a:rPr lang="ja-JP" altLang="en-US" sz="2000">
                <a:latin typeface="ＭＳ Ｐゴシック" panose="020B0600070205080204" pitchFamily="50" charset="-128"/>
                <a:ea typeface="Meiryo UI" panose="020B0604030504040204" pitchFamily="50" charset="-128"/>
              </a:rPr>
              <a:t>　　参加券を名札に作成してください。</a:t>
            </a:r>
          </a:p>
        </p:txBody>
      </p:sp>
      <p:sp>
        <p:nvSpPr>
          <p:cNvPr id="5123" name="Text Box 27">
            <a:extLst>
              <a:ext uri="{FF2B5EF4-FFF2-40B4-BE49-F238E27FC236}">
                <a16:creationId xmlns:a16="http://schemas.microsoft.com/office/drawing/2014/main" id="{42EB17C2-CEF3-E3C8-A725-6CBD4D273A88}"/>
              </a:ext>
            </a:extLst>
          </p:cNvPr>
          <p:cNvSpPr txBox="1">
            <a:spLocks noChangeArrowheads="1"/>
          </p:cNvSpPr>
          <p:nvPr/>
        </p:nvSpPr>
        <p:spPr bwMode="auto">
          <a:xfrm>
            <a:off x="4454525" y="746125"/>
            <a:ext cx="4322763" cy="347663"/>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1663" dirty="0">
                <a:solidFill>
                  <a:srgbClr val="FF0000"/>
                </a:solidFill>
                <a:latin typeface="ＭＳ Ｐゴシック" panose="020B0600070205080204" pitchFamily="50" charset="-128"/>
                <a:ea typeface="Meiryo UI" panose="020B0604030504040204" pitchFamily="50" charset="-128"/>
              </a:rPr>
              <a:t>※</a:t>
            </a:r>
            <a:r>
              <a:rPr lang="ja-JP" altLang="en-US" sz="1663"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136" name="Text Box 30">
            <a:extLst>
              <a:ext uri="{FF2B5EF4-FFF2-40B4-BE49-F238E27FC236}">
                <a16:creationId xmlns:a16="http://schemas.microsoft.com/office/drawing/2014/main" id="{7A75C2D6-DBDF-D516-B019-651835A85859}"/>
              </a:ext>
            </a:extLst>
          </p:cNvPr>
          <p:cNvSpPr txBox="1">
            <a:spLocks noChangeArrowheads="1"/>
          </p:cNvSpPr>
          <p:nvPr/>
        </p:nvSpPr>
        <p:spPr bwMode="auto">
          <a:xfrm>
            <a:off x="4129088" y="467836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4102" name="グループ化 77">
            <a:extLst>
              <a:ext uri="{FF2B5EF4-FFF2-40B4-BE49-F238E27FC236}">
                <a16:creationId xmlns:a16="http://schemas.microsoft.com/office/drawing/2014/main" id="{6DF9C8A9-AA02-843D-ED8B-AE523517EB56}"/>
              </a:ext>
            </a:extLst>
          </p:cNvPr>
          <p:cNvGrpSpPr>
            <a:grpSpLocks noChangeAspect="1"/>
          </p:cNvGrpSpPr>
          <p:nvPr/>
        </p:nvGrpSpPr>
        <p:grpSpPr bwMode="auto">
          <a:xfrm>
            <a:off x="3970338" y="5486400"/>
            <a:ext cx="2081212" cy="1293813"/>
            <a:chOff x="6378228" y="3140968"/>
            <a:chExt cx="4530476" cy="2811884"/>
          </a:xfrm>
        </p:grpSpPr>
        <p:grpSp>
          <p:nvGrpSpPr>
            <p:cNvPr id="4111" name="グループ化 78">
              <a:extLst>
                <a:ext uri="{FF2B5EF4-FFF2-40B4-BE49-F238E27FC236}">
                  <a16:creationId xmlns:a16="http://schemas.microsoft.com/office/drawing/2014/main" id="{88D4B226-094C-59CC-1090-8FFC88798232}"/>
                </a:ext>
              </a:extLst>
            </p:cNvPr>
            <p:cNvGrpSpPr>
              <a:grpSpLocks/>
            </p:cNvGrpSpPr>
            <p:nvPr/>
          </p:nvGrpSpPr>
          <p:grpSpPr bwMode="auto">
            <a:xfrm>
              <a:off x="6378228" y="3140968"/>
              <a:ext cx="4530476" cy="2811884"/>
              <a:chOff x="8061970" y="401464"/>
              <a:chExt cx="4530476" cy="2811884"/>
            </a:xfrm>
          </p:grpSpPr>
          <p:grpSp>
            <p:nvGrpSpPr>
              <p:cNvPr id="4116" name="グループ化 83">
                <a:extLst>
                  <a:ext uri="{FF2B5EF4-FFF2-40B4-BE49-F238E27FC236}">
                    <a16:creationId xmlns:a16="http://schemas.microsoft.com/office/drawing/2014/main" id="{7933CA83-89DF-3B78-ADA9-0FAF97905CC5}"/>
                  </a:ext>
                </a:extLst>
              </p:cNvPr>
              <p:cNvGrpSpPr>
                <a:grpSpLocks/>
              </p:cNvGrpSpPr>
              <p:nvPr/>
            </p:nvGrpSpPr>
            <p:grpSpPr bwMode="auto">
              <a:xfrm>
                <a:off x="8061970" y="401464"/>
                <a:ext cx="4530476" cy="2811884"/>
                <a:chOff x="8061970" y="401464"/>
                <a:chExt cx="4530476" cy="2811884"/>
              </a:xfrm>
            </p:grpSpPr>
            <p:sp>
              <p:nvSpPr>
                <p:cNvPr id="89" name="正方形/長方形 10">
                  <a:extLst>
                    <a:ext uri="{FF2B5EF4-FFF2-40B4-BE49-F238E27FC236}">
                      <a16:creationId xmlns:a16="http://schemas.microsoft.com/office/drawing/2014/main" id="{3078D11E-0851-629B-6625-6CBA1F097B31}"/>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90" name="正方形/長方形 10">
                  <a:extLst>
                    <a:ext uri="{FF2B5EF4-FFF2-40B4-BE49-F238E27FC236}">
                      <a16:creationId xmlns:a16="http://schemas.microsoft.com/office/drawing/2014/main" id="{C826E157-16DF-D265-20BC-61D94D02578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91" name="正方形/長方形 10">
                  <a:extLst>
                    <a:ext uri="{FF2B5EF4-FFF2-40B4-BE49-F238E27FC236}">
                      <a16:creationId xmlns:a16="http://schemas.microsoft.com/office/drawing/2014/main" id="{34C79216-65BC-C110-1CCD-A2B7B309ECF4}"/>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92" name="正方形/長方形 10">
                  <a:extLst>
                    <a:ext uri="{FF2B5EF4-FFF2-40B4-BE49-F238E27FC236}">
                      <a16:creationId xmlns:a16="http://schemas.microsoft.com/office/drawing/2014/main" id="{9A2A90BC-351E-B223-9404-A46214C4D059}"/>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85" name="Line 6">
                <a:extLst>
                  <a:ext uri="{FF2B5EF4-FFF2-40B4-BE49-F238E27FC236}">
                    <a16:creationId xmlns:a16="http://schemas.microsoft.com/office/drawing/2014/main" id="{B3C74D1D-8FEE-B464-0666-C35499814480}"/>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86" name="Line 11">
                <a:extLst>
                  <a:ext uri="{FF2B5EF4-FFF2-40B4-BE49-F238E27FC236}">
                    <a16:creationId xmlns:a16="http://schemas.microsoft.com/office/drawing/2014/main" id="{7CFD3CCF-D6BB-B54D-F5A2-30058B8F3814}"/>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87" name="Line 12">
                <a:extLst>
                  <a:ext uri="{FF2B5EF4-FFF2-40B4-BE49-F238E27FC236}">
                    <a16:creationId xmlns:a16="http://schemas.microsoft.com/office/drawing/2014/main" id="{AD774F94-C7D3-8392-D5DB-96C2892FFFE8}"/>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88" name="Line 13">
                <a:extLst>
                  <a:ext uri="{FF2B5EF4-FFF2-40B4-BE49-F238E27FC236}">
                    <a16:creationId xmlns:a16="http://schemas.microsoft.com/office/drawing/2014/main" id="{095976FA-1E7D-208F-82B6-633B8E9C8CDF}"/>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4112" name="WordArt 16">
              <a:extLst>
                <a:ext uri="{FF2B5EF4-FFF2-40B4-BE49-F238E27FC236}">
                  <a16:creationId xmlns:a16="http://schemas.microsoft.com/office/drawing/2014/main" id="{CAB6A933-2F1C-26B2-90BB-F855A0E66FE6}"/>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81" name="Rectangle 19">
              <a:extLst>
                <a:ext uri="{FF2B5EF4-FFF2-40B4-BE49-F238E27FC236}">
                  <a16:creationId xmlns:a16="http://schemas.microsoft.com/office/drawing/2014/main" id="{51098A11-782B-6C3A-7EA4-EC9A5D06A248}"/>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4114" name="WordArt 17">
              <a:extLst>
                <a:ext uri="{FF2B5EF4-FFF2-40B4-BE49-F238E27FC236}">
                  <a16:creationId xmlns:a16="http://schemas.microsoft.com/office/drawing/2014/main" id="{52382A45-B050-2725-6B45-A65C487A9010}"/>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4115" name="WordArt 18">
              <a:extLst>
                <a:ext uri="{FF2B5EF4-FFF2-40B4-BE49-F238E27FC236}">
                  <a16:creationId xmlns:a16="http://schemas.microsoft.com/office/drawing/2014/main" id="{C000FAEA-692F-6E71-1F52-75018A909BA0}"/>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94" name="Text Box 31">
            <a:extLst>
              <a:ext uri="{FF2B5EF4-FFF2-40B4-BE49-F238E27FC236}">
                <a16:creationId xmlns:a16="http://schemas.microsoft.com/office/drawing/2014/main" id="{57FF5E18-7DDD-2C2F-A429-6AEFCF2DDBD0}"/>
              </a:ext>
            </a:extLst>
          </p:cNvPr>
          <p:cNvSpPr txBox="1">
            <a:spLocks noChangeArrowheads="1"/>
          </p:cNvSpPr>
          <p:nvPr/>
        </p:nvSpPr>
        <p:spPr bwMode="auto">
          <a:xfrm>
            <a:off x="6267450" y="551973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16" name="Line 13">
            <a:extLst>
              <a:ext uri="{FF2B5EF4-FFF2-40B4-BE49-F238E27FC236}">
                <a16:creationId xmlns:a16="http://schemas.microsoft.com/office/drawing/2014/main" id="{2B6DB7D7-48F2-BCD9-923A-85BC2D3BE2CF}"/>
              </a:ext>
            </a:extLst>
          </p:cNvPr>
          <p:cNvSpPr>
            <a:spLocks noChangeShapeType="1"/>
          </p:cNvSpPr>
          <p:nvPr/>
        </p:nvSpPr>
        <p:spPr bwMode="auto">
          <a:xfrm flipV="1">
            <a:off x="4916488" y="2833688"/>
            <a:ext cx="3068637"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17" name="Line 13">
            <a:extLst>
              <a:ext uri="{FF2B5EF4-FFF2-40B4-BE49-F238E27FC236}">
                <a16:creationId xmlns:a16="http://schemas.microsoft.com/office/drawing/2014/main" id="{16FA8949-DB7D-9CD2-C3E7-1D3B1C5445F3}"/>
              </a:ext>
            </a:extLst>
          </p:cNvPr>
          <p:cNvSpPr>
            <a:spLocks noChangeShapeType="1"/>
          </p:cNvSpPr>
          <p:nvPr/>
        </p:nvSpPr>
        <p:spPr bwMode="auto">
          <a:xfrm flipV="1">
            <a:off x="4916488" y="3716338"/>
            <a:ext cx="3068637"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18" name="Line 13">
            <a:extLst>
              <a:ext uri="{FF2B5EF4-FFF2-40B4-BE49-F238E27FC236}">
                <a16:creationId xmlns:a16="http://schemas.microsoft.com/office/drawing/2014/main" id="{67CC5ED2-7FDB-BEF8-0CA7-5066E6810187}"/>
              </a:ext>
            </a:extLst>
          </p:cNvPr>
          <p:cNvSpPr>
            <a:spLocks noChangeShapeType="1"/>
          </p:cNvSpPr>
          <p:nvPr/>
        </p:nvSpPr>
        <p:spPr bwMode="auto">
          <a:xfrm flipV="1">
            <a:off x="4916488" y="1992313"/>
            <a:ext cx="3068637"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19" name="Text Box 25">
            <a:extLst>
              <a:ext uri="{FF2B5EF4-FFF2-40B4-BE49-F238E27FC236}">
                <a16:creationId xmlns:a16="http://schemas.microsoft.com/office/drawing/2014/main" id="{E42F1B4B-6739-04D8-3BD7-921ED7595440}"/>
              </a:ext>
            </a:extLst>
          </p:cNvPr>
          <p:cNvSpPr txBox="1">
            <a:spLocks noChangeArrowheads="1"/>
          </p:cNvSpPr>
          <p:nvPr/>
        </p:nvSpPr>
        <p:spPr bwMode="auto">
          <a:xfrm>
            <a:off x="3754214" y="2635976"/>
            <a:ext cx="978152"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0" name="Text Box 25">
            <a:extLst>
              <a:ext uri="{FF2B5EF4-FFF2-40B4-BE49-F238E27FC236}">
                <a16:creationId xmlns:a16="http://schemas.microsoft.com/office/drawing/2014/main" id="{EC6CBD92-CD6A-CBA8-4090-E78FE84696F2}"/>
              </a:ext>
            </a:extLst>
          </p:cNvPr>
          <p:cNvSpPr txBox="1">
            <a:spLocks noChangeArrowheads="1"/>
          </p:cNvSpPr>
          <p:nvPr/>
        </p:nvSpPr>
        <p:spPr bwMode="auto">
          <a:xfrm>
            <a:off x="3754311" y="1792288"/>
            <a:ext cx="978152"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1" name="Text Box 25">
            <a:extLst>
              <a:ext uri="{FF2B5EF4-FFF2-40B4-BE49-F238E27FC236}">
                <a16:creationId xmlns:a16="http://schemas.microsoft.com/office/drawing/2014/main" id="{41F8A0ED-0454-05C7-7FB7-7A6BE5D8BBB6}"/>
              </a:ext>
            </a:extLst>
          </p:cNvPr>
          <p:cNvSpPr txBox="1">
            <a:spLocks noChangeArrowheads="1"/>
          </p:cNvSpPr>
          <p:nvPr/>
        </p:nvSpPr>
        <p:spPr bwMode="auto">
          <a:xfrm>
            <a:off x="3754311" y="3533775"/>
            <a:ext cx="978152"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77" name="Text Box 25">
            <a:extLst>
              <a:ext uri="{FF2B5EF4-FFF2-40B4-BE49-F238E27FC236}">
                <a16:creationId xmlns:a16="http://schemas.microsoft.com/office/drawing/2014/main" id="{7FF68448-6D7C-8115-31A5-E0BEAA6A25C8}"/>
              </a:ext>
            </a:extLst>
          </p:cNvPr>
          <p:cNvSpPr txBox="1">
            <a:spLocks noChangeArrowheads="1"/>
          </p:cNvSpPr>
          <p:nvPr/>
        </p:nvSpPr>
        <p:spPr bwMode="auto">
          <a:xfrm>
            <a:off x="5300663" y="645636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a:extLst>
              <a:ext uri="{FF2B5EF4-FFF2-40B4-BE49-F238E27FC236}">
                <a16:creationId xmlns:a16="http://schemas.microsoft.com/office/drawing/2014/main" id="{A2409FCE-472C-D910-94AF-F8D00F4C4367}"/>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8435" name="AutoShape 4">
            <a:extLst>
              <a:ext uri="{FF2B5EF4-FFF2-40B4-BE49-F238E27FC236}">
                <a16:creationId xmlns:a16="http://schemas.microsoft.com/office/drawing/2014/main" id="{B683C7E6-4058-AF2B-0D91-BB70C261133D}"/>
              </a:ext>
            </a:extLst>
          </p:cNvPr>
          <p:cNvSpPr>
            <a:spLocks noChangeArrowheads="1"/>
          </p:cNvSpPr>
          <p:nvPr/>
        </p:nvSpPr>
        <p:spPr bwMode="auto">
          <a:xfrm>
            <a:off x="1990725" y="33338"/>
            <a:ext cx="8791575" cy="482600"/>
          </a:xfrm>
          <a:prstGeom prst="roundRect">
            <a:avLst>
              <a:gd name="adj" fmla="val 16667"/>
            </a:avLst>
          </a:prstGeom>
          <a:solidFill>
            <a:srgbClr val="CC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solidFill>
                  <a:srgbClr val="000000"/>
                </a:solidFill>
                <a:latin typeface="メイリオ" panose="020B0604030504040204" pitchFamily="50" charset="-128"/>
                <a:ea typeface="メイリオ" panose="020B0604030504040204" pitchFamily="50" charset="-128"/>
              </a:rPr>
              <a:t>この体験学習は、ダルマ落としゲームの研修を通じ、ＱＣ活動の実践の場として “ダルマ落としの完成度向上”が　図れるように問題解決の進め方の手順及びリーダーシップ、チームワークの大切さを体得して頂くものです。</a:t>
            </a:r>
          </a:p>
        </p:txBody>
      </p:sp>
      <p:sp>
        <p:nvSpPr>
          <p:cNvPr id="18436" name="正方形/長方形 4">
            <a:extLst>
              <a:ext uri="{FF2B5EF4-FFF2-40B4-BE49-F238E27FC236}">
                <a16:creationId xmlns:a16="http://schemas.microsoft.com/office/drawing/2014/main" id="{C0795DDB-2792-EB95-2EE6-E3629840174C}"/>
              </a:ext>
            </a:extLst>
          </p:cNvPr>
          <p:cNvSpPr>
            <a:spLocks noChangeArrowheads="1"/>
          </p:cNvSpPr>
          <p:nvPr/>
        </p:nvSpPr>
        <p:spPr bwMode="auto">
          <a:xfrm>
            <a:off x="2989262" y="1028700"/>
            <a:ext cx="6213475"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1A5DCEB0-4A1B-FA86-3735-1247628F8E9B}"/>
              </a:ext>
            </a:extLst>
          </p:cNvPr>
          <p:cNvGraphicFramePr>
            <a:graphicFrameLocks noChangeAspect="1"/>
          </p:cNvGraphicFramePr>
          <p:nvPr>
            <p:extLst>
              <p:ext uri="{D42A27DB-BD31-4B8C-83A1-F6EECF244321}">
                <p14:modId xmlns:p14="http://schemas.microsoft.com/office/powerpoint/2010/main" val="1128487942"/>
              </p:ext>
            </p:extLst>
          </p:nvPr>
        </p:nvGraphicFramePr>
        <p:xfrm>
          <a:off x="3076575" y="555624"/>
          <a:ext cx="6038850" cy="6269038"/>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4" name="オブジェクト 3">
                        <a:extLst>
                          <a:ext uri="{FF2B5EF4-FFF2-40B4-BE49-F238E27FC236}">
                            <a16:creationId xmlns:a16="http://schemas.microsoft.com/office/drawing/2014/main" id="{EC278993-59E5-CD0A-DB3C-2005D82D7173}"/>
                          </a:ext>
                        </a:extLst>
                      </p:cNvPr>
                      <p:cNvPicPr/>
                      <p:nvPr/>
                    </p:nvPicPr>
                    <p:blipFill>
                      <a:blip r:embed="rId3"/>
                      <a:stretch>
                        <a:fillRect/>
                      </a:stretch>
                    </p:blipFill>
                    <p:spPr>
                      <a:xfrm>
                        <a:off x="3076575" y="555624"/>
                        <a:ext cx="6038850" cy="6269038"/>
                      </a:xfrm>
                      <a:prstGeom prst="rect">
                        <a:avLst/>
                      </a:prstGeom>
                    </p:spPr>
                  </p:pic>
                </p:oleObj>
              </mc:Fallback>
            </mc:AlternateContent>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Text Box 3">
            <a:extLst>
              <a:ext uri="{FF2B5EF4-FFF2-40B4-BE49-F238E27FC236}">
                <a16:creationId xmlns:a16="http://schemas.microsoft.com/office/drawing/2014/main" id="{3956F5BF-0A6E-6121-F538-62997E242886}"/>
              </a:ext>
            </a:extLst>
          </p:cNvPr>
          <p:cNvSpPr txBox="1">
            <a:spLocks noChangeArrowheads="1"/>
          </p:cNvSpPr>
          <p:nvPr/>
        </p:nvSpPr>
        <p:spPr bwMode="auto">
          <a:xfrm>
            <a:off x="1828800" y="228600"/>
            <a:ext cx="5410200" cy="685800"/>
          </a:xfrm>
          <a:prstGeom prst="rect">
            <a:avLst/>
          </a:prstGeom>
          <a:solidFill>
            <a:srgbClr val="FFCC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体験学習発表（全グループ発表）</a:t>
            </a:r>
          </a:p>
        </p:txBody>
      </p:sp>
      <p:sp>
        <p:nvSpPr>
          <p:cNvPr id="128003" name="Text Box 5">
            <a:extLst>
              <a:ext uri="{FF2B5EF4-FFF2-40B4-BE49-F238E27FC236}">
                <a16:creationId xmlns:a16="http://schemas.microsoft.com/office/drawing/2014/main" id="{CA49E9AE-FB85-D58A-4309-36A226D00C4E}"/>
              </a:ext>
            </a:extLst>
          </p:cNvPr>
          <p:cNvSpPr txBox="1">
            <a:spLocks noChangeArrowheads="1"/>
          </p:cNvSpPr>
          <p:nvPr/>
        </p:nvSpPr>
        <p:spPr bwMode="auto">
          <a:xfrm>
            <a:off x="1689100" y="1041400"/>
            <a:ext cx="525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000000"/>
                </a:solidFill>
                <a:latin typeface="メイリオ" panose="020B0604030504040204" pitchFamily="50" charset="-128"/>
                <a:ea typeface="メイリオ" panose="020B0604030504040204" pitchFamily="50" charset="-128"/>
              </a:rPr>
              <a:t>（</a:t>
            </a:r>
            <a:r>
              <a:rPr lang="en-US" altLang="ja-JP" sz="2000" b="0">
                <a:solidFill>
                  <a:srgbClr val="000000"/>
                </a:solidFill>
                <a:latin typeface="メイリオ" panose="020B0604030504040204" pitchFamily="50" charset="-128"/>
                <a:ea typeface="メイリオ" panose="020B0604030504040204" pitchFamily="50" charset="-128"/>
              </a:rPr>
              <a:t>1</a:t>
            </a:r>
            <a:r>
              <a:rPr lang="ja-JP" altLang="en-US" sz="2000" b="0">
                <a:solidFill>
                  <a:srgbClr val="000000"/>
                </a:solidFill>
                <a:latin typeface="メイリオ" panose="020B0604030504040204" pitchFamily="50" charset="-128"/>
                <a:ea typeface="メイリオ" panose="020B0604030504040204" pitchFamily="50" charset="-128"/>
              </a:rPr>
              <a:t>）発表するサークルにとっての利点</a:t>
            </a:r>
          </a:p>
        </p:txBody>
      </p:sp>
      <p:sp>
        <p:nvSpPr>
          <p:cNvPr id="30726" name="Text Box 6">
            <a:extLst>
              <a:ext uri="{FF2B5EF4-FFF2-40B4-BE49-F238E27FC236}">
                <a16:creationId xmlns:a16="http://schemas.microsoft.com/office/drawing/2014/main" id="{E8D55E6D-022D-0D98-BA47-5ADF16043087}"/>
              </a:ext>
            </a:extLst>
          </p:cNvPr>
          <p:cNvSpPr txBox="1">
            <a:spLocks noChangeArrowheads="1"/>
          </p:cNvSpPr>
          <p:nvPr/>
        </p:nvSpPr>
        <p:spPr bwMode="auto">
          <a:xfrm>
            <a:off x="2146300" y="1498600"/>
            <a:ext cx="6311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0">
                <a:solidFill>
                  <a:srgbClr val="000000"/>
                </a:solidFill>
                <a:latin typeface="メイリオ" panose="020B0604030504040204" pitchFamily="50" charset="-128"/>
                <a:ea typeface="メイリオ" panose="020B0604030504040204" pitchFamily="50" charset="-128"/>
              </a:rPr>
              <a:t>①</a:t>
            </a:r>
            <a:r>
              <a:rPr lang="ja-JP" altLang="en-US" sz="1600" b="0">
                <a:solidFill>
                  <a:srgbClr val="000000"/>
                </a:solidFill>
                <a:latin typeface="メイリオ" panose="020B0604030504040204" pitchFamily="50" charset="-128"/>
                <a:ea typeface="メイリオ" panose="020B0604030504040204" pitchFamily="50" charset="-128"/>
              </a:rPr>
              <a:t>他サークルに理解してもらえるよう資料を整理することで、</a:t>
            </a:r>
            <a:br>
              <a:rPr lang="ja-JP" altLang="en-US" sz="1600" b="0">
                <a:solidFill>
                  <a:srgbClr val="000000"/>
                </a:solidFill>
                <a:latin typeface="メイリオ" panose="020B0604030504040204" pitchFamily="50" charset="-128"/>
                <a:ea typeface="メイリオ" panose="020B0604030504040204" pitchFamily="50" charset="-128"/>
              </a:rPr>
            </a:br>
            <a:r>
              <a:rPr lang="ja-JP" altLang="en-US" sz="1600" b="0">
                <a:solidFill>
                  <a:srgbClr val="000000"/>
                </a:solidFill>
                <a:latin typeface="メイリオ" panose="020B0604030504040204" pitchFamily="50" charset="-128"/>
                <a:ea typeface="メイリオ" panose="020B0604030504040204" pitchFamily="50" charset="-128"/>
              </a:rPr>
              <a:t> 　文章表現力が向上する。</a:t>
            </a:r>
          </a:p>
        </p:txBody>
      </p:sp>
      <p:sp>
        <p:nvSpPr>
          <p:cNvPr id="30727" name="Text Box 7">
            <a:extLst>
              <a:ext uri="{FF2B5EF4-FFF2-40B4-BE49-F238E27FC236}">
                <a16:creationId xmlns:a16="http://schemas.microsoft.com/office/drawing/2014/main" id="{4CA303DA-67FE-36A4-5E3C-89EEDD82988F}"/>
              </a:ext>
            </a:extLst>
          </p:cNvPr>
          <p:cNvSpPr txBox="1">
            <a:spLocks noChangeArrowheads="1"/>
          </p:cNvSpPr>
          <p:nvPr/>
        </p:nvSpPr>
        <p:spPr bwMode="auto">
          <a:xfrm>
            <a:off x="2146300" y="2260600"/>
            <a:ext cx="7391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0">
                <a:solidFill>
                  <a:srgbClr val="000000"/>
                </a:solidFill>
                <a:latin typeface="メイリオ" panose="020B0604030504040204" pitchFamily="50" charset="-128"/>
                <a:ea typeface="メイリオ" panose="020B0604030504040204" pitchFamily="50" charset="-128"/>
              </a:rPr>
              <a:t>②</a:t>
            </a:r>
            <a:r>
              <a:rPr lang="ja-JP" altLang="en-US" sz="1600" b="0">
                <a:solidFill>
                  <a:srgbClr val="000000"/>
                </a:solidFill>
                <a:latin typeface="メイリオ" panose="020B0604030504040204" pitchFamily="50" charset="-128"/>
                <a:ea typeface="メイリオ" panose="020B0604030504040204" pitchFamily="50" charset="-128"/>
              </a:rPr>
              <a:t>整理する事で</a:t>
            </a:r>
            <a:r>
              <a:rPr lang="en-US" altLang="ja-JP" sz="1600" b="0" i="1">
                <a:solidFill>
                  <a:srgbClr val="FF0000"/>
                </a:solidFill>
                <a:latin typeface="メイリオ" panose="020B0604030504040204" pitchFamily="50" charset="-128"/>
                <a:ea typeface="メイリオ" panose="020B0604030504040204" pitchFamily="50" charset="-128"/>
              </a:rPr>
              <a:t>『</a:t>
            </a:r>
            <a:r>
              <a:rPr lang="ja-JP" altLang="en-US" sz="1600" b="0" i="1">
                <a:solidFill>
                  <a:srgbClr val="FF0000"/>
                </a:solidFill>
                <a:latin typeface="メイリオ" panose="020B0604030504040204" pitchFamily="50" charset="-128"/>
                <a:ea typeface="メイリオ" panose="020B0604030504040204" pitchFamily="50" charset="-128"/>
              </a:rPr>
              <a:t>良かった点</a:t>
            </a:r>
            <a:r>
              <a:rPr lang="en-US" altLang="ja-JP" sz="1600" b="0" i="1">
                <a:solidFill>
                  <a:srgbClr val="FF0000"/>
                </a:solidFill>
                <a:latin typeface="メイリオ" panose="020B0604030504040204" pitchFamily="50" charset="-128"/>
                <a:ea typeface="メイリオ" panose="020B0604030504040204" pitchFamily="50" charset="-128"/>
              </a:rPr>
              <a:t>』 『</a:t>
            </a:r>
            <a:r>
              <a:rPr lang="ja-JP" altLang="en-US" sz="1600" b="0" i="1">
                <a:solidFill>
                  <a:srgbClr val="FF0000"/>
                </a:solidFill>
                <a:latin typeface="メイリオ" panose="020B0604030504040204" pitchFamily="50" charset="-128"/>
                <a:ea typeface="メイリオ" panose="020B0604030504040204" pitchFamily="50" charset="-128"/>
              </a:rPr>
              <a:t>悪かった点</a:t>
            </a:r>
            <a:r>
              <a:rPr lang="en-US" altLang="ja-JP" sz="1600" b="0" i="1">
                <a:solidFill>
                  <a:srgbClr val="FF0000"/>
                </a:solidFill>
                <a:latin typeface="メイリオ" panose="020B0604030504040204" pitchFamily="50" charset="-128"/>
                <a:ea typeface="メイリオ" panose="020B0604030504040204" pitchFamily="50" charset="-128"/>
              </a:rPr>
              <a:t>』 『</a:t>
            </a:r>
            <a:r>
              <a:rPr lang="ja-JP" altLang="en-US" sz="1600" b="0" i="1">
                <a:solidFill>
                  <a:srgbClr val="FF0000"/>
                </a:solidFill>
                <a:latin typeface="メイリオ" panose="020B0604030504040204" pitchFamily="50" charset="-128"/>
                <a:ea typeface="メイリオ" panose="020B0604030504040204" pitchFamily="50" charset="-128"/>
              </a:rPr>
              <a:t>苦労した点</a:t>
            </a:r>
            <a:r>
              <a:rPr lang="en-US" altLang="ja-JP" sz="1600" b="0" i="1">
                <a:solidFill>
                  <a:srgbClr val="FF0000"/>
                </a:solidFill>
                <a:latin typeface="メイリオ" panose="020B0604030504040204" pitchFamily="50" charset="-128"/>
                <a:ea typeface="メイリオ" panose="020B0604030504040204" pitchFamily="50" charset="-128"/>
              </a:rPr>
              <a:t>』</a:t>
            </a:r>
            <a:br>
              <a:rPr lang="en-US" altLang="ja-JP" sz="1600" b="0" i="1">
                <a:solidFill>
                  <a:srgbClr val="FF0000"/>
                </a:solidFill>
                <a:latin typeface="メイリオ" panose="020B0604030504040204" pitchFamily="50" charset="-128"/>
                <a:ea typeface="メイリオ" panose="020B0604030504040204" pitchFamily="50" charset="-128"/>
              </a:rPr>
            </a:br>
            <a:r>
              <a:rPr lang="en-US" altLang="ja-JP" sz="1600" b="0" i="1">
                <a:solidFill>
                  <a:srgbClr val="FF0000"/>
                </a:solidFill>
                <a:latin typeface="メイリオ" panose="020B0604030504040204" pitchFamily="50" charset="-128"/>
                <a:ea typeface="メイリオ" panose="020B0604030504040204" pitchFamily="50" charset="-128"/>
              </a:rPr>
              <a:t> </a:t>
            </a:r>
            <a:r>
              <a:rPr lang="ja-JP" altLang="en-US" sz="1600" b="0">
                <a:solidFill>
                  <a:srgbClr val="000000"/>
                </a:solidFill>
                <a:latin typeface="メイリオ" panose="020B0604030504040204" pitchFamily="50" charset="-128"/>
                <a:ea typeface="メイリオ" panose="020B0604030504040204" pitchFamily="50" charset="-128"/>
              </a:rPr>
              <a:t>　などがわかり、次の活動に活かす事ができる。</a:t>
            </a:r>
          </a:p>
        </p:txBody>
      </p:sp>
      <p:sp>
        <p:nvSpPr>
          <p:cNvPr id="128006" name="Text Box 9">
            <a:extLst>
              <a:ext uri="{FF2B5EF4-FFF2-40B4-BE49-F238E27FC236}">
                <a16:creationId xmlns:a16="http://schemas.microsoft.com/office/drawing/2014/main" id="{268E8901-8009-4238-7E72-F1AC2409D930}"/>
              </a:ext>
            </a:extLst>
          </p:cNvPr>
          <p:cNvSpPr txBox="1">
            <a:spLocks noChangeArrowheads="1"/>
          </p:cNvSpPr>
          <p:nvPr/>
        </p:nvSpPr>
        <p:spPr bwMode="auto">
          <a:xfrm>
            <a:off x="1676400" y="2971800"/>
            <a:ext cx="3657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000000"/>
                </a:solidFill>
                <a:latin typeface="メイリオ" panose="020B0604030504040204" pitchFamily="50" charset="-128"/>
                <a:ea typeface="メイリオ" panose="020B0604030504040204" pitchFamily="50" charset="-128"/>
              </a:rPr>
              <a:t>（</a:t>
            </a:r>
            <a:r>
              <a:rPr lang="en-US" altLang="ja-JP" sz="2000" b="0">
                <a:solidFill>
                  <a:srgbClr val="000000"/>
                </a:solidFill>
                <a:latin typeface="メイリオ" panose="020B0604030504040204" pitchFamily="50" charset="-128"/>
                <a:ea typeface="メイリオ" panose="020B0604030504040204" pitchFamily="50" charset="-128"/>
              </a:rPr>
              <a:t>2</a:t>
            </a:r>
            <a:r>
              <a:rPr lang="ja-JP" altLang="en-US" sz="2000" b="0">
                <a:solidFill>
                  <a:srgbClr val="000000"/>
                </a:solidFill>
                <a:latin typeface="メイリオ" panose="020B0604030504040204" pitchFamily="50" charset="-128"/>
                <a:ea typeface="メイリオ" panose="020B0604030504040204" pitchFamily="50" charset="-128"/>
              </a:rPr>
              <a:t>）聞く人にとっての利点</a:t>
            </a:r>
          </a:p>
        </p:txBody>
      </p:sp>
      <p:sp>
        <p:nvSpPr>
          <p:cNvPr id="30730" name="Text Box 10">
            <a:extLst>
              <a:ext uri="{FF2B5EF4-FFF2-40B4-BE49-F238E27FC236}">
                <a16:creationId xmlns:a16="http://schemas.microsoft.com/office/drawing/2014/main" id="{B9973AB4-B0CE-2FE9-4386-2A36C61C0146}"/>
              </a:ext>
            </a:extLst>
          </p:cNvPr>
          <p:cNvSpPr txBox="1">
            <a:spLocks noChangeArrowheads="1"/>
          </p:cNvSpPr>
          <p:nvPr/>
        </p:nvSpPr>
        <p:spPr bwMode="auto">
          <a:xfrm>
            <a:off x="2133600" y="3352800"/>
            <a:ext cx="853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0">
                <a:solidFill>
                  <a:srgbClr val="000000"/>
                </a:solidFill>
                <a:latin typeface="メイリオ" panose="020B0604030504040204" pitchFamily="50" charset="-128"/>
                <a:ea typeface="メイリオ" panose="020B0604030504040204" pitchFamily="50" charset="-128"/>
              </a:rPr>
              <a:t>①</a:t>
            </a:r>
            <a:r>
              <a:rPr lang="ja-JP" altLang="en-US" sz="1600" b="0">
                <a:solidFill>
                  <a:srgbClr val="000000"/>
                </a:solidFill>
                <a:latin typeface="メイリオ" panose="020B0604030504040204" pitchFamily="50" charset="-128"/>
                <a:ea typeface="メイリオ" panose="020B0604030504040204" pitchFamily="50" charset="-128"/>
              </a:rPr>
              <a:t>自サークル活動と比較ができ、</a:t>
            </a:r>
            <a:r>
              <a:rPr lang="en-US" altLang="ja-JP" sz="1600" b="0" i="1">
                <a:solidFill>
                  <a:srgbClr val="FF0000"/>
                </a:solidFill>
                <a:latin typeface="メイリオ" panose="020B0604030504040204" pitchFamily="50" charset="-128"/>
                <a:ea typeface="メイリオ" panose="020B0604030504040204" pitchFamily="50" charset="-128"/>
              </a:rPr>
              <a:t>『</a:t>
            </a:r>
            <a:r>
              <a:rPr lang="ja-JP" altLang="en-US" sz="1600" b="0" i="1">
                <a:solidFill>
                  <a:srgbClr val="FF0000"/>
                </a:solidFill>
                <a:latin typeface="メイリオ" panose="020B0604030504040204" pitchFamily="50" charset="-128"/>
                <a:ea typeface="メイリオ" panose="020B0604030504040204" pitchFamily="50" charset="-128"/>
              </a:rPr>
              <a:t>活動の運営方法</a:t>
            </a:r>
            <a:r>
              <a:rPr lang="en-US" altLang="ja-JP" sz="1600" b="0" i="1">
                <a:solidFill>
                  <a:srgbClr val="FF0000"/>
                </a:solidFill>
                <a:latin typeface="メイリオ" panose="020B0604030504040204" pitchFamily="50" charset="-128"/>
                <a:ea typeface="メイリオ" panose="020B0604030504040204" pitchFamily="50" charset="-128"/>
              </a:rPr>
              <a:t>』</a:t>
            </a:r>
            <a:r>
              <a:rPr lang="ja-JP" altLang="en-US" sz="1600" b="0" i="1">
                <a:solidFill>
                  <a:srgbClr val="000000"/>
                </a:solidFill>
                <a:latin typeface="メイリオ" panose="020B0604030504040204" pitchFamily="50" charset="-128"/>
                <a:ea typeface="メイリオ" panose="020B0604030504040204" pitchFamily="50" charset="-128"/>
              </a:rPr>
              <a:t>　</a:t>
            </a:r>
            <a:br>
              <a:rPr lang="ja-JP" altLang="en-US" sz="1600" b="0" i="1">
                <a:solidFill>
                  <a:srgbClr val="000000"/>
                </a:solidFill>
                <a:latin typeface="メイリオ" panose="020B0604030504040204" pitchFamily="50" charset="-128"/>
                <a:ea typeface="メイリオ" panose="020B0604030504040204" pitchFamily="50" charset="-128"/>
              </a:rPr>
            </a:br>
            <a:r>
              <a:rPr lang="ja-JP" altLang="en-US" sz="1600" b="0" i="1">
                <a:solidFill>
                  <a:srgbClr val="000000"/>
                </a:solidFill>
                <a:latin typeface="メイリオ" panose="020B0604030504040204" pitchFamily="50" charset="-128"/>
                <a:ea typeface="メイリオ" panose="020B0604030504040204" pitchFamily="50" charset="-128"/>
              </a:rPr>
              <a:t>　 </a:t>
            </a:r>
            <a:r>
              <a:rPr lang="en-US" altLang="ja-JP" sz="1600" b="0" i="1">
                <a:solidFill>
                  <a:srgbClr val="FF0000"/>
                </a:solidFill>
                <a:latin typeface="メイリオ" panose="020B0604030504040204" pitchFamily="50" charset="-128"/>
                <a:ea typeface="メイリオ" panose="020B0604030504040204" pitchFamily="50" charset="-128"/>
              </a:rPr>
              <a:t>『</a:t>
            </a:r>
            <a:r>
              <a:rPr lang="ja-JP" altLang="en-US" sz="1600" b="0" i="1">
                <a:solidFill>
                  <a:srgbClr val="FF0000"/>
                </a:solidFill>
                <a:latin typeface="メイリオ" panose="020B0604030504040204" pitchFamily="50" charset="-128"/>
                <a:ea typeface="メイリオ" panose="020B0604030504040204" pitchFamily="50" charset="-128"/>
              </a:rPr>
              <a:t>ＱＣ手法の使い方</a:t>
            </a:r>
            <a:r>
              <a:rPr lang="en-US" altLang="ja-JP" sz="1600" b="0" i="1">
                <a:solidFill>
                  <a:srgbClr val="FF0000"/>
                </a:solidFill>
                <a:latin typeface="メイリオ" panose="020B0604030504040204" pitchFamily="50" charset="-128"/>
                <a:ea typeface="メイリオ" panose="020B0604030504040204" pitchFamily="50" charset="-128"/>
              </a:rPr>
              <a:t>』 『</a:t>
            </a:r>
            <a:r>
              <a:rPr lang="ja-JP" altLang="en-US" sz="1600" b="0" i="1">
                <a:solidFill>
                  <a:srgbClr val="FF0000"/>
                </a:solidFill>
                <a:latin typeface="メイリオ" panose="020B0604030504040204" pitchFamily="50" charset="-128"/>
                <a:ea typeface="メイリオ" panose="020B0604030504040204" pitchFamily="50" charset="-128"/>
              </a:rPr>
              <a:t>まとめ方</a:t>
            </a:r>
            <a:r>
              <a:rPr lang="en-US" altLang="ja-JP" sz="1600" b="0" i="1">
                <a:solidFill>
                  <a:srgbClr val="FF0000"/>
                </a:solidFill>
                <a:latin typeface="メイリオ" panose="020B0604030504040204" pitchFamily="50" charset="-128"/>
                <a:ea typeface="メイリオ" panose="020B0604030504040204" pitchFamily="50" charset="-128"/>
              </a:rPr>
              <a:t>』</a:t>
            </a:r>
            <a:r>
              <a:rPr lang="ja-JP" altLang="en-US" sz="1600" b="0" i="1">
                <a:solidFill>
                  <a:srgbClr val="FF0000"/>
                </a:solidFill>
                <a:latin typeface="メイリオ" panose="020B0604030504040204" pitchFamily="50" charset="-128"/>
                <a:ea typeface="メイリオ" panose="020B0604030504040204" pitchFamily="50" charset="-128"/>
              </a:rPr>
              <a:t>　</a:t>
            </a:r>
            <a:r>
              <a:rPr lang="ja-JP" altLang="en-US" sz="1600" b="0">
                <a:solidFill>
                  <a:srgbClr val="000000"/>
                </a:solidFill>
                <a:latin typeface="メイリオ" panose="020B0604030504040204" pitchFamily="50" charset="-128"/>
                <a:ea typeface="メイリオ" panose="020B0604030504040204" pitchFamily="50" charset="-128"/>
              </a:rPr>
              <a:t>などが学べる。</a:t>
            </a:r>
          </a:p>
        </p:txBody>
      </p:sp>
      <p:sp>
        <p:nvSpPr>
          <p:cNvPr id="30731" name="Text Box 11">
            <a:extLst>
              <a:ext uri="{FF2B5EF4-FFF2-40B4-BE49-F238E27FC236}">
                <a16:creationId xmlns:a16="http://schemas.microsoft.com/office/drawing/2014/main" id="{BBF453A7-76E5-3B0E-E209-5CD988AA3141}"/>
              </a:ext>
            </a:extLst>
          </p:cNvPr>
          <p:cNvSpPr txBox="1">
            <a:spLocks noChangeArrowheads="1"/>
          </p:cNvSpPr>
          <p:nvPr/>
        </p:nvSpPr>
        <p:spPr bwMode="auto">
          <a:xfrm>
            <a:off x="2095500" y="4071938"/>
            <a:ext cx="8343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0">
                <a:solidFill>
                  <a:srgbClr val="000000"/>
                </a:solidFill>
                <a:latin typeface="メイリオ" panose="020B0604030504040204" pitchFamily="50" charset="-128"/>
                <a:ea typeface="メイリオ" panose="020B0604030504040204" pitchFamily="50" charset="-128"/>
              </a:rPr>
              <a:t>②</a:t>
            </a:r>
            <a:r>
              <a:rPr lang="ja-JP" altLang="en-US" sz="1600" b="0">
                <a:solidFill>
                  <a:srgbClr val="000000"/>
                </a:solidFill>
                <a:latin typeface="メイリオ" panose="020B0604030504040204" pitchFamily="50" charset="-128"/>
                <a:ea typeface="メイリオ" panose="020B0604030504040204" pitchFamily="50" charset="-128"/>
              </a:rPr>
              <a:t>色々な職種・職場で活発にＱＣサークル活動が行われている事を知ることができ、　　視野が広がりやる気が高まる。</a:t>
            </a:r>
          </a:p>
        </p:txBody>
      </p:sp>
      <p:grpSp>
        <p:nvGrpSpPr>
          <p:cNvPr id="2" name="Group 16">
            <a:extLst>
              <a:ext uri="{FF2B5EF4-FFF2-40B4-BE49-F238E27FC236}">
                <a16:creationId xmlns:a16="http://schemas.microsoft.com/office/drawing/2014/main" id="{9B09B7AF-5844-0B5C-E84D-89EBCDD89387}"/>
              </a:ext>
            </a:extLst>
          </p:cNvPr>
          <p:cNvGrpSpPr>
            <a:grpSpLocks/>
          </p:cNvGrpSpPr>
          <p:nvPr/>
        </p:nvGrpSpPr>
        <p:grpSpPr bwMode="auto">
          <a:xfrm>
            <a:off x="2133600" y="5029200"/>
            <a:ext cx="8534400" cy="1066800"/>
            <a:chOff x="32" y="3456"/>
            <a:chExt cx="5886" cy="768"/>
          </a:xfrm>
        </p:grpSpPr>
        <p:pic>
          <p:nvPicPr>
            <p:cNvPr id="128011" name="Picture 13">
              <a:extLst>
                <a:ext uri="{FF2B5EF4-FFF2-40B4-BE49-F238E27FC236}">
                  <a16:creationId xmlns:a16="http://schemas.microsoft.com/office/drawing/2014/main" id="{BD86C5DD-B7B8-7E5C-362B-3ED5D9175D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 y="3456"/>
              <a:ext cx="5728"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12" name="Text Box 14">
              <a:extLst>
                <a:ext uri="{FF2B5EF4-FFF2-40B4-BE49-F238E27FC236}">
                  <a16:creationId xmlns:a16="http://schemas.microsoft.com/office/drawing/2014/main" id="{4AE1160E-8737-24FE-72D6-FC6C2A8175BE}"/>
                </a:ext>
              </a:extLst>
            </p:cNvPr>
            <p:cNvSpPr txBox="1">
              <a:spLocks noChangeArrowheads="1"/>
            </p:cNvSpPr>
            <p:nvPr/>
          </p:nvSpPr>
          <p:spPr bwMode="auto">
            <a:xfrm>
              <a:off x="2496" y="3744"/>
              <a:ext cx="3422"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i="1">
                  <a:solidFill>
                    <a:srgbClr val="0033CC"/>
                  </a:solidFill>
                  <a:latin typeface="メイリオ" panose="020B0604030504040204" pitchFamily="50" charset="-128"/>
                  <a:ea typeface="メイリオ" panose="020B0604030504040204" pitchFamily="50" charset="-128"/>
                </a:rPr>
                <a:t>発表は簡単にわかりやすく話しましょう</a:t>
              </a:r>
              <a:r>
                <a:rPr lang="ja-JP" altLang="en-US" sz="1800" b="0">
                  <a:solidFill>
                    <a:srgbClr val="003399"/>
                  </a:solidFill>
                  <a:latin typeface="メイリオ" panose="020B0604030504040204" pitchFamily="50" charset="-128"/>
                  <a:ea typeface="メイリオ" panose="020B0604030504040204" pitchFamily="50" charset="-128"/>
                </a:rPr>
                <a:t>！</a:t>
              </a:r>
            </a:p>
          </p:txBody>
        </p:sp>
      </p:grpSp>
      <p:pic>
        <p:nvPicPr>
          <p:cNvPr id="128010" name="Picture 22">
            <a:extLst>
              <a:ext uri="{FF2B5EF4-FFF2-40B4-BE49-F238E27FC236}">
                <a16:creationId xmlns:a16="http://schemas.microsoft.com/office/drawing/2014/main" id="{95B3BCD5-A2EE-3A1D-E50B-7C43D25EBE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5175" y="762000"/>
            <a:ext cx="211613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strips(downRight)">
                                      <p:cBhvr>
                                        <p:cTn id="7" dur="500"/>
                                        <p:tgtEl>
                                          <p:spTgt spid="307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30727"/>
                                        </p:tgtEl>
                                        <p:attrNameLst>
                                          <p:attrName>style.visibility</p:attrName>
                                        </p:attrNameLst>
                                      </p:cBhvr>
                                      <p:to>
                                        <p:strVal val="visible"/>
                                      </p:to>
                                    </p:set>
                                    <p:animEffect transition="in" filter="strips(downRight)">
                                      <p:cBhvr>
                                        <p:cTn id="12" dur="500"/>
                                        <p:tgtEl>
                                          <p:spTgt spid="307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30730"/>
                                        </p:tgtEl>
                                        <p:attrNameLst>
                                          <p:attrName>style.visibility</p:attrName>
                                        </p:attrNameLst>
                                      </p:cBhvr>
                                      <p:to>
                                        <p:strVal val="visible"/>
                                      </p:to>
                                    </p:set>
                                    <p:animEffect transition="in" filter="strips(downRight)">
                                      <p:cBhvr>
                                        <p:cTn id="17" dur="500"/>
                                        <p:tgtEl>
                                          <p:spTgt spid="307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nodeType="clickEffect">
                                  <p:stCondLst>
                                    <p:cond delay="0"/>
                                  </p:stCondLst>
                                  <p:childTnLst>
                                    <p:set>
                                      <p:cBhvr>
                                        <p:cTn id="21" dur="1" fill="hold">
                                          <p:stCondLst>
                                            <p:cond delay="0"/>
                                          </p:stCondLst>
                                        </p:cTn>
                                        <p:tgtEl>
                                          <p:spTgt spid="30731"/>
                                        </p:tgtEl>
                                        <p:attrNameLst>
                                          <p:attrName>style.visibility</p:attrName>
                                        </p:attrNameLst>
                                      </p:cBhvr>
                                      <p:to>
                                        <p:strVal val="visible"/>
                                      </p:to>
                                    </p:set>
                                    <p:animEffect transition="in" filter="strips(downRight)">
                                      <p:cBhvr>
                                        <p:cTn id="22" dur="500"/>
                                        <p:tgtEl>
                                          <p:spTgt spid="307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utoUpdateAnimBg="0"/>
      <p:bldP spid="30727" grpId="0" autoUpdateAnimBg="0"/>
      <p:bldP spid="30730" grpId="0" autoUpdateAnimBg="0"/>
      <p:bldP spid="30731" grpId="0"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3CF1BE8E-C6A8-6926-DC94-A005B214AA13}"/>
              </a:ext>
            </a:extLst>
          </p:cNvPr>
          <p:cNvSpPr>
            <a:spLocks noGrp="1" noChangeArrowheads="1"/>
          </p:cNvSpPr>
          <p:nvPr>
            <p:ph type="title"/>
          </p:nvPr>
        </p:nvSpPr>
        <p:spPr>
          <a:xfrm>
            <a:off x="2063750" y="0"/>
            <a:ext cx="8229600" cy="850900"/>
          </a:xfrm>
        </p:spPr>
        <p:txBody>
          <a:bodyPr/>
          <a:lstStyle/>
          <a:p>
            <a:r>
              <a:rPr lang="ja-JP" altLang="en-US" sz="4000">
                <a:ea typeface="HG創英角ｺﾞｼｯｸUB" panose="020B0909000000000000" pitchFamily="49" charset="-128"/>
              </a:rPr>
              <a:t>研修のねらいと心構え</a:t>
            </a:r>
          </a:p>
        </p:txBody>
      </p:sp>
      <p:sp>
        <p:nvSpPr>
          <p:cNvPr id="148483" name="Rectangle 3">
            <a:extLst>
              <a:ext uri="{FF2B5EF4-FFF2-40B4-BE49-F238E27FC236}">
                <a16:creationId xmlns:a16="http://schemas.microsoft.com/office/drawing/2014/main" id="{40A2766A-0940-0EBD-C2FB-E0AFCCF208F9}"/>
              </a:ext>
            </a:extLst>
          </p:cNvPr>
          <p:cNvSpPr>
            <a:spLocks noGrp="1" noChangeArrowheads="1"/>
          </p:cNvSpPr>
          <p:nvPr>
            <p:ph type="body" idx="1"/>
          </p:nvPr>
        </p:nvSpPr>
        <p:spPr>
          <a:xfrm>
            <a:off x="1992313" y="1339850"/>
            <a:ext cx="8229600" cy="5184775"/>
          </a:xfrm>
          <a:solidFill>
            <a:srgbClr val="CCFFCC"/>
          </a:solidFill>
          <a:ln w="19050">
            <a:solidFill>
              <a:srgbClr val="000000"/>
            </a:solidFill>
            <a:miter lim="800000"/>
            <a:headEnd/>
            <a:tailEnd/>
          </a:ln>
        </p:spPr>
        <p:txBody>
          <a:bodyPr/>
          <a:lstStyle/>
          <a:p>
            <a:pPr>
              <a:lnSpc>
                <a:spcPct val="90000"/>
              </a:lnSpc>
              <a:buFontTx/>
              <a:buNone/>
            </a:pPr>
            <a:r>
              <a:rPr lang="ja-JP" altLang="en-US" sz="2000" dirty="0">
                <a:ea typeface="HGP創英角ｺﾞｼｯｸUB" panose="020B0900000000000000" pitchFamily="50" charset="-128"/>
              </a:rPr>
              <a:t>１．ねらい</a:t>
            </a:r>
          </a:p>
          <a:p>
            <a:pPr>
              <a:lnSpc>
                <a:spcPct val="90000"/>
              </a:lnSpc>
              <a:buFontTx/>
              <a:buNone/>
            </a:pPr>
            <a:r>
              <a:rPr lang="ja-JP" altLang="en-US" sz="1600" dirty="0">
                <a:ea typeface="HGP創英角ｺﾞｼｯｸUB" panose="020B0900000000000000" pitchFamily="50" charset="-128"/>
              </a:rPr>
              <a:t>　　</a:t>
            </a:r>
            <a:r>
              <a:rPr lang="en-US" altLang="ja-JP" sz="1600" dirty="0">
                <a:ea typeface="HGP創英角ｺﾞｼｯｸUB" panose="020B0900000000000000" pitchFamily="50" charset="-128"/>
              </a:rPr>
              <a:t>QC</a:t>
            </a:r>
            <a:r>
              <a:rPr lang="ja-JP" altLang="en-US" sz="1600" dirty="0">
                <a:ea typeface="HGP創英角ｺﾞｼｯｸUB" panose="020B0900000000000000" pitchFamily="50" charset="-128"/>
              </a:rPr>
              <a:t>サークル活動の基本を学び、他社の方々と討議や意見交換を行いながら、解決策や</a:t>
            </a:r>
          </a:p>
          <a:p>
            <a:pPr>
              <a:lnSpc>
                <a:spcPct val="90000"/>
              </a:lnSpc>
              <a:buFontTx/>
              <a:buNone/>
            </a:pPr>
            <a:r>
              <a:rPr lang="ja-JP" altLang="en-US" sz="1600" dirty="0">
                <a:ea typeface="HGP創英角ｺﾞｼｯｸUB" panose="020B0900000000000000" pitchFamily="50" charset="-128"/>
              </a:rPr>
              <a:t>　それにつながる情報・ヒントを見出す。</a:t>
            </a:r>
          </a:p>
          <a:p>
            <a:pPr>
              <a:lnSpc>
                <a:spcPct val="90000"/>
              </a:lnSpc>
              <a:buFontTx/>
              <a:buNone/>
            </a:pPr>
            <a:r>
              <a:rPr lang="ja-JP" altLang="en-US" sz="2000" dirty="0">
                <a:ea typeface="HGP創英角ｺﾞｼｯｸUB" panose="020B0900000000000000" pitchFamily="50" charset="-128"/>
              </a:rPr>
              <a:t>２．ポイント</a:t>
            </a:r>
          </a:p>
          <a:p>
            <a:pPr>
              <a:lnSpc>
                <a:spcPct val="90000"/>
              </a:lnSpc>
              <a:buFontTx/>
              <a:buNone/>
            </a:pPr>
            <a:r>
              <a:rPr lang="ja-JP" altLang="en-US" sz="1600" dirty="0">
                <a:ea typeface="HGP創英角ｺﾞｼｯｸUB" panose="020B0900000000000000" pitchFamily="50" charset="-128"/>
              </a:rPr>
              <a:t>　 </a:t>
            </a:r>
            <a:r>
              <a:rPr lang="en-US" altLang="ja-JP" sz="1600" dirty="0">
                <a:ea typeface="HGP創英角ｺﾞｼｯｸUB" panose="020B0900000000000000" pitchFamily="50" charset="-128"/>
              </a:rPr>
              <a:t>(1)</a:t>
            </a:r>
            <a:r>
              <a:rPr lang="ja-JP" altLang="en-US" sz="1600" dirty="0">
                <a:ea typeface="HGP創英角ｺﾞｼｯｸUB" panose="020B0900000000000000" pitchFamily="50" charset="-128"/>
              </a:rPr>
              <a:t>「</a:t>
            </a:r>
            <a:r>
              <a:rPr lang="en-US" altLang="ja-JP" sz="1600" dirty="0">
                <a:ea typeface="HGP創英角ｺﾞｼｯｸUB" panose="020B0900000000000000" pitchFamily="50" charset="-128"/>
              </a:rPr>
              <a:t>QC</a:t>
            </a:r>
            <a:r>
              <a:rPr lang="ja-JP" altLang="en-US" sz="1600" dirty="0">
                <a:ea typeface="HGP創英角ｺﾞｼｯｸUB" panose="020B0900000000000000" pitchFamily="50" charset="-128"/>
              </a:rPr>
              <a:t>サークル活動の基本」と「リーダーの役割・運営の仕方」を講義から学ぶ。</a:t>
            </a:r>
          </a:p>
          <a:p>
            <a:pPr>
              <a:lnSpc>
                <a:spcPct val="90000"/>
              </a:lnSpc>
              <a:buFontTx/>
              <a:buNone/>
            </a:pPr>
            <a:r>
              <a:rPr lang="ja-JP" altLang="en-US" sz="1600" dirty="0">
                <a:ea typeface="HGP創英角ｺﾞｼｯｸUB" panose="020B0900000000000000" pitchFamily="50" charset="-128"/>
              </a:rPr>
              <a:t>    </a:t>
            </a:r>
            <a:r>
              <a:rPr lang="en-US" altLang="ja-JP" sz="1600" dirty="0">
                <a:ea typeface="HGP創英角ｺﾞｼｯｸUB" panose="020B0900000000000000" pitchFamily="50" charset="-128"/>
              </a:rPr>
              <a:t>(2)</a:t>
            </a:r>
            <a:r>
              <a:rPr lang="ja-JP" altLang="en-US" sz="1600" dirty="0">
                <a:ea typeface="HGP創英角ｺﾞｼｯｸUB" panose="020B0900000000000000" pitchFamily="50" charset="-128"/>
              </a:rPr>
              <a:t>「活動の進め方・</a:t>
            </a:r>
            <a:r>
              <a:rPr lang="en-US" altLang="ja-JP" sz="1600" dirty="0">
                <a:ea typeface="HGP創英角ｺﾞｼｯｸUB" panose="020B0900000000000000" pitchFamily="50" charset="-128"/>
              </a:rPr>
              <a:t>QC</a:t>
            </a:r>
            <a:r>
              <a:rPr lang="ja-JP" altLang="en-US" sz="1600" dirty="0">
                <a:ea typeface="HGP創英角ｺﾞｼｯｸUB" panose="020B0900000000000000" pitchFamily="50" charset="-128"/>
              </a:rPr>
              <a:t>手法」をグループ研修で学んでいただく。</a:t>
            </a:r>
          </a:p>
          <a:p>
            <a:pPr>
              <a:lnSpc>
                <a:spcPct val="90000"/>
              </a:lnSpc>
              <a:buFontTx/>
              <a:buNone/>
            </a:pPr>
            <a:r>
              <a:rPr lang="ja-JP" altLang="en-US" sz="2000" dirty="0">
                <a:ea typeface="HGP創英角ｺﾞｼｯｸUB" panose="020B0900000000000000" pitchFamily="50" charset="-128"/>
              </a:rPr>
              <a:t>３、心構え</a:t>
            </a:r>
          </a:p>
          <a:p>
            <a:pPr>
              <a:lnSpc>
                <a:spcPct val="90000"/>
              </a:lnSpc>
              <a:buFontTx/>
              <a:buNone/>
            </a:pPr>
            <a:r>
              <a:rPr lang="ja-JP" altLang="en-US" sz="1600" dirty="0">
                <a:ea typeface="HGP創英角ｺﾞｼｯｸUB" panose="020B0900000000000000" pitchFamily="50" charset="-128"/>
              </a:rPr>
              <a:t>　　研修中は前向きに考える「自ら進んで職場に持って帰れるものを見つけよう！」　</a:t>
            </a:r>
          </a:p>
          <a:p>
            <a:pPr>
              <a:lnSpc>
                <a:spcPct val="90000"/>
              </a:lnSpc>
              <a:buFontTx/>
              <a:buNone/>
            </a:pPr>
            <a:r>
              <a:rPr lang="ja-JP" altLang="en-US" sz="1600" dirty="0">
                <a:ea typeface="HGP創英角ｺﾞｼｯｸUB" panose="020B0900000000000000" pitchFamily="50" charset="-128"/>
              </a:rPr>
              <a:t>　　①進んで「新しい行動」を試してみる。</a:t>
            </a:r>
          </a:p>
          <a:p>
            <a:pPr>
              <a:lnSpc>
                <a:spcPct val="90000"/>
              </a:lnSpc>
              <a:buFontTx/>
              <a:buNone/>
            </a:pPr>
            <a:r>
              <a:rPr lang="ja-JP" altLang="en-US" sz="1600" dirty="0">
                <a:ea typeface="HGP創英角ｺﾞｼｯｸUB" panose="020B0900000000000000" pitchFamily="50" charset="-128"/>
              </a:rPr>
              <a:t>　　②「開放的なコミュニケーション」を心掛ける。</a:t>
            </a:r>
          </a:p>
          <a:p>
            <a:pPr>
              <a:lnSpc>
                <a:spcPct val="90000"/>
              </a:lnSpc>
              <a:buFontTx/>
              <a:buNone/>
            </a:pPr>
            <a:r>
              <a:rPr lang="ja-JP" altLang="en-US" sz="1600" dirty="0">
                <a:ea typeface="HGP創英角ｺﾞｼｯｸUB" panose="020B0900000000000000" pitchFamily="50" charset="-128"/>
              </a:rPr>
              <a:t>　　③「気づいたこと」を討議に生かす。</a:t>
            </a:r>
          </a:p>
          <a:p>
            <a:pPr>
              <a:lnSpc>
                <a:spcPct val="90000"/>
              </a:lnSpc>
              <a:buFontTx/>
              <a:buNone/>
            </a:pPr>
            <a:r>
              <a:rPr lang="ja-JP" altLang="en-US" sz="1600" dirty="0">
                <a:ea typeface="HGP創英角ｺﾞｼｯｸUB" panose="020B0900000000000000" pitchFamily="50" charset="-128"/>
              </a:rPr>
              <a:t>　　④せっかちな「価値判断」を控える。</a:t>
            </a:r>
          </a:p>
          <a:p>
            <a:pPr>
              <a:lnSpc>
                <a:spcPct val="90000"/>
              </a:lnSpc>
              <a:buFontTx/>
              <a:buNone/>
            </a:pPr>
            <a:r>
              <a:rPr lang="ja-JP" altLang="en-US" sz="1600" dirty="0">
                <a:ea typeface="HGP創英角ｺﾞｼｯｸUB" panose="020B0900000000000000" pitchFamily="50" charset="-128"/>
              </a:rPr>
              <a:t>４．グループ意思決定の際の注意事項</a:t>
            </a:r>
          </a:p>
          <a:p>
            <a:pPr>
              <a:lnSpc>
                <a:spcPct val="90000"/>
              </a:lnSpc>
              <a:buFontTx/>
              <a:buNone/>
            </a:pPr>
            <a:r>
              <a:rPr lang="ja-JP" altLang="en-US" sz="1600" dirty="0">
                <a:ea typeface="HGP創英角ｺﾞｼｯｸUB" panose="020B0900000000000000" pitchFamily="50" charset="-128"/>
              </a:rPr>
              <a:t>　　①グループとして充分議論を尽くし、全員一致で結論・方向づけを行う。</a:t>
            </a:r>
          </a:p>
          <a:p>
            <a:pPr>
              <a:lnSpc>
                <a:spcPct val="90000"/>
              </a:lnSpc>
              <a:buFontTx/>
              <a:buNone/>
            </a:pPr>
            <a:r>
              <a:rPr lang="ja-JP" altLang="en-US" sz="1600" dirty="0">
                <a:ea typeface="HGP創英角ｺﾞｼｯｸUB" panose="020B0900000000000000" pitchFamily="50" charset="-128"/>
              </a:rPr>
              <a:t>　　②論争をさける理由で、容易な妥協をしない。　</a:t>
            </a:r>
          </a:p>
          <a:p>
            <a:pPr>
              <a:lnSpc>
                <a:spcPct val="90000"/>
              </a:lnSpc>
              <a:buFontTx/>
              <a:buNone/>
            </a:pPr>
            <a:r>
              <a:rPr lang="ja-JP" altLang="en-US" sz="1600" dirty="0">
                <a:ea typeface="HGP創英角ｺﾞｼｯｸUB" panose="020B0900000000000000" pitchFamily="50" charset="-128"/>
              </a:rPr>
              <a:t>　　③結論・方向づけの取り引きはしない。</a:t>
            </a:r>
          </a:p>
          <a:p>
            <a:pPr>
              <a:lnSpc>
                <a:spcPct val="90000"/>
              </a:lnSpc>
              <a:buFontTx/>
              <a:buNone/>
            </a:pPr>
            <a:r>
              <a:rPr lang="ja-JP" altLang="en-US" sz="1600" dirty="0">
                <a:ea typeface="HGP創英角ｺﾞｼｯｸUB" panose="020B0900000000000000" pitchFamily="50" charset="-128"/>
              </a:rPr>
              <a:t>　　④少数意見は気づきの観点から大切に議論する。</a:t>
            </a:r>
          </a:p>
          <a:p>
            <a:pPr>
              <a:lnSpc>
                <a:spcPct val="90000"/>
              </a:lnSpc>
              <a:buFontTx/>
              <a:buNone/>
            </a:pPr>
            <a:r>
              <a:rPr lang="ja-JP" altLang="en-US" sz="1600" dirty="0">
                <a:ea typeface="HGP創英角ｺﾞｼｯｸUB" panose="020B0900000000000000" pitchFamily="50" charset="-128"/>
              </a:rPr>
              <a:t>　　⑤各個人の考え方、実情を十分に理解し、学ぶ事に心掛ける。</a:t>
            </a:r>
          </a:p>
        </p:txBody>
      </p:sp>
      <p:pic>
        <p:nvPicPr>
          <p:cNvPr id="148484" name="Picture 4" descr="D:\Mochida\イラスト集\最新：３\イラスト\01_QCマーク\21_01.emf">
            <a:extLst>
              <a:ext uri="{FF2B5EF4-FFF2-40B4-BE49-F238E27FC236}">
                <a16:creationId xmlns:a16="http://schemas.microsoft.com/office/drawing/2014/main" id="{853DBD07-0239-ACF5-801F-5E73D8FB9F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6613" y="115888"/>
            <a:ext cx="1065212" cy="1062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8485" name="Picture 19">
            <a:extLst>
              <a:ext uri="{FF2B5EF4-FFF2-40B4-BE49-F238E27FC236}">
                <a16:creationId xmlns:a16="http://schemas.microsoft.com/office/drawing/2014/main" id="{47AC048E-06C4-9581-BED6-B076C95289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025" y="4437063"/>
            <a:ext cx="1433513"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a:extLst>
              <a:ext uri="{FF2B5EF4-FFF2-40B4-BE49-F238E27FC236}">
                <a16:creationId xmlns:a16="http://schemas.microsoft.com/office/drawing/2014/main" id="{F4EA1C4B-7D9A-E2E0-95D2-FAA352321DE7}"/>
              </a:ext>
            </a:extLst>
          </p:cNvPr>
          <p:cNvSpPr txBox="1">
            <a:spLocks noChangeArrowheads="1"/>
          </p:cNvSpPr>
          <p:nvPr/>
        </p:nvSpPr>
        <p:spPr bwMode="auto">
          <a:xfrm>
            <a:off x="3165475" y="2701925"/>
            <a:ext cx="5414963" cy="62230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tIns="14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800">
                <a:latin typeface="メイリオ" panose="020B0604030504040204" pitchFamily="50" charset="-128"/>
                <a:ea typeface="メイリオ" panose="020B0604030504040204" pitchFamily="50" charset="-128"/>
              </a:rPr>
              <a:t>QC</a:t>
            </a:r>
            <a:r>
              <a:rPr lang="ja-JP" altLang="en-US" sz="2800">
                <a:latin typeface="メイリオ" panose="020B0604030504040204" pitchFamily="50" charset="-128"/>
                <a:ea typeface="メイリオ" panose="020B0604030504040204" pitchFamily="50" charset="-128"/>
              </a:rPr>
              <a:t>について</a:t>
            </a:r>
          </a:p>
        </p:txBody>
      </p:sp>
      <p:sp>
        <p:nvSpPr>
          <p:cNvPr id="19459" name="テキスト ボックス 1">
            <a:extLst>
              <a:ext uri="{FF2B5EF4-FFF2-40B4-BE49-F238E27FC236}">
                <a16:creationId xmlns:a16="http://schemas.microsoft.com/office/drawing/2014/main" id="{6AC7B447-9D1E-DCDA-DF31-7AD3CCCEC6AE}"/>
              </a:ext>
            </a:extLst>
          </p:cNvPr>
          <p:cNvSpPr txBox="1">
            <a:spLocks noChangeArrowheads="1"/>
          </p:cNvSpPr>
          <p:nvPr/>
        </p:nvSpPr>
        <p:spPr bwMode="auto">
          <a:xfrm>
            <a:off x="4038600" y="3890963"/>
            <a:ext cx="36687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r>
              <a:rPr lang="en-US" altLang="ja-JP" sz="3200">
                <a:latin typeface="メイリオ" panose="020B0604030504040204" pitchFamily="50" charset="-128"/>
                <a:ea typeface="メイリオ" panose="020B0604030504040204" pitchFamily="50" charset="-128"/>
              </a:rPr>
              <a:t>※QC</a:t>
            </a:r>
            <a:r>
              <a:rPr lang="ja-JP" altLang="en-US" sz="3200">
                <a:latin typeface="メイリオ" panose="020B0604030504040204" pitchFamily="50" charset="-128"/>
                <a:ea typeface="メイリオ" panose="020B0604030504040204" pitchFamily="50" charset="-128"/>
              </a:rPr>
              <a:t>読本　第一章</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a:extLst>
              <a:ext uri="{FF2B5EF4-FFF2-40B4-BE49-F238E27FC236}">
                <a16:creationId xmlns:a16="http://schemas.microsoft.com/office/drawing/2014/main" id="{07F10588-0D5A-5A57-B05A-AF9C04F3BD15}"/>
              </a:ext>
            </a:extLst>
          </p:cNvPr>
          <p:cNvSpPr>
            <a:spLocks noGrp="1" noChangeArrowheads="1"/>
          </p:cNvSpPr>
          <p:nvPr>
            <p:ph type="title"/>
          </p:nvPr>
        </p:nvSpPr>
        <p:spPr>
          <a:xfrm>
            <a:off x="2365375" y="6350"/>
            <a:ext cx="7772400" cy="649288"/>
          </a:xfrm>
        </p:spPr>
        <p:txBody>
          <a:bodyPr/>
          <a:lstStyle/>
          <a:p>
            <a:r>
              <a:rPr lang="ja-JP" altLang="en-US" sz="3200">
                <a:latin typeface="メイリオ" panose="020B0604030504040204" pitchFamily="50" charset="-128"/>
                <a:ea typeface="メイリオ" panose="020B0604030504040204" pitchFamily="50" charset="-128"/>
              </a:rPr>
              <a:t>Ｃコース</a:t>
            </a:r>
            <a:r>
              <a:rPr lang="en-US" altLang="ja-JP" sz="3200">
                <a:latin typeface="メイリオ" panose="020B0604030504040204" pitchFamily="50" charset="-128"/>
                <a:ea typeface="メイリオ" panose="020B0604030504040204" pitchFamily="50" charset="-128"/>
              </a:rPr>
              <a:t>【</a:t>
            </a:r>
            <a:r>
              <a:rPr lang="ja-JP" altLang="en-US" sz="3200">
                <a:latin typeface="メイリオ" panose="020B0604030504040204" pitchFamily="50" charset="-128"/>
                <a:ea typeface="メイリオ" panose="020B0604030504040204" pitchFamily="50" charset="-128"/>
              </a:rPr>
              <a:t>問題解決コース</a:t>
            </a:r>
            <a:r>
              <a:rPr lang="en-US" altLang="ja-JP" sz="3200">
                <a:latin typeface="メイリオ" panose="020B0604030504040204" pitchFamily="50" charset="-128"/>
                <a:ea typeface="メイリオ" panose="020B0604030504040204" pitchFamily="50" charset="-128"/>
              </a:rPr>
              <a:t>】</a:t>
            </a:r>
          </a:p>
        </p:txBody>
      </p:sp>
      <p:sp>
        <p:nvSpPr>
          <p:cNvPr id="20483" name="Text Box 3">
            <a:extLst>
              <a:ext uri="{FF2B5EF4-FFF2-40B4-BE49-F238E27FC236}">
                <a16:creationId xmlns:a16="http://schemas.microsoft.com/office/drawing/2014/main" id="{9F62B7FC-4269-0EDA-F539-8FC750A90303}"/>
              </a:ext>
            </a:extLst>
          </p:cNvPr>
          <p:cNvSpPr txBox="1">
            <a:spLocks noChangeArrowheads="1"/>
          </p:cNvSpPr>
          <p:nvPr/>
        </p:nvSpPr>
        <p:spPr bwMode="auto">
          <a:xfrm>
            <a:off x="1601788" y="401638"/>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20484" name="AutoShape 4">
            <a:extLst>
              <a:ext uri="{FF2B5EF4-FFF2-40B4-BE49-F238E27FC236}">
                <a16:creationId xmlns:a16="http://schemas.microsoft.com/office/drawing/2014/main" id="{C6F4E9CF-B5C7-E2E9-7F56-A6C415D7F202}"/>
              </a:ext>
            </a:extLst>
          </p:cNvPr>
          <p:cNvSpPr>
            <a:spLocks noChangeArrowheads="1"/>
          </p:cNvSpPr>
          <p:nvPr/>
        </p:nvSpPr>
        <p:spPr bwMode="auto">
          <a:xfrm>
            <a:off x="1704975" y="741363"/>
            <a:ext cx="8791575" cy="482600"/>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latin typeface="メイリオ" panose="020B0604030504040204" pitchFamily="50" charset="-128"/>
                <a:ea typeface="メイリオ" panose="020B0604030504040204" pitchFamily="50" charset="-128"/>
              </a:rPr>
              <a:t>　</a:t>
            </a:r>
            <a:r>
              <a:rPr lang="ja-JP" altLang="en-US" sz="1300" b="0">
                <a:solidFill>
                  <a:srgbClr val="000000"/>
                </a:solidFill>
                <a:latin typeface="メイリオ" panose="020B0604030504040204" pitchFamily="50" charset="-128"/>
                <a:ea typeface="メイリオ" panose="020B0604030504040204" pitchFamily="50" charset="-128"/>
              </a:rPr>
              <a:t>この体験学習は、ダルマ落としゲームの研修を通じ、ＱＣ活動の実践の場として “ダルマ落としの完成度向上”が図れるように問題解決の進め方の手順及びリーダーシップ、チームワークの大切さを体得して頂くものです。</a:t>
            </a:r>
          </a:p>
        </p:txBody>
      </p:sp>
      <p:sp>
        <p:nvSpPr>
          <p:cNvPr id="20488" name="正方形/長方形 4">
            <a:extLst>
              <a:ext uri="{FF2B5EF4-FFF2-40B4-BE49-F238E27FC236}">
                <a16:creationId xmlns:a16="http://schemas.microsoft.com/office/drawing/2014/main" id="{FA80FED9-5749-F89C-859F-871D769B4754}"/>
              </a:ext>
            </a:extLst>
          </p:cNvPr>
          <p:cNvSpPr>
            <a:spLocks noChangeArrowheads="1"/>
          </p:cNvSpPr>
          <p:nvPr/>
        </p:nvSpPr>
        <p:spPr bwMode="auto">
          <a:xfrm>
            <a:off x="3076575" y="1993900"/>
            <a:ext cx="6038850"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b="0">
              <a:latin typeface="メイリオ" panose="020B0604030504040204" pitchFamily="50" charset="-128"/>
              <a:ea typeface="メイリオ" panose="020B0604030504040204" pitchFamily="50" charset="-128"/>
            </a:endParaRPr>
          </a:p>
        </p:txBody>
      </p:sp>
      <p:graphicFrame>
        <p:nvGraphicFramePr>
          <p:cNvPr id="3" name="オブジェクト 2">
            <a:extLst>
              <a:ext uri="{FF2B5EF4-FFF2-40B4-BE49-F238E27FC236}">
                <a16:creationId xmlns:a16="http://schemas.microsoft.com/office/drawing/2014/main" id="{6691F53C-9CAB-D7E8-CED1-98740349D04A}"/>
              </a:ext>
            </a:extLst>
          </p:cNvPr>
          <p:cNvGraphicFramePr>
            <a:graphicFrameLocks noChangeAspect="1"/>
          </p:cNvGraphicFramePr>
          <p:nvPr>
            <p:extLst>
              <p:ext uri="{D42A27DB-BD31-4B8C-83A1-F6EECF244321}">
                <p14:modId xmlns:p14="http://schemas.microsoft.com/office/powerpoint/2010/main" val="1834756082"/>
              </p:ext>
            </p:extLst>
          </p:nvPr>
        </p:nvGraphicFramePr>
        <p:xfrm>
          <a:off x="3076575" y="1309688"/>
          <a:ext cx="6038850" cy="6269038"/>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1A5DCEB0-4A1B-FA86-3735-1247628F8E9B}"/>
                          </a:ext>
                        </a:extLst>
                      </p:cNvPr>
                      <p:cNvPicPr/>
                      <p:nvPr/>
                    </p:nvPicPr>
                    <p:blipFill>
                      <a:blip r:embed="rId3"/>
                      <a:stretch>
                        <a:fillRect/>
                      </a:stretch>
                    </p:blipFill>
                    <p:spPr>
                      <a:xfrm>
                        <a:off x="3076575" y="1309688"/>
                        <a:ext cx="6038850" cy="6269038"/>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a:extLst>
              <a:ext uri="{FF2B5EF4-FFF2-40B4-BE49-F238E27FC236}">
                <a16:creationId xmlns:a16="http://schemas.microsoft.com/office/drawing/2014/main" id="{786FECC0-9465-2144-60AE-D0E525AC74AE}"/>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21507" name="正方形/長方形 4">
            <a:extLst>
              <a:ext uri="{FF2B5EF4-FFF2-40B4-BE49-F238E27FC236}">
                <a16:creationId xmlns:a16="http://schemas.microsoft.com/office/drawing/2014/main" id="{67311D6E-0A4E-9272-4959-9174FF92CE9B}"/>
              </a:ext>
            </a:extLst>
          </p:cNvPr>
          <p:cNvSpPr>
            <a:spLocks noChangeArrowheads="1"/>
          </p:cNvSpPr>
          <p:nvPr/>
        </p:nvSpPr>
        <p:spPr bwMode="auto">
          <a:xfrm>
            <a:off x="2989263" y="1127125"/>
            <a:ext cx="6213475"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C7CE585A-9043-F4E1-6427-8E4365912B8F}"/>
              </a:ext>
            </a:extLst>
          </p:cNvPr>
          <p:cNvGraphicFramePr>
            <a:graphicFrameLocks noChangeAspect="1"/>
          </p:cNvGraphicFramePr>
          <p:nvPr>
            <p:extLst>
              <p:ext uri="{D42A27DB-BD31-4B8C-83A1-F6EECF244321}">
                <p14:modId xmlns:p14="http://schemas.microsoft.com/office/powerpoint/2010/main" val="675665787"/>
              </p:ext>
            </p:extLst>
          </p:nvPr>
        </p:nvGraphicFramePr>
        <p:xfrm>
          <a:off x="3076575"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3" name="オブジェクト 2">
                        <a:extLst>
                          <a:ext uri="{FF2B5EF4-FFF2-40B4-BE49-F238E27FC236}">
                            <a16:creationId xmlns:a16="http://schemas.microsoft.com/office/drawing/2014/main" id="{6691F53C-9CAB-D7E8-CED1-98740349D04A}"/>
                          </a:ext>
                        </a:extLst>
                      </p:cNvPr>
                      <p:cNvPicPr/>
                      <p:nvPr/>
                    </p:nvPicPr>
                    <p:blipFill>
                      <a:blip r:embed="rId3"/>
                      <a:stretch>
                        <a:fillRect/>
                      </a:stretch>
                    </p:blipFill>
                    <p:spPr>
                      <a:xfrm>
                        <a:off x="3076575" y="74613"/>
                        <a:ext cx="6038850" cy="6708774"/>
                      </a:xfrm>
                      <a:prstGeom prst="rect">
                        <a:avLst/>
                      </a:prstGeom>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CC2EEA5B-30C0-9853-E08E-F7874EF94678}"/>
              </a:ext>
            </a:extLst>
          </p:cNvPr>
          <p:cNvSpPr>
            <a:spLocks noChangeArrowheads="1"/>
          </p:cNvSpPr>
          <p:nvPr/>
        </p:nvSpPr>
        <p:spPr bwMode="auto">
          <a:xfrm>
            <a:off x="1279525" y="476250"/>
            <a:ext cx="865187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tabLst>
                <a:tab pos="546100" algn="l"/>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dirty="0">
                <a:solidFill>
                  <a:schemeClr val="accent2"/>
                </a:solidFill>
                <a:latin typeface="メイリオ" panose="020B0604030504040204" pitchFamily="50" charset="-128"/>
                <a:ea typeface="メイリオ" panose="020B0604030504040204" pitchFamily="50" charset="-128"/>
              </a:rPr>
              <a:t>（１）自己紹介</a:t>
            </a:r>
            <a:endParaRPr lang="en-US" altLang="ja-JP" sz="1400" b="0" dirty="0">
              <a:solidFill>
                <a:schemeClr val="accent2"/>
              </a:solidFill>
              <a:latin typeface="メイリオ" panose="020B0604030504040204" pitchFamily="50" charset="-128"/>
              <a:ea typeface="メイリオ" panose="020B0604030504040204" pitchFamily="50" charset="-128"/>
            </a:endParaRPr>
          </a:p>
          <a:p>
            <a:pPr>
              <a:spcBef>
                <a:spcPct val="0"/>
              </a:spcBef>
              <a:buFontTx/>
              <a:buNone/>
            </a:pPr>
            <a:r>
              <a:rPr lang="ja-JP" altLang="en-US" sz="1400" b="0" dirty="0">
                <a:solidFill>
                  <a:srgbClr val="000000"/>
                </a:solidFill>
                <a:latin typeface="メイリオ" panose="020B0604030504040204" pitchFamily="50" charset="-128"/>
                <a:ea typeface="メイリオ" panose="020B0604030504040204" pitchFamily="50" charset="-128"/>
              </a:rPr>
              <a:t>　　　①「情報</a:t>
            </a:r>
            <a:r>
              <a:rPr lang="ja-JP" altLang="en-US" sz="1400" b="0" dirty="0">
                <a:latin typeface="メイリオ" panose="020B0604030504040204" pitchFamily="50" charset="-128"/>
                <a:ea typeface="メイリオ" panose="020B0604030504040204" pitchFamily="50" charset="-128"/>
              </a:rPr>
              <a:t>交換メモ」を参考に、優れている点や趣味などをＰＲ、</a:t>
            </a:r>
            <a:br>
              <a:rPr lang="ja-JP" altLang="en-US" sz="1400" b="0" dirty="0">
                <a:latin typeface="メイリオ" panose="020B0604030504040204" pitchFamily="50" charset="-128"/>
                <a:ea typeface="メイリオ" panose="020B0604030504040204" pitchFamily="50" charset="-128"/>
              </a:rPr>
            </a:br>
            <a:r>
              <a:rPr lang="ja-JP" altLang="en-US" sz="1400" b="0" dirty="0">
                <a:latin typeface="メイリオ" panose="020B0604030504040204" pitchFamily="50" charset="-128"/>
                <a:ea typeface="メイリオ" panose="020B0604030504040204" pitchFamily="50" charset="-128"/>
              </a:rPr>
              <a:t>　　　　　　　　　　　１分／１人程度。</a:t>
            </a:r>
          </a:p>
          <a:p>
            <a:pPr>
              <a:spcBef>
                <a:spcPct val="0"/>
              </a:spcBef>
              <a:buFontTx/>
              <a:buNone/>
            </a:pPr>
            <a:r>
              <a:rPr lang="ja-JP" altLang="en-US" sz="1400" b="0" dirty="0">
                <a:latin typeface="メイリオ" panose="020B0604030504040204" pitchFamily="50" charset="-128"/>
                <a:ea typeface="メイリオ" panose="020B0604030504040204" pitchFamily="50" charset="-128"/>
              </a:rPr>
              <a:t>　　　②会社名、氏名、業務内容、サークルでの立場、趣味・特技など。</a:t>
            </a:r>
          </a:p>
          <a:p>
            <a:pPr>
              <a:buFontTx/>
              <a:buNone/>
            </a:pPr>
            <a:r>
              <a:rPr lang="ja-JP" altLang="en-US" sz="1400" b="0" dirty="0">
                <a:latin typeface="メイリオ" panose="020B0604030504040204" pitchFamily="50" charset="-128"/>
                <a:ea typeface="メイリオ" panose="020B0604030504040204" pitchFamily="50" charset="-128"/>
              </a:rPr>
              <a:t>　　　③お互いをよく知るために積極的に質問などをしてください。</a:t>
            </a:r>
          </a:p>
          <a:p>
            <a:pPr>
              <a:buFontTx/>
              <a:buNone/>
            </a:pPr>
            <a:r>
              <a:rPr lang="en-US" altLang="ja-JP" sz="1400" b="0" dirty="0">
                <a:latin typeface="メイリオ" panose="020B0604030504040204" pitchFamily="50" charset="-128"/>
                <a:ea typeface="メイリオ" panose="020B0604030504040204" pitchFamily="50" charset="-128"/>
              </a:rPr>
              <a:t> </a:t>
            </a:r>
            <a:r>
              <a:rPr lang="en-US" altLang="ja-JP" sz="1400" b="0" dirty="0">
                <a:solidFill>
                  <a:schemeClr val="accent2"/>
                </a:solidFill>
                <a:latin typeface="メイリオ" panose="020B0604030504040204" pitchFamily="50" charset="-128"/>
                <a:ea typeface="メイリオ" panose="020B0604030504040204" pitchFamily="50" charset="-128"/>
              </a:rPr>
              <a:t>（２） </a:t>
            </a:r>
            <a:r>
              <a:rPr lang="ja-JP" altLang="en-US" sz="1400" b="0" dirty="0">
                <a:solidFill>
                  <a:schemeClr val="accent2"/>
                </a:solidFill>
                <a:latin typeface="メイリオ" panose="020B0604030504040204" pitchFamily="50" charset="-128"/>
                <a:ea typeface="メイリオ" panose="020B0604030504040204" pitchFamily="50" charset="-128"/>
              </a:rPr>
              <a:t>役割分担</a:t>
            </a:r>
            <a:endParaRPr lang="en-US" altLang="ja-JP" sz="1400" b="0" dirty="0">
              <a:solidFill>
                <a:schemeClr val="accent2"/>
              </a:solidFill>
              <a:latin typeface="メイリオ" panose="020B0604030504040204" pitchFamily="50" charset="-128"/>
              <a:ea typeface="メイリオ" panose="020B0604030504040204" pitchFamily="50" charset="-128"/>
            </a:endParaRPr>
          </a:p>
          <a:p>
            <a:pPr>
              <a:spcBef>
                <a:spcPct val="0"/>
              </a:spcBef>
              <a:buFontTx/>
              <a:buNone/>
            </a:pPr>
            <a:r>
              <a:rPr lang="en-US" altLang="ja-JP" sz="1400" b="0" dirty="0">
                <a:latin typeface="メイリオ" panose="020B0604030504040204" pitchFamily="50" charset="-128"/>
                <a:ea typeface="メイリオ" panose="020B0604030504040204" pitchFamily="50" charset="-128"/>
              </a:rPr>
              <a:t>　  　①</a:t>
            </a:r>
            <a:r>
              <a:rPr lang="ja-JP" altLang="en-US" sz="1400" b="0" dirty="0">
                <a:latin typeface="メイリオ" panose="020B0604030504040204" pitchFamily="50" charset="-128"/>
                <a:ea typeface="メイリオ" panose="020B0604030504040204" pitchFamily="50" charset="-128"/>
              </a:rPr>
              <a:t>ひとり一役、全員で役割分担をしてください。</a:t>
            </a:r>
          </a:p>
          <a:p>
            <a:pPr>
              <a:spcBef>
                <a:spcPct val="0"/>
              </a:spcBef>
              <a:buFontTx/>
              <a:buNone/>
            </a:pPr>
            <a:r>
              <a:rPr lang="ja-JP" altLang="en-US" sz="1400" b="0" dirty="0">
                <a:latin typeface="メイリオ" panose="020B0604030504040204" pitchFamily="50" charset="-128"/>
                <a:ea typeface="メイリオ" panose="020B0604030504040204" pitchFamily="50" charset="-128"/>
              </a:rPr>
              <a:t>　　  ②リーダー（1名）、発表者（1名）、書記（２名）</a:t>
            </a:r>
            <a:endParaRPr lang="ja-JP" altLang="en-US" sz="1400" b="0" dirty="0">
              <a:latin typeface="メイリオ" panose="020B0604030504040204" pitchFamily="50" charset="-128"/>
              <a:ea typeface="メイリオ" panose="020B0604030504040204" pitchFamily="50" charset="-128"/>
              <a:cs typeface="イワタ中丸ゴシック体(GT)"/>
            </a:endParaRPr>
          </a:p>
          <a:p>
            <a:pPr>
              <a:spcBef>
                <a:spcPct val="0"/>
              </a:spcBef>
              <a:buFontTx/>
              <a:buNone/>
            </a:pPr>
            <a:r>
              <a:rPr lang="ja-JP" altLang="en-US" sz="1400" b="0" dirty="0">
                <a:latin typeface="メイリオ" panose="020B0604030504040204" pitchFamily="50" charset="-128"/>
                <a:ea typeface="メイリオ" panose="020B0604030504040204" pitchFamily="50" charset="-128"/>
              </a:rPr>
              <a:t>　　　 発表時の質問者（1名）、時間係（1名）</a:t>
            </a:r>
            <a:br>
              <a:rPr lang="ja-JP" altLang="en-US" sz="1400" b="0" dirty="0">
                <a:latin typeface="メイリオ" panose="020B0604030504040204" pitchFamily="50" charset="-128"/>
                <a:ea typeface="メイリオ" panose="020B0604030504040204" pitchFamily="50" charset="-128"/>
              </a:rPr>
            </a:br>
            <a:r>
              <a:rPr lang="ja-JP" altLang="en-US" sz="1400" b="0" dirty="0">
                <a:latin typeface="メイリオ" panose="020B0604030504040204" pitchFamily="50" charset="-128"/>
                <a:ea typeface="メイリオ" panose="020B0604030504040204" pitchFamily="50" charset="-128"/>
              </a:rPr>
              <a:t>　　　　　　など</a:t>
            </a:r>
          </a:p>
        </p:txBody>
      </p:sp>
      <p:sp>
        <p:nvSpPr>
          <p:cNvPr id="22531" name="Rectangle 12">
            <a:extLst>
              <a:ext uri="{FF2B5EF4-FFF2-40B4-BE49-F238E27FC236}">
                <a16:creationId xmlns:a16="http://schemas.microsoft.com/office/drawing/2014/main" id="{E2AEE2AF-EF0F-F8C3-994D-F7A5B733038B}"/>
              </a:ext>
            </a:extLst>
          </p:cNvPr>
          <p:cNvSpPr>
            <a:spLocks noChangeArrowheads="1"/>
          </p:cNvSpPr>
          <p:nvPr/>
        </p:nvSpPr>
        <p:spPr bwMode="auto">
          <a:xfrm>
            <a:off x="1300163" y="4168775"/>
            <a:ext cx="84899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400" b="0" dirty="0">
                <a:solidFill>
                  <a:schemeClr val="accent2"/>
                </a:solidFill>
                <a:latin typeface="メイリオ" panose="020B0604030504040204" pitchFamily="50" charset="-128"/>
                <a:ea typeface="メイリオ" panose="020B0604030504040204" pitchFamily="50" charset="-128"/>
              </a:rPr>
              <a:t>（３）グループのネーミング・シンボルマーク</a:t>
            </a:r>
          </a:p>
          <a:p>
            <a:pPr>
              <a:buFontTx/>
              <a:buNone/>
            </a:pPr>
            <a:r>
              <a:rPr lang="ja-JP" altLang="en-US" sz="1400" b="0" dirty="0">
                <a:latin typeface="メイリオ" panose="020B0604030504040204" pitchFamily="50" charset="-128"/>
                <a:ea typeface="メイリオ" panose="020B0604030504040204" pitchFamily="50" charset="-128"/>
              </a:rPr>
              <a:t>　　　①グループの特長を表わしてください。</a:t>
            </a:r>
          </a:p>
          <a:p>
            <a:pPr>
              <a:buFontTx/>
              <a:buNone/>
            </a:pPr>
            <a:r>
              <a:rPr lang="ja-JP" altLang="en-US" sz="1400" b="0" dirty="0">
                <a:latin typeface="メイリオ" panose="020B0604030504040204" pitchFamily="50" charset="-128"/>
                <a:ea typeface="メイリオ" panose="020B0604030504040204" pitchFamily="50" charset="-128"/>
              </a:rPr>
              <a:t>　　　②時間が無い場合は、昼休みなどを利用して発表までに完成させてください。</a:t>
            </a:r>
          </a:p>
          <a:p>
            <a:pPr>
              <a:buFontTx/>
              <a:buNone/>
            </a:pPr>
            <a:r>
              <a:rPr lang="ja-JP" altLang="en-US" sz="1400" b="0" dirty="0">
                <a:solidFill>
                  <a:schemeClr val="accent2"/>
                </a:solidFill>
                <a:latin typeface="メイリオ" panose="020B0604030504040204" pitchFamily="50" charset="-128"/>
                <a:ea typeface="メイリオ" panose="020B0604030504040204" pitchFamily="50" charset="-128"/>
              </a:rPr>
              <a:t>（４）グループの決め事＜指針・ルール＞</a:t>
            </a:r>
            <a:endParaRPr lang="en-US" altLang="ja-JP" sz="1400" b="0" dirty="0">
              <a:solidFill>
                <a:schemeClr val="accent2"/>
              </a:solidFill>
              <a:latin typeface="メイリオ" panose="020B0604030504040204" pitchFamily="50" charset="-128"/>
              <a:ea typeface="メイリオ" panose="020B0604030504040204" pitchFamily="50" charset="-128"/>
            </a:endParaRPr>
          </a:p>
          <a:p>
            <a:pPr>
              <a:buFontTx/>
              <a:buNone/>
            </a:pPr>
            <a:r>
              <a:rPr lang="en-US" altLang="ja-JP" sz="1400" b="0" dirty="0">
                <a:solidFill>
                  <a:srgbClr val="000000"/>
                </a:solidFill>
                <a:latin typeface="メイリオ" panose="020B0604030504040204" pitchFamily="50" charset="-128"/>
                <a:ea typeface="メイリオ" panose="020B0604030504040204" pitchFamily="50" charset="-128"/>
              </a:rPr>
              <a:t>         </a:t>
            </a:r>
            <a:r>
              <a:rPr lang="ja-JP" altLang="en-US" sz="1400" b="0" dirty="0">
                <a:solidFill>
                  <a:srgbClr val="000000"/>
                </a:solidFill>
                <a:latin typeface="メイリオ" panose="020B0604030504040204" pitchFamily="50" charset="-128"/>
                <a:ea typeface="メイリオ" panose="020B0604030504040204" pitchFamily="50" charset="-128"/>
              </a:rPr>
              <a:t>①グループ活動を効果</a:t>
            </a:r>
            <a:r>
              <a:rPr lang="ja-JP" altLang="en-US" sz="1400" b="0" dirty="0">
                <a:latin typeface="メイリオ" panose="020B0604030504040204" pitchFamily="50" charset="-128"/>
                <a:ea typeface="メイリオ" panose="020B0604030504040204" pitchFamily="50" charset="-128"/>
              </a:rPr>
              <a:t>的に運営するための約束事を具体的に行動できるレベルで </a:t>
            </a:r>
          </a:p>
          <a:p>
            <a:pPr>
              <a:buFontTx/>
              <a:buNone/>
            </a:pPr>
            <a:r>
              <a:rPr lang="ja-JP" altLang="en-US" sz="1400" b="0" dirty="0">
                <a:latin typeface="メイリオ" panose="020B0604030504040204" pitchFamily="50" charset="-128"/>
                <a:ea typeface="メイリオ" panose="020B0604030504040204" pitchFamily="50" charset="-128"/>
              </a:rPr>
              <a:t>      　　３項目以上決める。（守られている事が誰にでも分かること）</a:t>
            </a:r>
          </a:p>
          <a:p>
            <a:pPr>
              <a:buFontTx/>
              <a:buNone/>
            </a:pPr>
            <a:r>
              <a:rPr lang="ja-JP" altLang="en-US" sz="1400" b="0" dirty="0">
                <a:latin typeface="メイリオ" panose="020B0604030504040204" pitchFamily="50" charset="-128"/>
                <a:ea typeface="メイリオ" panose="020B0604030504040204" pitchFamily="50" charset="-128"/>
              </a:rPr>
              <a:t>　　　②着眼点：意思決定はどのようにするのか。グループの運営の仕方は。</a:t>
            </a:r>
          </a:p>
          <a:p>
            <a:pPr>
              <a:buFontTx/>
              <a:buNone/>
            </a:pPr>
            <a:r>
              <a:rPr lang="ja-JP" altLang="en-US" sz="1400" b="0" dirty="0">
                <a:latin typeface="メイリオ" panose="020B0604030504040204" pitchFamily="50" charset="-128"/>
                <a:ea typeface="メイリオ" panose="020B0604030504040204" pitchFamily="50" charset="-128"/>
              </a:rPr>
              <a:t>　　　　　　　　 行動面では何をするのか。　　　時間管理はどうするか。</a:t>
            </a:r>
          </a:p>
          <a:p>
            <a:pPr>
              <a:buFontTx/>
              <a:buNone/>
            </a:pPr>
            <a:r>
              <a:rPr lang="ja-JP" altLang="en-US" sz="1400" b="0" dirty="0">
                <a:latin typeface="メイリオ" panose="020B0604030504040204" pitchFamily="50" charset="-128"/>
                <a:ea typeface="メイリオ" panose="020B0604030504040204" pitchFamily="50" charset="-128"/>
              </a:rPr>
              <a:t>　　　③他人の意見を批判しない。</a:t>
            </a:r>
            <a:endParaRPr lang="en-US" altLang="ja-JP" sz="1400" b="0" dirty="0">
              <a:latin typeface="メイリオ" panose="020B0604030504040204" pitchFamily="50" charset="-128"/>
              <a:ea typeface="メイリオ" panose="020B0604030504040204" pitchFamily="50" charset="-128"/>
            </a:endParaRPr>
          </a:p>
        </p:txBody>
      </p:sp>
      <p:sp>
        <p:nvSpPr>
          <p:cNvPr id="22532" name="Rectangle 14">
            <a:extLst>
              <a:ext uri="{FF2B5EF4-FFF2-40B4-BE49-F238E27FC236}">
                <a16:creationId xmlns:a16="http://schemas.microsoft.com/office/drawing/2014/main" id="{73BAA086-4A0E-CCDA-0D00-8D28C504A694}"/>
              </a:ext>
            </a:extLst>
          </p:cNvPr>
          <p:cNvSpPr>
            <a:spLocks noChangeArrowheads="1"/>
          </p:cNvSpPr>
          <p:nvPr/>
        </p:nvSpPr>
        <p:spPr bwMode="auto">
          <a:xfrm>
            <a:off x="1349375" y="44450"/>
            <a:ext cx="495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800" b="0">
                <a:solidFill>
                  <a:srgbClr val="000000"/>
                </a:solidFill>
                <a:latin typeface="メイリオ" panose="020B0604030504040204" pitchFamily="50" charset="-128"/>
                <a:ea typeface="メイリオ" panose="020B0604030504040204" pitchFamily="50" charset="-128"/>
              </a:rPr>
              <a:t>1</a:t>
            </a:r>
            <a:r>
              <a:rPr lang="ja-JP" altLang="en-US" sz="2800" b="0">
                <a:solidFill>
                  <a:srgbClr val="000000"/>
                </a:solidFill>
                <a:latin typeface="メイリオ" panose="020B0604030504040204" pitchFamily="50" charset="-128"/>
                <a:ea typeface="メイリオ" panose="020B0604030504040204" pitchFamily="50" charset="-128"/>
              </a:rPr>
              <a:t>．グループの旗づくり　</a:t>
            </a:r>
            <a:endParaRPr lang="ja-JP" altLang="en-US" sz="2800" b="0">
              <a:latin typeface="メイリオ" panose="020B0604030504040204" pitchFamily="50" charset="-128"/>
              <a:ea typeface="メイリオ" panose="020B0604030504040204" pitchFamily="50" charset="-128"/>
            </a:endParaRPr>
          </a:p>
        </p:txBody>
      </p:sp>
      <p:sp>
        <p:nvSpPr>
          <p:cNvPr id="22533" name="AutoShape 24">
            <a:extLst>
              <a:ext uri="{FF2B5EF4-FFF2-40B4-BE49-F238E27FC236}">
                <a16:creationId xmlns:a16="http://schemas.microsoft.com/office/drawing/2014/main" id="{8038CD00-8F84-A20D-6C0F-2D04245D6A53}"/>
              </a:ext>
            </a:extLst>
          </p:cNvPr>
          <p:cNvSpPr>
            <a:spLocks noChangeArrowheads="1"/>
          </p:cNvSpPr>
          <p:nvPr/>
        </p:nvSpPr>
        <p:spPr bwMode="auto">
          <a:xfrm rot="5409370">
            <a:off x="5730082" y="3124994"/>
            <a:ext cx="839787" cy="739775"/>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22534" name="図 1">
            <a:extLst>
              <a:ext uri="{FF2B5EF4-FFF2-40B4-BE49-F238E27FC236}">
                <a16:creationId xmlns:a16="http://schemas.microsoft.com/office/drawing/2014/main" id="{5BD031E2-81A8-0108-5102-CB090DF79DE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83363" y="2052638"/>
            <a:ext cx="352425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12">
            <a:extLst>
              <a:ext uri="{FF2B5EF4-FFF2-40B4-BE49-F238E27FC236}">
                <a16:creationId xmlns:a16="http://schemas.microsoft.com/office/drawing/2014/main" id="{5EFEF22A-7E1D-B1F5-2391-9EC83010534F}"/>
              </a:ext>
            </a:extLst>
          </p:cNvPr>
          <p:cNvSpPr txBox="1">
            <a:spLocks noChangeArrowheads="1"/>
          </p:cNvSpPr>
          <p:nvPr/>
        </p:nvSpPr>
        <p:spPr bwMode="auto">
          <a:xfrm>
            <a:off x="1392238" y="79375"/>
            <a:ext cx="26273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Ｃコース　ＧＤ記録用紙（発表資料１）</a:t>
            </a:r>
          </a:p>
        </p:txBody>
      </p:sp>
      <p:sp>
        <p:nvSpPr>
          <p:cNvPr id="23555" name="Text Box 28">
            <a:extLst>
              <a:ext uri="{FF2B5EF4-FFF2-40B4-BE49-F238E27FC236}">
                <a16:creationId xmlns:a16="http://schemas.microsoft.com/office/drawing/2014/main" id="{DCB18D51-127C-A394-55A3-FA56851AA8B2}"/>
              </a:ext>
            </a:extLst>
          </p:cNvPr>
          <p:cNvSpPr txBox="1">
            <a:spLocks noChangeArrowheads="1"/>
          </p:cNvSpPr>
          <p:nvPr/>
        </p:nvSpPr>
        <p:spPr bwMode="auto">
          <a:xfrm>
            <a:off x="8975725" y="104775"/>
            <a:ext cx="1584325" cy="300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ﾘｰﾀﾞｰ研修会（初級）</a:t>
            </a:r>
          </a:p>
        </p:txBody>
      </p:sp>
      <p:sp>
        <p:nvSpPr>
          <p:cNvPr id="23556" name="AutoShape 113">
            <a:extLst>
              <a:ext uri="{FF2B5EF4-FFF2-40B4-BE49-F238E27FC236}">
                <a16:creationId xmlns:a16="http://schemas.microsoft.com/office/drawing/2014/main" id="{C2803F4C-10B6-30C8-EA5E-22B47D39A145}"/>
              </a:ext>
            </a:extLst>
          </p:cNvPr>
          <p:cNvSpPr>
            <a:spLocks noChangeArrowheads="1"/>
          </p:cNvSpPr>
          <p:nvPr/>
        </p:nvSpPr>
        <p:spPr bwMode="auto">
          <a:xfrm>
            <a:off x="1674813" y="457200"/>
            <a:ext cx="8842375" cy="62071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800">
              <a:latin typeface="Calibri" panose="020F0502020204030204" pitchFamily="34" charset="0"/>
            </a:endParaRPr>
          </a:p>
        </p:txBody>
      </p:sp>
      <p:graphicFrame>
        <p:nvGraphicFramePr>
          <p:cNvPr id="63" name="Group 26">
            <a:extLst>
              <a:ext uri="{FF2B5EF4-FFF2-40B4-BE49-F238E27FC236}">
                <a16:creationId xmlns:a16="http://schemas.microsoft.com/office/drawing/2014/main" id="{AE44B453-6BB1-692A-869E-42BC3C5B74F8}"/>
              </a:ext>
            </a:extLst>
          </p:cNvPr>
          <p:cNvGraphicFramePr>
            <a:graphicFrameLocks noGrp="1"/>
          </p:cNvGraphicFramePr>
          <p:nvPr/>
        </p:nvGraphicFramePr>
        <p:xfrm>
          <a:off x="1854200" y="3263900"/>
          <a:ext cx="4959350" cy="3267076"/>
        </p:xfrm>
        <a:graphic>
          <a:graphicData uri="http://schemas.openxmlformats.org/drawingml/2006/table">
            <a:tbl>
              <a:tblPr/>
              <a:tblGrid>
                <a:gridCol w="367988">
                  <a:extLst>
                    <a:ext uri="{9D8B030D-6E8A-4147-A177-3AD203B41FA5}">
                      <a16:colId xmlns:a16="http://schemas.microsoft.com/office/drawing/2014/main" val="20000"/>
                    </a:ext>
                  </a:extLst>
                </a:gridCol>
                <a:gridCol w="1126611">
                  <a:extLst>
                    <a:ext uri="{9D8B030D-6E8A-4147-A177-3AD203B41FA5}">
                      <a16:colId xmlns:a16="http://schemas.microsoft.com/office/drawing/2014/main" val="20001"/>
                    </a:ext>
                  </a:extLst>
                </a:gridCol>
                <a:gridCol w="1358726">
                  <a:extLst>
                    <a:ext uri="{9D8B030D-6E8A-4147-A177-3AD203B41FA5}">
                      <a16:colId xmlns:a16="http://schemas.microsoft.com/office/drawing/2014/main" val="20002"/>
                    </a:ext>
                  </a:extLst>
                </a:gridCol>
                <a:gridCol w="2106025">
                  <a:extLst>
                    <a:ext uri="{9D8B030D-6E8A-4147-A177-3AD203B41FA5}">
                      <a16:colId xmlns:a16="http://schemas.microsoft.com/office/drawing/2014/main" val="20003"/>
                    </a:ext>
                  </a:extLst>
                </a:gridCol>
              </a:tblGrid>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役　　割</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氏　名</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会　社　名</a:t>
                      </a: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２</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サブリーダー</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発表者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質問者</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書記１</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６</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書記２</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７</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時間係・５Ｓ</a:t>
                      </a: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８</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89993" marR="89993"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９</a:t>
                      </a:r>
                    </a:p>
                  </a:txBody>
                  <a:tcPr marL="91433" marR="914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33" marR="914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33" marR="91433"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3614" name="Rectangle 83">
            <a:extLst>
              <a:ext uri="{FF2B5EF4-FFF2-40B4-BE49-F238E27FC236}">
                <a16:creationId xmlns:a16="http://schemas.microsoft.com/office/drawing/2014/main" id="{78D8F2AD-F7C6-6CF6-1FF4-BAE2666F1C31}"/>
              </a:ext>
            </a:extLst>
          </p:cNvPr>
          <p:cNvSpPr>
            <a:spLocks noChangeArrowheads="1"/>
          </p:cNvSpPr>
          <p:nvPr/>
        </p:nvSpPr>
        <p:spPr bwMode="auto">
          <a:xfrm>
            <a:off x="1854200" y="2857500"/>
            <a:ext cx="1546225"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t>役割分担</a:t>
            </a:r>
          </a:p>
        </p:txBody>
      </p:sp>
      <p:graphicFrame>
        <p:nvGraphicFramePr>
          <p:cNvPr id="65" name="Group 119">
            <a:extLst>
              <a:ext uri="{FF2B5EF4-FFF2-40B4-BE49-F238E27FC236}">
                <a16:creationId xmlns:a16="http://schemas.microsoft.com/office/drawing/2014/main" id="{9088EB89-2D4D-3C26-205C-DEFE43C92325}"/>
              </a:ext>
            </a:extLst>
          </p:cNvPr>
          <p:cNvGraphicFramePr>
            <a:graphicFrameLocks noGrp="1"/>
          </p:cNvGraphicFramePr>
          <p:nvPr/>
        </p:nvGraphicFramePr>
        <p:xfrm>
          <a:off x="6962775" y="3244850"/>
          <a:ext cx="3403600" cy="2528888"/>
        </p:xfrm>
        <a:graphic>
          <a:graphicData uri="http://schemas.openxmlformats.org/drawingml/2006/table">
            <a:tbl>
              <a:tblPr/>
              <a:tblGrid>
                <a:gridCol w="514350">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584200">
                  <a:extLst>
                    <a:ext uri="{9D8B030D-6E8A-4147-A177-3AD203B41FA5}">
                      <a16:colId xmlns:a16="http://schemas.microsoft.com/office/drawing/2014/main" val="20002"/>
                    </a:ext>
                  </a:extLst>
                </a:gridCol>
              </a:tblGrid>
              <a:tr h="2921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内　　容</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評 価</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556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みんなが積極的に発言する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4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２</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みんなで時間を守る</a:t>
                      </a: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35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3645" name="Text Box 114">
            <a:extLst>
              <a:ext uri="{FF2B5EF4-FFF2-40B4-BE49-F238E27FC236}">
                <a16:creationId xmlns:a16="http://schemas.microsoft.com/office/drawing/2014/main" id="{DA0E1EE4-6589-1B36-706B-D8BDD2C494DB}"/>
              </a:ext>
            </a:extLst>
          </p:cNvPr>
          <p:cNvSpPr txBox="1">
            <a:spLocks noChangeArrowheads="1"/>
          </p:cNvSpPr>
          <p:nvPr/>
        </p:nvSpPr>
        <p:spPr bwMode="auto">
          <a:xfrm>
            <a:off x="6837363" y="5842000"/>
            <a:ext cx="3719512"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 tIns="36000" rIns="36000" bIns="36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a:latin typeface="Meiryo UI" panose="020B0604030504040204" pitchFamily="50" charset="-128"/>
                <a:ea typeface="Meiryo UI" panose="020B0604030504040204" pitchFamily="50" charset="-128"/>
              </a:rPr>
              <a:t>★活動終了時に全員で評価を実施します</a:t>
            </a:r>
            <a:br>
              <a:rPr lang="en-US" altLang="ja-JP" sz="1300">
                <a:latin typeface="Meiryo UI" panose="020B0604030504040204" pitchFamily="50" charset="-128"/>
                <a:ea typeface="Meiryo UI" panose="020B0604030504040204" pitchFamily="50" charset="-128"/>
              </a:rPr>
            </a:br>
            <a:r>
              <a:rPr lang="ja-JP" altLang="en-US" sz="1300">
                <a:latin typeface="Meiryo UI" panose="020B0604030504040204" pitchFamily="50" charset="-128"/>
                <a:ea typeface="Meiryo UI" panose="020B0604030504040204" pitchFamily="50" charset="-128"/>
              </a:rPr>
              <a:t>★評価は、○、△、</a:t>
            </a:r>
            <a:r>
              <a:rPr lang="en-US" altLang="ja-JP" sz="1300">
                <a:latin typeface="Meiryo UI" panose="020B0604030504040204" pitchFamily="50" charset="-128"/>
                <a:ea typeface="Meiryo UI" panose="020B0604030504040204" pitchFamily="50" charset="-128"/>
              </a:rPr>
              <a:t>×</a:t>
            </a:r>
            <a:r>
              <a:rPr lang="ja-JP" altLang="en-US" sz="1300">
                <a:latin typeface="Meiryo UI" panose="020B0604030504040204" pitchFamily="50" charset="-128"/>
                <a:ea typeface="Meiryo UI" panose="020B0604030504040204" pitchFamily="50" charset="-128"/>
              </a:rPr>
              <a:t>等で記入</a:t>
            </a:r>
            <a:br>
              <a:rPr lang="en-US" altLang="ja-JP" sz="1300">
                <a:latin typeface="Meiryo UI" panose="020B0604030504040204" pitchFamily="50" charset="-128"/>
                <a:ea typeface="Meiryo UI" panose="020B0604030504040204" pitchFamily="50" charset="-128"/>
              </a:rPr>
            </a:br>
            <a:r>
              <a:rPr lang="en-US" altLang="ja-JP" sz="1500">
                <a:latin typeface="HGP創英角ｺﾞｼｯｸUB" panose="020B0900000000000000" pitchFamily="50" charset="-128"/>
                <a:ea typeface="HGP創英角ｺﾞｼｯｸUB" panose="020B0900000000000000" pitchFamily="50" charset="-128"/>
              </a:rPr>
              <a:t>※</a:t>
            </a:r>
            <a:r>
              <a:rPr lang="ja-JP" altLang="en-US" sz="1500">
                <a:latin typeface="HGP創英角ｺﾞｼｯｸUB" panose="020B0900000000000000" pitchFamily="50" charset="-128"/>
                <a:ea typeface="HGP創英角ｺﾞｼｯｸUB" panose="020B0900000000000000" pitchFamily="50" charset="-128"/>
              </a:rPr>
              <a:t>全ての資料は大きく濃い字で書きましょう！</a:t>
            </a:r>
          </a:p>
        </p:txBody>
      </p:sp>
      <p:sp>
        <p:nvSpPr>
          <p:cNvPr id="23646" name="Rectangle 115">
            <a:extLst>
              <a:ext uri="{FF2B5EF4-FFF2-40B4-BE49-F238E27FC236}">
                <a16:creationId xmlns:a16="http://schemas.microsoft.com/office/drawing/2014/main" id="{EFEBA20D-2EA8-FBD8-9AC9-AF01C1474B82}"/>
              </a:ext>
            </a:extLst>
          </p:cNvPr>
          <p:cNvSpPr>
            <a:spLocks noChangeArrowheads="1"/>
          </p:cNvSpPr>
          <p:nvPr/>
        </p:nvSpPr>
        <p:spPr bwMode="auto">
          <a:xfrm>
            <a:off x="6978650" y="2882900"/>
            <a:ext cx="26670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t>グループの決め事</a:t>
            </a:r>
          </a:p>
        </p:txBody>
      </p:sp>
      <p:sp>
        <p:nvSpPr>
          <p:cNvPr id="23647" name="Rectangle 2">
            <a:extLst>
              <a:ext uri="{FF2B5EF4-FFF2-40B4-BE49-F238E27FC236}">
                <a16:creationId xmlns:a16="http://schemas.microsoft.com/office/drawing/2014/main" id="{3581D094-C345-92C7-D86E-C42E35738B14}"/>
              </a:ext>
            </a:extLst>
          </p:cNvPr>
          <p:cNvSpPr>
            <a:spLocks noChangeArrowheads="1"/>
          </p:cNvSpPr>
          <p:nvPr/>
        </p:nvSpPr>
        <p:spPr bwMode="auto">
          <a:xfrm>
            <a:off x="1811338" y="488950"/>
            <a:ext cx="22526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600"/>
              <a:t>グループの旗</a:t>
            </a:r>
          </a:p>
        </p:txBody>
      </p:sp>
      <p:sp>
        <p:nvSpPr>
          <p:cNvPr id="23648" name="Rectangle 3">
            <a:extLst>
              <a:ext uri="{FF2B5EF4-FFF2-40B4-BE49-F238E27FC236}">
                <a16:creationId xmlns:a16="http://schemas.microsoft.com/office/drawing/2014/main" id="{78BEE070-03A7-FAAC-71CF-CDC3357C0875}"/>
              </a:ext>
            </a:extLst>
          </p:cNvPr>
          <p:cNvSpPr>
            <a:spLocks noChangeArrowheads="1"/>
          </p:cNvSpPr>
          <p:nvPr/>
        </p:nvSpPr>
        <p:spPr bwMode="auto">
          <a:xfrm>
            <a:off x="1703388" y="1022350"/>
            <a:ext cx="3122612"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u="sng">
                <a:latin typeface="ＭＳ Ｐゴシック" panose="020B0600070205080204" pitchFamily="50" charset="-128"/>
              </a:rPr>
              <a:t>Ｃコース：　　　</a:t>
            </a:r>
            <a:r>
              <a:rPr lang="ja-JP" altLang="en-US" sz="2000" u="sng"/>
              <a:t>グループ</a:t>
            </a:r>
          </a:p>
        </p:txBody>
      </p:sp>
      <p:sp>
        <p:nvSpPr>
          <p:cNvPr id="23649" name="Rectangle 4">
            <a:extLst>
              <a:ext uri="{FF2B5EF4-FFF2-40B4-BE49-F238E27FC236}">
                <a16:creationId xmlns:a16="http://schemas.microsoft.com/office/drawing/2014/main" id="{81324C51-42A0-7320-A334-A74E96215A6C}"/>
              </a:ext>
            </a:extLst>
          </p:cNvPr>
          <p:cNvSpPr>
            <a:spLocks noChangeArrowheads="1"/>
          </p:cNvSpPr>
          <p:nvPr/>
        </p:nvSpPr>
        <p:spPr bwMode="auto">
          <a:xfrm>
            <a:off x="8289925" y="533400"/>
            <a:ext cx="2146300"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latin typeface="Meiryo UI" panose="020B0604030504040204" pitchFamily="50" charset="-128"/>
                <a:ea typeface="Meiryo UI" panose="020B0604030504040204" pitchFamily="50" charset="-128"/>
              </a:rPr>
              <a:t>年　　　　月　　　　日</a:t>
            </a:r>
          </a:p>
        </p:txBody>
      </p:sp>
      <p:graphicFrame>
        <p:nvGraphicFramePr>
          <p:cNvPr id="71" name="Group 123">
            <a:extLst>
              <a:ext uri="{FF2B5EF4-FFF2-40B4-BE49-F238E27FC236}">
                <a16:creationId xmlns:a16="http://schemas.microsoft.com/office/drawing/2014/main" id="{9FFFFB44-26C1-6367-84D9-48A52DB565C5}"/>
              </a:ext>
            </a:extLst>
          </p:cNvPr>
          <p:cNvGraphicFramePr>
            <a:graphicFrameLocks noGrp="1"/>
          </p:cNvGraphicFramePr>
          <p:nvPr/>
        </p:nvGraphicFramePr>
        <p:xfrm>
          <a:off x="1854200" y="1625600"/>
          <a:ext cx="2590800" cy="990600"/>
        </p:xfrm>
        <a:graphic>
          <a:graphicData uri="http://schemas.openxmlformats.org/drawingml/2006/table">
            <a:tbl>
              <a:tblPr/>
              <a:tblGrid>
                <a:gridCol w="2590800">
                  <a:extLst>
                    <a:ext uri="{9D8B030D-6E8A-4147-A177-3AD203B41FA5}">
                      <a16:colId xmlns:a16="http://schemas.microsoft.com/office/drawing/2014/main" val="20000"/>
                    </a:ext>
                  </a:extLst>
                </a:gridCol>
              </a:tblGrid>
              <a:tr h="304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グループのネーミング</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685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24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0" marR="90000" marT="46800" marB="46800" anchor="ct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3658" name="Rectangle 13">
            <a:extLst>
              <a:ext uri="{FF2B5EF4-FFF2-40B4-BE49-F238E27FC236}">
                <a16:creationId xmlns:a16="http://schemas.microsoft.com/office/drawing/2014/main" id="{E4854B04-0075-AF61-8EF1-172BBB16A14A}"/>
              </a:ext>
            </a:extLst>
          </p:cNvPr>
          <p:cNvSpPr>
            <a:spLocks noChangeArrowheads="1"/>
          </p:cNvSpPr>
          <p:nvPr/>
        </p:nvSpPr>
        <p:spPr bwMode="auto">
          <a:xfrm>
            <a:off x="4625975" y="765175"/>
            <a:ext cx="3200400" cy="2057400"/>
          </a:xfrm>
          <a:prstGeom prst="rect">
            <a:avLst/>
          </a:prstGeom>
          <a:solidFill>
            <a:schemeClr val="bg1"/>
          </a:solidFill>
          <a:ln w="254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3659" name="Text Box 14">
            <a:extLst>
              <a:ext uri="{FF2B5EF4-FFF2-40B4-BE49-F238E27FC236}">
                <a16:creationId xmlns:a16="http://schemas.microsoft.com/office/drawing/2014/main" id="{9B7F8A55-D751-1A94-B8E5-B7F3A3871A5B}"/>
              </a:ext>
            </a:extLst>
          </p:cNvPr>
          <p:cNvSpPr txBox="1">
            <a:spLocks noChangeArrowheads="1"/>
          </p:cNvSpPr>
          <p:nvPr/>
        </p:nvSpPr>
        <p:spPr bwMode="auto">
          <a:xfrm>
            <a:off x="5435600" y="635000"/>
            <a:ext cx="1447800" cy="284163"/>
          </a:xfrm>
          <a:prstGeom prst="rect">
            <a:avLst/>
          </a:prstGeom>
          <a:solidFill>
            <a:schemeClr val="bg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a:latin typeface="Meiryo UI" panose="020B0604030504040204" pitchFamily="50" charset="-128"/>
                <a:ea typeface="Meiryo UI" panose="020B0604030504040204" pitchFamily="50" charset="-128"/>
              </a:rPr>
              <a:t>シンボルマーク</a:t>
            </a:r>
          </a:p>
        </p:txBody>
      </p:sp>
      <p:grpSp>
        <p:nvGrpSpPr>
          <p:cNvPr id="23660" name="グループ化 73">
            <a:extLst>
              <a:ext uri="{FF2B5EF4-FFF2-40B4-BE49-F238E27FC236}">
                <a16:creationId xmlns:a16="http://schemas.microsoft.com/office/drawing/2014/main" id="{01A74B2F-0BAF-D611-254A-8378DE49FCA6}"/>
              </a:ext>
            </a:extLst>
          </p:cNvPr>
          <p:cNvGrpSpPr>
            <a:grpSpLocks/>
          </p:cNvGrpSpPr>
          <p:nvPr/>
        </p:nvGrpSpPr>
        <p:grpSpPr bwMode="auto">
          <a:xfrm>
            <a:off x="8007350" y="1054100"/>
            <a:ext cx="2408238" cy="1611313"/>
            <a:chOff x="6156176" y="1054100"/>
            <a:chExt cx="2786063" cy="1611313"/>
          </a:xfrm>
        </p:grpSpPr>
        <p:sp>
          <p:nvSpPr>
            <p:cNvPr id="23661" name="Rectangle 15">
              <a:extLst>
                <a:ext uri="{FF2B5EF4-FFF2-40B4-BE49-F238E27FC236}">
                  <a16:creationId xmlns:a16="http://schemas.microsoft.com/office/drawing/2014/main" id="{BAFA226A-D594-9A97-8E78-B9CA1F8FAF63}"/>
                </a:ext>
              </a:extLst>
            </p:cNvPr>
            <p:cNvSpPr>
              <a:spLocks noChangeArrowheads="1"/>
            </p:cNvSpPr>
            <p:nvPr/>
          </p:nvSpPr>
          <p:spPr bwMode="auto">
            <a:xfrm>
              <a:off x="6156176" y="2117725"/>
              <a:ext cx="27686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23662" name="Rectangle 16">
              <a:extLst>
                <a:ext uri="{FF2B5EF4-FFF2-40B4-BE49-F238E27FC236}">
                  <a16:creationId xmlns:a16="http://schemas.microsoft.com/office/drawing/2014/main" id="{64C2DCA8-B6EF-5EEA-0F8C-C3174D38866D}"/>
                </a:ext>
              </a:extLst>
            </p:cNvPr>
            <p:cNvSpPr>
              <a:spLocks noChangeArrowheads="1"/>
            </p:cNvSpPr>
            <p:nvPr/>
          </p:nvSpPr>
          <p:spPr bwMode="auto">
            <a:xfrm>
              <a:off x="6156176" y="1844675"/>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アドバイザー</a:t>
              </a:r>
            </a:p>
          </p:txBody>
        </p:sp>
        <p:sp>
          <p:nvSpPr>
            <p:cNvPr id="23663" name="Rectangle 17">
              <a:extLst>
                <a:ext uri="{FF2B5EF4-FFF2-40B4-BE49-F238E27FC236}">
                  <a16:creationId xmlns:a16="http://schemas.microsoft.com/office/drawing/2014/main" id="{DC003DD2-D94D-CC52-27BC-AA288C5B47AE}"/>
                </a:ext>
              </a:extLst>
            </p:cNvPr>
            <p:cNvSpPr>
              <a:spLocks noChangeArrowheads="1"/>
            </p:cNvSpPr>
            <p:nvPr/>
          </p:nvSpPr>
          <p:spPr bwMode="auto">
            <a:xfrm>
              <a:off x="6173639" y="1341438"/>
              <a:ext cx="276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23664" name="Rectangle 18">
              <a:extLst>
                <a:ext uri="{FF2B5EF4-FFF2-40B4-BE49-F238E27FC236}">
                  <a16:creationId xmlns:a16="http://schemas.microsoft.com/office/drawing/2014/main" id="{2164086F-BBC2-0C12-BFBC-680FF3D05D62}"/>
                </a:ext>
              </a:extLst>
            </p:cNvPr>
            <p:cNvSpPr>
              <a:spLocks noChangeArrowheads="1"/>
            </p:cNvSpPr>
            <p:nvPr/>
          </p:nvSpPr>
          <p:spPr bwMode="auto">
            <a:xfrm>
              <a:off x="6156176" y="1054100"/>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a:latin typeface="Meiryo UI" panose="020B0604030504040204" pitchFamily="50" charset="-128"/>
                  <a:ea typeface="Meiryo UI" panose="020B0604030504040204" pitchFamily="50" charset="-128"/>
                </a:rPr>
                <a:t>チーフアドバイザー</a:t>
              </a:r>
            </a:p>
          </p:txBody>
        </p:sp>
        <p:sp>
          <p:nvSpPr>
            <p:cNvPr id="23665" name="Line 19">
              <a:extLst>
                <a:ext uri="{FF2B5EF4-FFF2-40B4-BE49-F238E27FC236}">
                  <a16:creationId xmlns:a16="http://schemas.microsoft.com/office/drawing/2014/main" id="{C43595C5-62F5-919B-7F2A-9A3CD15927AD}"/>
                </a:ext>
              </a:extLst>
            </p:cNvPr>
            <p:cNvSpPr>
              <a:spLocks noChangeShapeType="1"/>
            </p:cNvSpPr>
            <p:nvPr/>
          </p:nvSpPr>
          <p:spPr bwMode="auto">
            <a:xfrm>
              <a:off x="6156176" y="1054100"/>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66" name="Line 20">
              <a:extLst>
                <a:ext uri="{FF2B5EF4-FFF2-40B4-BE49-F238E27FC236}">
                  <a16:creationId xmlns:a16="http://schemas.microsoft.com/office/drawing/2014/main" id="{24BBFF1F-C7C9-A668-2326-1DAB0006326A}"/>
                </a:ext>
              </a:extLst>
            </p:cNvPr>
            <p:cNvSpPr>
              <a:spLocks noChangeShapeType="1"/>
            </p:cNvSpPr>
            <p:nvPr/>
          </p:nvSpPr>
          <p:spPr bwMode="auto">
            <a:xfrm>
              <a:off x="6156176" y="1327150"/>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67" name="Line 21">
              <a:extLst>
                <a:ext uri="{FF2B5EF4-FFF2-40B4-BE49-F238E27FC236}">
                  <a16:creationId xmlns:a16="http://schemas.microsoft.com/office/drawing/2014/main" id="{2F02CA5C-0CE1-9134-0844-88C241503BE5}"/>
                </a:ext>
              </a:extLst>
            </p:cNvPr>
            <p:cNvSpPr>
              <a:spLocks noChangeShapeType="1"/>
            </p:cNvSpPr>
            <p:nvPr/>
          </p:nvSpPr>
          <p:spPr bwMode="auto">
            <a:xfrm>
              <a:off x="6156176" y="184467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68" name="Line 22">
              <a:extLst>
                <a:ext uri="{FF2B5EF4-FFF2-40B4-BE49-F238E27FC236}">
                  <a16:creationId xmlns:a16="http://schemas.microsoft.com/office/drawing/2014/main" id="{5AA2DFDD-FF8C-1C3F-D853-4D5125F2BBCE}"/>
                </a:ext>
              </a:extLst>
            </p:cNvPr>
            <p:cNvSpPr>
              <a:spLocks noChangeShapeType="1"/>
            </p:cNvSpPr>
            <p:nvPr/>
          </p:nvSpPr>
          <p:spPr bwMode="auto">
            <a:xfrm>
              <a:off x="6156176" y="211772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69" name="Line 23">
              <a:extLst>
                <a:ext uri="{FF2B5EF4-FFF2-40B4-BE49-F238E27FC236}">
                  <a16:creationId xmlns:a16="http://schemas.microsoft.com/office/drawing/2014/main" id="{971B061A-A4E8-B66B-6F83-D22E2A777011}"/>
                </a:ext>
              </a:extLst>
            </p:cNvPr>
            <p:cNvSpPr>
              <a:spLocks noChangeShapeType="1"/>
            </p:cNvSpPr>
            <p:nvPr/>
          </p:nvSpPr>
          <p:spPr bwMode="auto">
            <a:xfrm>
              <a:off x="6156176" y="2665413"/>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70" name="Line 24">
              <a:extLst>
                <a:ext uri="{FF2B5EF4-FFF2-40B4-BE49-F238E27FC236}">
                  <a16:creationId xmlns:a16="http://schemas.microsoft.com/office/drawing/2014/main" id="{D92D30C8-48B8-5FA6-6AE1-002645613DDF}"/>
                </a:ext>
              </a:extLst>
            </p:cNvPr>
            <p:cNvSpPr>
              <a:spLocks noChangeShapeType="1"/>
            </p:cNvSpPr>
            <p:nvPr/>
          </p:nvSpPr>
          <p:spPr bwMode="auto">
            <a:xfrm>
              <a:off x="61561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671" name="Line 25">
              <a:extLst>
                <a:ext uri="{FF2B5EF4-FFF2-40B4-BE49-F238E27FC236}">
                  <a16:creationId xmlns:a16="http://schemas.microsoft.com/office/drawing/2014/main" id="{EB387B9E-E504-D076-D4E2-75655378EDBA}"/>
                </a:ext>
              </a:extLst>
            </p:cNvPr>
            <p:cNvSpPr>
              <a:spLocks noChangeShapeType="1"/>
            </p:cNvSpPr>
            <p:nvPr/>
          </p:nvSpPr>
          <p:spPr bwMode="auto">
            <a:xfrm>
              <a:off x="89247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3">
            <a:extLst>
              <a:ext uri="{FF2B5EF4-FFF2-40B4-BE49-F238E27FC236}">
                <a16:creationId xmlns:a16="http://schemas.microsoft.com/office/drawing/2014/main" id="{DCB17E3E-F1B3-5073-0C33-9C387B53445A}"/>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25603" name="正方形/長方形 4">
            <a:extLst>
              <a:ext uri="{FF2B5EF4-FFF2-40B4-BE49-F238E27FC236}">
                <a16:creationId xmlns:a16="http://schemas.microsoft.com/office/drawing/2014/main" id="{35862194-74DB-1DC6-70A5-8758B2F14C41}"/>
              </a:ext>
            </a:extLst>
          </p:cNvPr>
          <p:cNvSpPr>
            <a:spLocks noChangeArrowheads="1"/>
          </p:cNvSpPr>
          <p:nvPr/>
        </p:nvSpPr>
        <p:spPr bwMode="auto">
          <a:xfrm>
            <a:off x="2989262" y="1409700"/>
            <a:ext cx="6213475"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7B37F376-499D-4B90-519B-9CDBC7569819}"/>
              </a:ext>
            </a:extLst>
          </p:cNvPr>
          <p:cNvGraphicFramePr>
            <a:graphicFrameLocks noChangeAspect="1"/>
          </p:cNvGraphicFramePr>
          <p:nvPr>
            <p:extLst>
              <p:ext uri="{D42A27DB-BD31-4B8C-83A1-F6EECF244321}">
                <p14:modId xmlns:p14="http://schemas.microsoft.com/office/powerpoint/2010/main" val="3173732377"/>
              </p:ext>
            </p:extLst>
          </p:nvPr>
        </p:nvGraphicFramePr>
        <p:xfrm>
          <a:off x="3076575"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C7CE585A-9043-F4E1-6427-8E4365912B8F}"/>
                          </a:ext>
                        </a:extLst>
                      </p:cNvPr>
                      <p:cNvPicPr/>
                      <p:nvPr/>
                    </p:nvPicPr>
                    <p:blipFill>
                      <a:blip r:embed="rId3"/>
                      <a:stretch>
                        <a:fillRect/>
                      </a:stretch>
                    </p:blipFill>
                    <p:spPr>
                      <a:xfrm>
                        <a:off x="3076575" y="74613"/>
                        <a:ext cx="6038850" cy="6708774"/>
                      </a:xfrm>
                      <a:prstGeom prst="rect">
                        <a:avLst/>
                      </a:prstGeom>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2140802" y="1120677"/>
            <a:ext cx="763338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50000"/>
              </a:spcBef>
              <a:buFontTx/>
              <a:buNone/>
            </a:pPr>
            <a:r>
              <a:rPr lang="ja-JP" altLang="en-US" sz="3600" dirty="0">
                <a:latin typeface="HG創英角ｺﾞｼｯｸUB" panose="020B0909000000000000" pitchFamily="49" charset="-128"/>
                <a:ea typeface="HG創英角ｺﾞｼｯｸUB" panose="020B0909000000000000" pitchFamily="49" charset="-128"/>
              </a:rPr>
              <a:t>ＱＣ手法パレート図説明</a:t>
            </a:r>
            <a:endParaRPr lang="en-US" altLang="ja-JP" sz="3600" dirty="0">
              <a:latin typeface="HG創英角ｺﾞｼｯｸUB" panose="020B0909000000000000" pitchFamily="49" charset="-128"/>
              <a:ea typeface="HG創英角ｺﾞｼｯｸUB" panose="020B0909000000000000" pitchFamily="49" charset="-128"/>
            </a:endParaRPr>
          </a:p>
        </p:txBody>
      </p:sp>
      <p:sp>
        <p:nvSpPr>
          <p:cNvPr id="3" name="テキスト ボックス 2">
            <a:extLst>
              <a:ext uri="{FF2B5EF4-FFF2-40B4-BE49-F238E27FC236}">
                <a16:creationId xmlns:a16="http://schemas.microsoft.com/office/drawing/2014/main" id="{7B89133C-01CA-1651-AF50-C3D4CE774398}"/>
              </a:ext>
            </a:extLst>
          </p:cNvPr>
          <p:cNvSpPr txBox="1"/>
          <p:nvPr/>
        </p:nvSpPr>
        <p:spPr>
          <a:xfrm>
            <a:off x="2582276" y="2321876"/>
            <a:ext cx="7391718" cy="738664"/>
          </a:xfrm>
          <a:prstGeom prst="rect">
            <a:avLst/>
          </a:prstGeom>
          <a:noFill/>
        </p:spPr>
        <p:txBody>
          <a:bodyPr wrap="square" rtlCol="0">
            <a:spAutoFit/>
          </a:bodyPr>
          <a:lstStyle/>
          <a:p>
            <a:r>
              <a:rPr lang="ja-JP" altLang="en-US" b="0" dirty="0">
                <a:latin typeface="Segoe UI" panose="020B0502040204020203" pitchFamily="34" charset="0"/>
              </a:rPr>
              <a:t>パレート図とは、「重要な問題を見極めるためのグラフ」のことです。</a:t>
            </a:r>
            <a:br>
              <a:rPr lang="ja-JP" altLang="en-US" b="0" dirty="0">
                <a:latin typeface="Segoe UI" panose="020B0502040204020203" pitchFamily="34" charset="0"/>
              </a:rPr>
            </a:br>
            <a:r>
              <a:rPr lang="ja-JP" altLang="en-US" b="0" dirty="0">
                <a:latin typeface="Segoe UI" panose="020B0502040204020203" pitchFamily="34" charset="0"/>
              </a:rPr>
              <a:t>品質管理（</a:t>
            </a:r>
            <a:r>
              <a:rPr lang="en-US" altLang="ja-JP" b="0" dirty="0">
                <a:latin typeface="Segoe UI" panose="020B0502040204020203" pitchFamily="34" charset="0"/>
              </a:rPr>
              <a:t>QC</a:t>
            </a:r>
            <a:r>
              <a:rPr lang="ja-JP" altLang="en-US" b="0" dirty="0">
                <a:latin typeface="Segoe UI" panose="020B0502040204020203" pitchFamily="34" charset="0"/>
              </a:rPr>
              <a:t>）や業務改善でよく使われ、「何から手を付けるべきか」を視覚的に判断できます。</a:t>
            </a:r>
          </a:p>
          <a:p>
            <a:endParaRPr lang="ja-JP" altLang="en-US" dirty="0"/>
          </a:p>
        </p:txBody>
      </p:sp>
      <p:pic>
        <p:nvPicPr>
          <p:cNvPr id="8" name="Picture 6" descr="008">
            <a:extLst>
              <a:ext uri="{FF2B5EF4-FFF2-40B4-BE49-F238E27FC236}">
                <a16:creationId xmlns:a16="http://schemas.microsoft.com/office/drawing/2014/main" id="{A1E306E6-D1C0-FD86-D3A1-75CD32283B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6040" y="4077072"/>
            <a:ext cx="3168550" cy="203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9899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0"/>
          <p:cNvSpPr txBox="1">
            <a:spLocks noChangeArrowheads="1"/>
          </p:cNvSpPr>
          <p:nvPr/>
        </p:nvSpPr>
        <p:spPr bwMode="auto">
          <a:xfrm>
            <a:off x="4724400" y="2460749"/>
            <a:ext cx="3276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400" dirty="0">
                <a:solidFill>
                  <a:srgbClr val="09090D"/>
                </a:solidFill>
                <a:latin typeface="ＭＳ Ｐゴシック" charset="-128"/>
              </a:rPr>
              <a:t>くだもの</a:t>
            </a:r>
            <a:r>
              <a:rPr lang="ja-JP" altLang="en-US" sz="1400" b="0" dirty="0">
                <a:solidFill>
                  <a:srgbClr val="09090D"/>
                </a:solidFill>
                <a:latin typeface="ＭＳ Ｐゴシック" charset="-128"/>
              </a:rPr>
              <a:t>別キズ付数　期間：</a:t>
            </a:r>
            <a:r>
              <a:rPr lang="en-US" altLang="ja-JP" sz="1400" b="0" dirty="0">
                <a:solidFill>
                  <a:srgbClr val="09090D"/>
                </a:solidFill>
                <a:latin typeface="ＭＳ Ｐゴシック" charset="-128"/>
              </a:rPr>
              <a:t>2/1</a:t>
            </a:r>
            <a:r>
              <a:rPr lang="ja-JP" altLang="en-US" sz="1400" b="0" dirty="0">
                <a:solidFill>
                  <a:srgbClr val="09090D"/>
                </a:solidFill>
                <a:latin typeface="ＭＳ Ｐゴシック" charset="-128"/>
              </a:rPr>
              <a:t>～</a:t>
            </a:r>
            <a:r>
              <a:rPr lang="en-US" altLang="ja-JP" sz="1400" b="0" dirty="0">
                <a:solidFill>
                  <a:srgbClr val="09090D"/>
                </a:solidFill>
                <a:latin typeface="ＭＳ Ｐゴシック" charset="-128"/>
              </a:rPr>
              <a:t>2/28</a:t>
            </a:r>
          </a:p>
        </p:txBody>
      </p:sp>
      <p:sp>
        <p:nvSpPr>
          <p:cNvPr id="7" name="AutoShape 125"/>
          <p:cNvSpPr>
            <a:spLocks noChangeArrowheads="1"/>
          </p:cNvSpPr>
          <p:nvPr/>
        </p:nvSpPr>
        <p:spPr bwMode="auto">
          <a:xfrm>
            <a:off x="8610600" y="1973387"/>
            <a:ext cx="1828800" cy="685800"/>
          </a:xfrm>
          <a:prstGeom prst="wedgeRoundRectCallout">
            <a:avLst>
              <a:gd name="adj1" fmla="val -37759"/>
              <a:gd name="adj2" fmla="val 69907"/>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a:solidFill>
                  <a:srgbClr val="160100"/>
                </a:solidFill>
              </a:rPr>
              <a:t>例えば</a:t>
            </a:r>
          </a:p>
          <a:p>
            <a:pPr eaLnBrk="1" fontAlgn="auto" hangingPunct="1">
              <a:spcBef>
                <a:spcPct val="0"/>
              </a:spcBef>
              <a:spcAft>
                <a:spcPts val="0"/>
              </a:spcAft>
              <a:buNone/>
              <a:defRPr/>
            </a:pPr>
            <a:r>
              <a:rPr lang="ja-JP" altLang="en-US" sz="1200" b="0" kern="0">
                <a:solidFill>
                  <a:srgbClr val="160100"/>
                </a:solidFill>
              </a:rPr>
              <a:t>バナナ２、キウイ１</a:t>
            </a:r>
          </a:p>
          <a:p>
            <a:pPr eaLnBrk="1" fontAlgn="auto" hangingPunct="1">
              <a:spcBef>
                <a:spcPct val="0"/>
              </a:spcBef>
              <a:spcAft>
                <a:spcPts val="0"/>
              </a:spcAft>
              <a:buNone/>
              <a:defRPr/>
            </a:pPr>
            <a:r>
              <a:rPr lang="ja-JP" altLang="en-US" sz="1200" b="0" kern="0">
                <a:solidFill>
                  <a:srgbClr val="160100"/>
                </a:solidFill>
              </a:rPr>
              <a:t>いちご１の少数のもの</a:t>
            </a:r>
          </a:p>
        </p:txBody>
      </p:sp>
      <p:graphicFrame>
        <p:nvGraphicFramePr>
          <p:cNvPr id="8" name="Group 179"/>
          <p:cNvGraphicFramePr>
            <a:graphicFrameLocks noGrp="1"/>
          </p:cNvGraphicFramePr>
          <p:nvPr/>
        </p:nvGraphicFramePr>
        <p:xfrm>
          <a:off x="2279650" y="2836988"/>
          <a:ext cx="7848600" cy="808037"/>
        </p:xfrm>
        <a:graphic>
          <a:graphicData uri="http://schemas.openxmlformats.org/drawingml/2006/table">
            <a:tbl>
              <a:tblPr/>
              <a:tblGrid>
                <a:gridCol w="1568450">
                  <a:extLst>
                    <a:ext uri="{9D8B030D-6E8A-4147-A177-3AD203B41FA5}">
                      <a16:colId xmlns:a16="http://schemas.microsoft.com/office/drawing/2014/main" val="20000"/>
                    </a:ext>
                  </a:extLst>
                </a:gridCol>
                <a:gridCol w="1571625">
                  <a:extLst>
                    <a:ext uri="{9D8B030D-6E8A-4147-A177-3AD203B41FA5}">
                      <a16:colId xmlns:a16="http://schemas.microsoft.com/office/drawing/2014/main" val="20001"/>
                    </a:ext>
                  </a:extLst>
                </a:gridCol>
                <a:gridCol w="1568450">
                  <a:extLst>
                    <a:ext uri="{9D8B030D-6E8A-4147-A177-3AD203B41FA5}">
                      <a16:colId xmlns:a16="http://schemas.microsoft.com/office/drawing/2014/main" val="20002"/>
                    </a:ext>
                  </a:extLst>
                </a:gridCol>
                <a:gridCol w="1571625">
                  <a:extLst>
                    <a:ext uri="{9D8B030D-6E8A-4147-A177-3AD203B41FA5}">
                      <a16:colId xmlns:a16="http://schemas.microsoft.com/office/drawing/2014/main" val="20003"/>
                    </a:ext>
                  </a:extLst>
                </a:gridCol>
                <a:gridCol w="1568450">
                  <a:extLst>
                    <a:ext uri="{9D8B030D-6E8A-4147-A177-3AD203B41FA5}">
                      <a16:colId xmlns:a16="http://schemas.microsoft.com/office/drawing/2014/main" val="20004"/>
                    </a:ext>
                  </a:extLst>
                </a:gridCol>
              </a:tblGrid>
              <a:tr h="404812">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品　名</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3225">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キ　ズ</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10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20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6</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a:ln>
                            <a:noFill/>
                          </a:ln>
                          <a:solidFill>
                            <a:schemeClr val="tx1"/>
                          </a:solidFill>
                          <a:effectLst/>
                          <a:latin typeface="ＭＳ Ｐゴシック" pitchFamily="50" charset="-128"/>
                          <a:ea typeface="ＭＳ Ｐゴシック" pitchFamily="50" charset="-128"/>
                        </a:rPr>
                        <a:t>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角丸四角形 13"/>
          <p:cNvSpPr/>
          <p:nvPr/>
        </p:nvSpPr>
        <p:spPr>
          <a:xfrm>
            <a:off x="1703512" y="541557"/>
            <a:ext cx="8784976" cy="479956"/>
          </a:xfrm>
          <a:prstGeom prst="roundRect">
            <a:avLst>
              <a:gd name="adj" fmla="val 39415"/>
            </a:avLst>
          </a:prstGeom>
          <a:gradFill flip="none" rotWithShape="1">
            <a:gsLst>
              <a:gs pos="0">
                <a:srgbClr val="66FF33"/>
              </a:gs>
              <a:gs pos="87000">
                <a:srgbClr val="FFFFFF"/>
              </a:gs>
              <a:gs pos="100000">
                <a:srgbClr val="FFFFFF"/>
              </a:gs>
            </a:gsLst>
            <a:lin ang="0" scaled="1"/>
            <a:tileRect/>
          </a:gradFill>
          <a:ln w="25400" cap="flat" cmpd="sng" algn="ctr">
            <a:solidFill>
              <a:srgbClr val="00B050"/>
            </a:solidFill>
            <a:prstDash val="solid"/>
          </a:ln>
          <a:effectLst/>
        </p:spPr>
        <p:txBody>
          <a:bodyPr rtlCol="0" anchor="ctr"/>
          <a:lstStyle/>
          <a:p>
            <a:pPr algn="ctr" eaLnBrk="1" fontAlgn="auto" hangingPunct="1">
              <a:spcBef>
                <a:spcPct val="50000"/>
              </a:spcBef>
              <a:spcAft>
                <a:spcPts val="0"/>
              </a:spcAft>
              <a:defRPr/>
            </a:pPr>
            <a:r>
              <a:rPr kumimoji="0" lang="ja-JP" altLang="en-US" kern="0" dirty="0">
                <a:latin typeface="ＭＳ Ｐゴシック" charset="-128"/>
                <a:ea typeface="ＭＳ Ｐゴシック"/>
              </a:rPr>
              <a:t>パレート図を作ってみよう　</a:t>
            </a:r>
            <a:endParaRPr kumimoji="0" lang="en-US" altLang="ja-JP" sz="1800" b="0" kern="0" dirty="0">
              <a:latin typeface="ＭＳ Ｐゴシック" charset="-128"/>
              <a:ea typeface="ＭＳ Ｐゴシック"/>
            </a:endParaRPr>
          </a:p>
        </p:txBody>
      </p:sp>
      <p:sp>
        <p:nvSpPr>
          <p:cNvPr id="15" name="テキスト ボックス 14"/>
          <p:cNvSpPr txBox="1"/>
          <p:nvPr/>
        </p:nvSpPr>
        <p:spPr>
          <a:xfrm>
            <a:off x="10416480" y="6062074"/>
            <a:ext cx="197514" cy="461665"/>
          </a:xfrm>
          <a:prstGeom prst="rect">
            <a:avLst/>
          </a:prstGeom>
          <a:noFill/>
        </p:spPr>
        <p:txBody>
          <a:bodyPr wrap="square" rtlCol="0">
            <a:spAutoFit/>
          </a:bodyPr>
          <a:lstStyle/>
          <a:p>
            <a:r>
              <a:rPr lang="en-US" altLang="ja-JP" sz="600" dirty="0">
                <a:solidFill>
                  <a:srgbClr val="FFFFFF"/>
                </a:solidFill>
                <a:latin typeface="ＭＳ Ｐゴシック"/>
                <a:ea typeface="ＭＳ Ｐゴシック"/>
              </a:rPr>
              <a:t>XXXX</a:t>
            </a:r>
            <a:endParaRPr lang="ja-JP" altLang="en-US" sz="600" dirty="0">
              <a:solidFill>
                <a:srgbClr val="FFFFFF"/>
              </a:solidFill>
              <a:latin typeface="ＭＳ Ｐゴシック"/>
              <a:ea typeface="ＭＳ Ｐゴシック"/>
            </a:endParaRPr>
          </a:p>
        </p:txBody>
      </p:sp>
      <p:sp>
        <p:nvSpPr>
          <p:cNvPr id="16" name="Text Box 3"/>
          <p:cNvSpPr txBox="1">
            <a:spLocks noChangeArrowheads="1"/>
          </p:cNvSpPr>
          <p:nvPr/>
        </p:nvSpPr>
        <p:spPr bwMode="auto">
          <a:xfrm>
            <a:off x="2209800" y="4221088"/>
            <a:ext cx="80626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どんな傾向になっているのかくだもの別キズ付き把握のパレート図になるのでしょう。</a:t>
            </a:r>
            <a:endParaRPr lang="ja-JP" altLang="en-US" sz="1600" b="0" kern="0" dirty="0">
              <a:solidFill>
                <a:srgbClr val="09090D"/>
              </a:solidFill>
            </a:endParaRPr>
          </a:p>
        </p:txBody>
      </p:sp>
      <p:sp>
        <p:nvSpPr>
          <p:cNvPr id="4" name="Text Box 3">
            <a:extLst>
              <a:ext uri="{FF2B5EF4-FFF2-40B4-BE49-F238E27FC236}">
                <a16:creationId xmlns:a16="http://schemas.microsoft.com/office/drawing/2014/main" id="{0377B658-AEDD-8EF4-6085-57E8EE10FB94}"/>
              </a:ext>
            </a:extLst>
          </p:cNvPr>
          <p:cNvSpPr txBox="1">
            <a:spLocks noChangeArrowheads="1"/>
          </p:cNvSpPr>
          <p:nvPr/>
        </p:nvSpPr>
        <p:spPr bwMode="auto">
          <a:xfrm>
            <a:off x="1944507" y="1156356"/>
            <a:ext cx="83029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kern="0" dirty="0">
                <a:solidFill>
                  <a:srgbClr val="09090D"/>
                </a:solidFill>
              </a:rPr>
              <a:t>くだもの</a:t>
            </a:r>
            <a:r>
              <a:rPr lang="ja-JP" altLang="en-US" sz="1600" b="0" kern="0" dirty="0">
                <a:solidFill>
                  <a:srgbClr val="09090D"/>
                </a:solidFill>
              </a:rPr>
              <a:t>を販売店に</a:t>
            </a:r>
            <a:r>
              <a:rPr lang="ja-JP" altLang="en-US" sz="1600" kern="0" dirty="0">
                <a:solidFill>
                  <a:srgbClr val="09090D"/>
                </a:solidFill>
              </a:rPr>
              <a:t>出荷する</a:t>
            </a:r>
            <a:r>
              <a:rPr lang="ja-JP" altLang="en-US" sz="1600" b="0" kern="0" dirty="0">
                <a:solidFill>
                  <a:srgbClr val="09090D"/>
                </a:solidFill>
              </a:rPr>
              <a:t>卸業の皆さんは最近出荷前の検査で売り物にならないくだもののキズ付が増えて</a:t>
            </a:r>
            <a:r>
              <a:rPr lang="ja-JP" altLang="en-US" sz="1600" kern="0" dirty="0">
                <a:solidFill>
                  <a:srgbClr val="09090D"/>
                </a:solidFill>
              </a:rPr>
              <a:t>いることに気づきました</a:t>
            </a:r>
            <a:r>
              <a:rPr lang="ja-JP" altLang="en-US" sz="1600" b="0" kern="0" dirty="0">
                <a:solidFill>
                  <a:srgbClr val="09090D"/>
                </a:solidFill>
              </a:rPr>
              <a:t>。〇年２</a:t>
            </a:r>
            <a:r>
              <a:rPr lang="ja-JP" altLang="en-US" sz="1600" kern="0" dirty="0">
                <a:solidFill>
                  <a:srgbClr val="09090D"/>
                </a:solidFill>
              </a:rPr>
              <a:t>月</a:t>
            </a:r>
            <a:r>
              <a:rPr lang="ja-JP" altLang="en-US" sz="1600" b="0" kern="0" dirty="0">
                <a:solidFill>
                  <a:srgbClr val="09090D"/>
                </a:solidFill>
              </a:rPr>
              <a:t>を調べた結果以下がわかりました。</a:t>
            </a:r>
          </a:p>
        </p:txBody>
      </p:sp>
    </p:spTree>
    <p:extLst>
      <p:ext uri="{BB962C8B-B14F-4D97-AF65-F5344CB8AC3E}">
        <p14:creationId xmlns:p14="http://schemas.microsoft.com/office/powerpoint/2010/main" val="4002945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905000" y="1054985"/>
            <a:ext cx="70713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09090D"/>
                </a:solidFill>
              </a:rPr>
              <a:t>①</a:t>
            </a:r>
            <a:r>
              <a:rPr lang="ja-JP" altLang="en-US" sz="1800" b="0" kern="0" dirty="0">
                <a:solidFill>
                  <a:srgbClr val="09090D"/>
                </a:solidFill>
              </a:rPr>
              <a:t>調査事項（何をパレート展開するのか）を決めてデ－タを集める。</a:t>
            </a:r>
          </a:p>
        </p:txBody>
      </p:sp>
      <p:sp>
        <p:nvSpPr>
          <p:cNvPr id="3" name="Text Box 3"/>
          <p:cNvSpPr txBox="1">
            <a:spLocks noChangeArrowheads="1"/>
          </p:cNvSpPr>
          <p:nvPr/>
        </p:nvSpPr>
        <p:spPr bwMode="auto">
          <a:xfrm>
            <a:off x="2209800" y="1422337"/>
            <a:ext cx="495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09090D"/>
                </a:solidFill>
              </a:rPr>
              <a:t>・今回は果物の種類別のキズ付数を知りたい。</a:t>
            </a:r>
          </a:p>
        </p:txBody>
      </p:sp>
      <p:sp>
        <p:nvSpPr>
          <p:cNvPr id="4" name="Text Box 4"/>
          <p:cNvSpPr txBox="1">
            <a:spLocks noChangeArrowheads="1"/>
          </p:cNvSpPr>
          <p:nvPr/>
        </p:nvSpPr>
        <p:spPr bwMode="auto">
          <a:xfrm>
            <a:off x="1905000" y="1811297"/>
            <a:ext cx="3886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09090D"/>
                </a:solidFill>
              </a:rPr>
              <a:t>②</a:t>
            </a:r>
            <a:r>
              <a:rPr lang="ja-JP" altLang="en-US" sz="1800" b="0" kern="0" dirty="0">
                <a:solidFill>
                  <a:srgbClr val="09090D"/>
                </a:solidFill>
              </a:rPr>
              <a:t>デ－タを整理する</a:t>
            </a:r>
          </a:p>
        </p:txBody>
      </p:sp>
      <p:sp>
        <p:nvSpPr>
          <p:cNvPr id="5" name="Text Box 80"/>
          <p:cNvSpPr txBox="1">
            <a:spLocks noChangeArrowheads="1"/>
          </p:cNvSpPr>
          <p:nvPr/>
        </p:nvSpPr>
        <p:spPr bwMode="auto">
          <a:xfrm>
            <a:off x="4724400" y="1963697"/>
            <a:ext cx="3276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400" b="0">
                <a:solidFill>
                  <a:srgbClr val="09090D"/>
                </a:solidFill>
                <a:latin typeface="ＭＳ Ｐゴシック" charset="-128"/>
              </a:rPr>
              <a:t>くだもの別キズ付数　期間：</a:t>
            </a:r>
            <a:r>
              <a:rPr lang="en-US" altLang="ja-JP" sz="1400" b="0">
                <a:solidFill>
                  <a:srgbClr val="09090D"/>
                </a:solidFill>
                <a:latin typeface="ＭＳ Ｐゴシック" charset="-128"/>
              </a:rPr>
              <a:t>2/1</a:t>
            </a:r>
            <a:r>
              <a:rPr lang="ja-JP" altLang="en-US" sz="1400" b="0">
                <a:solidFill>
                  <a:srgbClr val="09090D"/>
                </a:solidFill>
                <a:latin typeface="ＭＳ Ｐゴシック" charset="-128"/>
              </a:rPr>
              <a:t>～</a:t>
            </a:r>
            <a:r>
              <a:rPr lang="en-US" altLang="ja-JP" sz="1400" b="0">
                <a:solidFill>
                  <a:srgbClr val="09090D"/>
                </a:solidFill>
                <a:latin typeface="ＭＳ Ｐゴシック" charset="-128"/>
              </a:rPr>
              <a:t>2/28</a:t>
            </a:r>
          </a:p>
        </p:txBody>
      </p:sp>
      <p:sp>
        <p:nvSpPr>
          <p:cNvPr id="7" name="AutoShape 125"/>
          <p:cNvSpPr>
            <a:spLocks noChangeArrowheads="1"/>
          </p:cNvSpPr>
          <p:nvPr/>
        </p:nvSpPr>
        <p:spPr bwMode="auto">
          <a:xfrm>
            <a:off x="8610600" y="1476335"/>
            <a:ext cx="1828800" cy="685800"/>
          </a:xfrm>
          <a:prstGeom prst="wedgeRoundRectCallout">
            <a:avLst>
              <a:gd name="adj1" fmla="val -37759"/>
              <a:gd name="adj2" fmla="val 69907"/>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dirty="0">
                <a:solidFill>
                  <a:srgbClr val="160100"/>
                </a:solidFill>
              </a:rPr>
              <a:t>例えば</a:t>
            </a:r>
          </a:p>
          <a:p>
            <a:pPr eaLnBrk="1" fontAlgn="auto" hangingPunct="1">
              <a:spcBef>
                <a:spcPct val="0"/>
              </a:spcBef>
              <a:spcAft>
                <a:spcPts val="0"/>
              </a:spcAft>
              <a:buNone/>
              <a:defRPr/>
            </a:pPr>
            <a:r>
              <a:rPr lang="ja-JP" altLang="en-US" sz="1200" b="0" kern="0" dirty="0">
                <a:solidFill>
                  <a:srgbClr val="160100"/>
                </a:solidFill>
              </a:rPr>
              <a:t>バナナ２、キウイ１</a:t>
            </a:r>
          </a:p>
          <a:p>
            <a:pPr eaLnBrk="1" fontAlgn="auto" hangingPunct="1">
              <a:spcBef>
                <a:spcPct val="0"/>
              </a:spcBef>
              <a:spcAft>
                <a:spcPts val="0"/>
              </a:spcAft>
              <a:buNone/>
              <a:defRPr/>
            </a:pPr>
            <a:r>
              <a:rPr lang="ja-JP" altLang="en-US" sz="1200" b="0" kern="0" dirty="0">
                <a:solidFill>
                  <a:srgbClr val="160100"/>
                </a:solidFill>
              </a:rPr>
              <a:t>いちご１の少数のもの</a:t>
            </a:r>
          </a:p>
        </p:txBody>
      </p:sp>
      <p:graphicFrame>
        <p:nvGraphicFramePr>
          <p:cNvPr id="8" name="Group 179"/>
          <p:cNvGraphicFramePr>
            <a:graphicFrameLocks noGrp="1"/>
          </p:cNvGraphicFramePr>
          <p:nvPr/>
        </p:nvGraphicFramePr>
        <p:xfrm>
          <a:off x="2279650" y="2339936"/>
          <a:ext cx="7848600" cy="808037"/>
        </p:xfrm>
        <a:graphic>
          <a:graphicData uri="http://schemas.openxmlformats.org/drawingml/2006/table">
            <a:tbl>
              <a:tblPr/>
              <a:tblGrid>
                <a:gridCol w="1568450">
                  <a:extLst>
                    <a:ext uri="{9D8B030D-6E8A-4147-A177-3AD203B41FA5}">
                      <a16:colId xmlns:a16="http://schemas.microsoft.com/office/drawing/2014/main" val="20000"/>
                    </a:ext>
                  </a:extLst>
                </a:gridCol>
                <a:gridCol w="1571625">
                  <a:extLst>
                    <a:ext uri="{9D8B030D-6E8A-4147-A177-3AD203B41FA5}">
                      <a16:colId xmlns:a16="http://schemas.microsoft.com/office/drawing/2014/main" val="20001"/>
                    </a:ext>
                  </a:extLst>
                </a:gridCol>
                <a:gridCol w="1568450">
                  <a:extLst>
                    <a:ext uri="{9D8B030D-6E8A-4147-A177-3AD203B41FA5}">
                      <a16:colId xmlns:a16="http://schemas.microsoft.com/office/drawing/2014/main" val="20002"/>
                    </a:ext>
                  </a:extLst>
                </a:gridCol>
                <a:gridCol w="1571625">
                  <a:extLst>
                    <a:ext uri="{9D8B030D-6E8A-4147-A177-3AD203B41FA5}">
                      <a16:colId xmlns:a16="http://schemas.microsoft.com/office/drawing/2014/main" val="20003"/>
                    </a:ext>
                  </a:extLst>
                </a:gridCol>
                <a:gridCol w="1568450">
                  <a:extLst>
                    <a:ext uri="{9D8B030D-6E8A-4147-A177-3AD203B41FA5}">
                      <a16:colId xmlns:a16="http://schemas.microsoft.com/office/drawing/2014/main" val="20004"/>
                    </a:ext>
                  </a:extLst>
                </a:gridCol>
              </a:tblGrid>
              <a:tr h="404812">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品　名</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3225">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Times New Roman" pitchFamily="18" charset="0"/>
                          <a:ea typeface="ＭＳ Ｐゴシック" pitchFamily="50" charset="-128"/>
                        </a:rPr>
                        <a:t>キ　ズ</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10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20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a:ln>
                            <a:noFill/>
                          </a:ln>
                          <a:solidFill>
                            <a:schemeClr val="tx1"/>
                          </a:solidFill>
                          <a:effectLst/>
                          <a:latin typeface="ＭＳ Ｐゴシック" pitchFamily="50" charset="-128"/>
                          <a:ea typeface="ＭＳ Ｐゴシック" pitchFamily="50" charset="-128"/>
                        </a:rPr>
                        <a:t>6</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800" b="0" i="0" u="none" strike="noStrike" cap="none" normalizeH="0" baseline="0" dirty="0">
                          <a:ln>
                            <a:noFill/>
                          </a:ln>
                          <a:solidFill>
                            <a:schemeClr val="tx1"/>
                          </a:solidFill>
                          <a:effectLst/>
                          <a:latin typeface="ＭＳ Ｐゴシック" pitchFamily="50" charset="-128"/>
                          <a:ea typeface="ＭＳ Ｐゴシック" pitchFamily="50" charset="-128"/>
                        </a:rPr>
                        <a:t>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Group 456"/>
          <p:cNvGraphicFramePr>
            <a:graphicFrameLocks noGrp="1"/>
          </p:cNvGraphicFramePr>
          <p:nvPr/>
        </p:nvGraphicFramePr>
        <p:xfrm>
          <a:off x="2424114" y="4427497"/>
          <a:ext cx="7559675" cy="1816102"/>
        </p:xfrm>
        <a:graphic>
          <a:graphicData uri="http://schemas.openxmlformats.org/drawingml/2006/table">
            <a:tbl>
              <a:tblPr/>
              <a:tblGrid>
                <a:gridCol w="533400">
                  <a:extLst>
                    <a:ext uri="{9D8B030D-6E8A-4147-A177-3AD203B41FA5}">
                      <a16:colId xmlns:a16="http://schemas.microsoft.com/office/drawing/2014/main" val="20000"/>
                    </a:ext>
                  </a:extLst>
                </a:gridCol>
                <a:gridCol w="1306512">
                  <a:extLst>
                    <a:ext uri="{9D8B030D-6E8A-4147-A177-3AD203B41FA5}">
                      <a16:colId xmlns:a16="http://schemas.microsoft.com/office/drawing/2014/main" val="20001"/>
                    </a:ext>
                  </a:extLst>
                </a:gridCol>
                <a:gridCol w="1109663">
                  <a:extLst>
                    <a:ext uri="{9D8B030D-6E8A-4147-A177-3AD203B41FA5}">
                      <a16:colId xmlns:a16="http://schemas.microsoft.com/office/drawing/2014/main" val="20002"/>
                    </a:ext>
                  </a:extLst>
                </a:gridCol>
                <a:gridCol w="1108075">
                  <a:extLst>
                    <a:ext uri="{9D8B030D-6E8A-4147-A177-3AD203B41FA5}">
                      <a16:colId xmlns:a16="http://schemas.microsoft.com/office/drawing/2014/main" val="20003"/>
                    </a:ext>
                  </a:extLst>
                </a:gridCol>
                <a:gridCol w="1109662">
                  <a:extLst>
                    <a:ext uri="{9D8B030D-6E8A-4147-A177-3AD203B41FA5}">
                      <a16:colId xmlns:a16="http://schemas.microsoft.com/office/drawing/2014/main" val="20004"/>
                    </a:ext>
                  </a:extLst>
                </a:gridCol>
                <a:gridCol w="376238">
                  <a:extLst>
                    <a:ext uri="{9D8B030D-6E8A-4147-A177-3AD203B41FA5}">
                      <a16:colId xmlns:a16="http://schemas.microsoft.com/office/drawing/2014/main" val="20005"/>
                    </a:ext>
                  </a:extLst>
                </a:gridCol>
                <a:gridCol w="2016125">
                  <a:extLst>
                    <a:ext uri="{9D8B030D-6E8A-4147-A177-3AD203B41FA5}">
                      <a16:colId xmlns:a16="http://schemas.microsoft.com/office/drawing/2014/main" val="20006"/>
                    </a:ext>
                  </a:extLst>
                </a:gridCol>
              </a:tblGrid>
              <a:tr h="303213">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1" i="0" u="none" strike="noStrike" cap="none" normalizeH="0" baseline="0" dirty="0">
                          <a:ln>
                            <a:noFill/>
                          </a:ln>
                          <a:solidFill>
                            <a:schemeClr val="tx1"/>
                          </a:solidFill>
                          <a:effectLst/>
                          <a:latin typeface="Times New Roman" pitchFamily="18" charset="0"/>
                          <a:ea typeface="ＭＳ Ｐゴシック" pitchFamily="50" charset="-128"/>
                        </a:rPr>
                        <a:t>No,</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項目（果物）</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rgbClr val="160100"/>
                          </a:solidFill>
                          <a:effectLst/>
                          <a:latin typeface="ＭＳ Ｐゴシック" pitchFamily="50" charset="-128"/>
                          <a:ea typeface="ＭＳ Ｐゴシック" pitchFamily="50" charset="-128"/>
                        </a:rPr>
                        <a:t>キズ付数</a:t>
                      </a:r>
                      <a:endPar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rgbClr val="160100"/>
                          </a:solidFill>
                          <a:effectLst/>
                          <a:latin typeface="ＭＳ Ｐゴシック" pitchFamily="50" charset="-128"/>
                          <a:ea typeface="ＭＳ Ｐゴシック" pitchFamily="50" charset="-128"/>
                        </a:rPr>
                        <a:t>累積数</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rgbClr val="160100"/>
                          </a:solidFill>
                          <a:effectLst/>
                          <a:latin typeface="ＭＳ Ｐゴシック" pitchFamily="50" charset="-128"/>
                          <a:ea typeface="ＭＳ Ｐゴシック" pitchFamily="50" charset="-128"/>
                        </a:rPr>
                        <a:t>累積比率</a:t>
                      </a:r>
                      <a:r>
                        <a:rPr kumimoji="1" lang="en-US" altLang="ja-JP" sz="1200" b="1" i="0" u="none" strike="noStrike" cap="none" normalizeH="0" baseline="0">
                          <a:ln>
                            <a:noFill/>
                          </a:ln>
                          <a:solidFill>
                            <a:srgbClr val="160100"/>
                          </a:solidFill>
                          <a:effectLst/>
                          <a:latin typeface="ＭＳ Ｐゴシック" pitchFamily="50" charset="-128"/>
                          <a:ea typeface="ＭＳ Ｐゴシック" pitchFamily="50" charset="-128"/>
                        </a:rPr>
                        <a:t>(%)</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rgbClr val="FF0000"/>
                        </a:solidFill>
                        <a:effectLst/>
                        <a:latin typeface="ＭＳ Ｐゴシック" pitchFamily="50" charset="-128"/>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cap="flat">
                      <a:noFill/>
                    </a:lnT>
                    <a:lnB>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rgbClr val="FF0000"/>
                          </a:solidFill>
                          <a:effectLst/>
                          <a:latin typeface="ＭＳ Ｐゴシック" pitchFamily="50" charset="-128"/>
                          <a:ea typeface="ＭＳ Ｐゴシック" pitchFamily="50" charset="-128"/>
                        </a:rPr>
                        <a:t>（累積比率算出方法）</a:t>
                      </a:r>
                    </a:p>
                  </a:txBody>
                  <a:tcPr marL="90000" marR="90000" marT="46800" marB="46800" anchor="ctr" anchorCtr="1" horzOverflow="overflow">
                    <a:lnL>
                      <a:noFill/>
                    </a:lnL>
                    <a:lnR cap="flat">
                      <a:noFill/>
                    </a:lnR>
                    <a:lnT cap="flat">
                      <a:noFill/>
                    </a:lnT>
                    <a:lnB>
                      <a:noFill/>
                    </a:lnB>
                    <a:lnTlToBr>
                      <a:noFill/>
                    </a:lnTlToBr>
                    <a:lnBlToTr>
                      <a:noFill/>
                    </a:lnBlToTr>
                    <a:solidFill>
                      <a:srgbClr val="CCECFF"/>
                    </a:solidFill>
                  </a:tcPr>
                </a:tc>
                <a:extLst>
                  <a:ext uri="{0D108BD9-81ED-4DB2-BD59-A6C34878D82A}">
                    <a16:rowId xmlns:a16="http://schemas.microsoft.com/office/drawing/2014/main" val="10000"/>
                  </a:ext>
                </a:extLst>
              </a:tr>
              <a:tr h="301625">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１</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２０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２０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５０％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50000"/>
                        </a:spcBef>
                        <a:spcAft>
                          <a:spcPct val="0"/>
                        </a:spcAft>
                        <a:buClrTx/>
                        <a:buSzTx/>
                        <a:buFontTx/>
                        <a:buNone/>
                        <a:tabLst/>
                      </a:pPr>
                      <a:endParaRPr kumimoji="1" lang="ja-JP" altLang="ja-JP" sz="1200" b="0" i="0" u="none" strike="noStrike" cap="none" normalizeH="0" baseline="0">
                        <a:ln>
                          <a:noFill/>
                        </a:ln>
                        <a:solidFill>
                          <a:srgbClr val="FF0000"/>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２０</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４０</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１００</a:t>
                      </a:r>
                    </a:p>
                  </a:txBody>
                  <a:tcPr marL="90000" marR="90000" marT="46800" marB="46800" anchor="ctr" anchorCtr="1" horzOverflow="overflow">
                    <a:lnL>
                      <a:noFill/>
                    </a:lnL>
                    <a:lnR cap="flat">
                      <a:noFill/>
                    </a:lnR>
                    <a:lnT>
                      <a:noFill/>
                    </a:lnT>
                    <a:lnB>
                      <a:noFill/>
                    </a:lnB>
                    <a:lnTlToBr>
                      <a:noFill/>
                    </a:lnTlToBr>
                    <a:lnBlToTr>
                      <a:noFill/>
                    </a:lnBlToTr>
                    <a:solidFill>
                      <a:srgbClr val="CCECFF"/>
                    </a:solidFill>
                  </a:tcPr>
                </a:tc>
                <a:extLst>
                  <a:ext uri="{0D108BD9-81ED-4DB2-BD59-A6C34878D82A}">
                    <a16:rowId xmlns:a16="http://schemas.microsoft.com/office/drawing/2014/main" val="10001"/>
                  </a:ext>
                </a:extLst>
              </a:tr>
              <a:tr h="303213">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２</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１０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３０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７５％</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rgbClr val="FF0000"/>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３０ </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４０</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１００</a:t>
                      </a:r>
                    </a:p>
                  </a:txBody>
                  <a:tcPr marL="90000" marR="90000" marT="46800" marB="46800" anchor="ctr" anchorCtr="1" horzOverflow="overflow">
                    <a:lnL>
                      <a:noFill/>
                    </a:lnL>
                    <a:lnR cap="flat">
                      <a:noFill/>
                    </a:lnR>
                    <a:lnT>
                      <a:noFill/>
                    </a:lnT>
                    <a:lnB>
                      <a:noFill/>
                    </a:lnB>
                    <a:lnTlToBr>
                      <a:noFill/>
                    </a:lnTlToBr>
                    <a:lnBlToTr>
                      <a:noFill/>
                    </a:lnBlToTr>
                    <a:solidFill>
                      <a:srgbClr val="CCECFF"/>
                    </a:solidFill>
                  </a:tcPr>
                </a:tc>
                <a:extLst>
                  <a:ext uri="{0D108BD9-81ED-4DB2-BD59-A6C34878D82A}">
                    <a16:rowId xmlns:a16="http://schemas.microsoft.com/office/drawing/2014/main" val="10002"/>
                  </a:ext>
                </a:extLst>
              </a:tr>
              <a:tr h="303213">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３６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９０％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rgbClr val="FF0000"/>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３６ </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４０ </a:t>
                      </a:r>
                      <a:r>
                        <a:rPr kumimoji="1" lang="en-US" altLang="ja-JP" sz="1200" b="1" i="0" u="none" strike="noStrike" cap="none" normalizeH="0" baseline="0">
                          <a:ln>
                            <a:noFill/>
                          </a:ln>
                          <a:solidFill>
                            <a:srgbClr val="FF0000"/>
                          </a:solidFill>
                          <a:effectLst/>
                          <a:latin typeface="Times New Roman" pitchFamily="18" charset="0"/>
                          <a:ea typeface="ＭＳ Ｐゴシック" pitchFamily="50" charset="-128"/>
                        </a:rPr>
                        <a:t>×</a:t>
                      </a:r>
                      <a:r>
                        <a:rPr kumimoji="1" lang="ja-JP" altLang="en-US" sz="1200" b="1" i="0" u="none" strike="noStrike" cap="none" normalizeH="0" baseline="0">
                          <a:ln>
                            <a:noFill/>
                          </a:ln>
                          <a:solidFill>
                            <a:srgbClr val="FF0000"/>
                          </a:solidFill>
                          <a:effectLst/>
                          <a:latin typeface="Times New Roman" pitchFamily="18" charset="0"/>
                          <a:ea typeface="ＭＳ Ｐゴシック" pitchFamily="50" charset="-128"/>
                        </a:rPr>
                        <a:t>１００</a:t>
                      </a:r>
                    </a:p>
                  </a:txBody>
                  <a:tcPr marL="90000" marR="90000" marT="46800" marB="46800" anchor="ctr" anchorCtr="1" horzOverflow="overflow">
                    <a:lnL>
                      <a:noFill/>
                    </a:lnL>
                    <a:lnR cap="flat">
                      <a:noFill/>
                    </a:lnR>
                    <a:lnT>
                      <a:noFill/>
                    </a:lnT>
                    <a:lnB>
                      <a:noFill/>
                    </a:lnB>
                    <a:lnTlToBr>
                      <a:noFill/>
                    </a:lnTlToBr>
                    <a:lnBlToTr>
                      <a:noFill/>
                    </a:lnBlToTr>
                    <a:solidFill>
                      <a:srgbClr val="CCECFF"/>
                    </a:solidFill>
                  </a:tcPr>
                </a:tc>
                <a:extLst>
                  <a:ext uri="{0D108BD9-81ED-4DB2-BD59-A6C34878D82A}">
                    <a16:rowId xmlns:a16="http://schemas.microsoft.com/office/drawing/2014/main" val="10003"/>
                  </a:ext>
                </a:extLst>
              </a:tr>
              <a:tr h="301625">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４</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４</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４０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１００％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rgbClr val="FF0000"/>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rgbClr val="FF0000"/>
                          </a:solidFill>
                          <a:effectLst/>
                          <a:latin typeface="Times New Roman" pitchFamily="18" charset="0"/>
                          <a:ea typeface="ＭＳ Ｐゴシック" pitchFamily="50" charset="-128"/>
                        </a:rPr>
                        <a:t>４０ </a:t>
                      </a:r>
                      <a:r>
                        <a:rPr kumimoji="1" lang="en-US" altLang="ja-JP" sz="1200" b="1" i="0" u="none" strike="noStrike" cap="none" normalizeH="0" baseline="0" dirty="0">
                          <a:ln>
                            <a:noFill/>
                          </a:ln>
                          <a:solidFill>
                            <a:srgbClr val="FF0000"/>
                          </a:solidFill>
                          <a:effectLst/>
                          <a:latin typeface="Times New Roman" pitchFamily="18" charset="0"/>
                          <a:ea typeface="ＭＳ Ｐゴシック" pitchFamily="50" charset="-128"/>
                        </a:rPr>
                        <a:t>÷ </a:t>
                      </a:r>
                      <a:r>
                        <a:rPr kumimoji="1" lang="ja-JP" altLang="en-US" sz="1200" b="1" i="0" u="none" strike="noStrike" cap="none" normalizeH="0" baseline="0" dirty="0">
                          <a:ln>
                            <a:noFill/>
                          </a:ln>
                          <a:solidFill>
                            <a:srgbClr val="FF0000"/>
                          </a:solidFill>
                          <a:effectLst/>
                          <a:latin typeface="Times New Roman" pitchFamily="18" charset="0"/>
                          <a:ea typeface="ＭＳ Ｐゴシック" pitchFamily="50" charset="-128"/>
                        </a:rPr>
                        <a:t>４０＊１００</a:t>
                      </a:r>
                    </a:p>
                  </a:txBody>
                  <a:tcPr marL="90000" marR="90000" marT="46800" marB="46800" anchor="ctr" anchorCtr="1" horzOverflow="overflow">
                    <a:lnL>
                      <a:noFill/>
                    </a:lnL>
                    <a:lnR cap="flat">
                      <a:noFill/>
                    </a:lnR>
                    <a:lnT>
                      <a:noFill/>
                    </a:lnT>
                    <a:lnB>
                      <a:noFill/>
                    </a:lnB>
                    <a:lnTlToBr>
                      <a:noFill/>
                    </a:lnTlToBr>
                    <a:lnBlToTr>
                      <a:noFill/>
                    </a:lnBlToTr>
                    <a:solidFill>
                      <a:srgbClr val="CCECFF"/>
                    </a:solidFill>
                  </a:tcPr>
                </a:tc>
                <a:extLst>
                  <a:ext uri="{0D108BD9-81ED-4DB2-BD59-A6C34878D82A}">
                    <a16:rowId xmlns:a16="http://schemas.microsoft.com/office/drawing/2014/main" val="10004"/>
                  </a:ext>
                </a:extLst>
              </a:tr>
              <a:tr h="303213">
                <a:tc gridSpan="2">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合計</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ECFF"/>
                    </a:solidFill>
                  </a:tcPr>
                </a:tc>
                <a:tc hMerge="1">
                  <a:txBody>
                    <a:bodyPr/>
                    <a:lstStyle/>
                    <a:p>
                      <a:endParaRPr kumimoji="1" lang="ja-JP" altLang="en-US"/>
                    </a:p>
                  </a:txBody>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４０</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Times New Roman" pitchFamily="18" charset="0"/>
                          <a:ea typeface="ＭＳ Ｐゴシック" pitchFamily="50" charset="-128"/>
                        </a:rPr>
                        <a:t>－</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Times New Roman" pitchFamily="18" charset="0"/>
                          <a:ea typeface="ＭＳ Ｐゴシック" pitchFamily="50" charset="-128"/>
                        </a:rPr>
                        <a:t>－</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a:noFill/>
                    </a:lnR>
                    <a:lnT>
                      <a:noFill/>
                    </a:lnT>
                    <a:lnB cap="flat">
                      <a:noFill/>
                    </a:lnB>
                    <a:lnTlToBr>
                      <a:noFill/>
                    </a:lnTlToBr>
                    <a:lnBlToTr>
                      <a:noFill/>
                    </a:lnBlToTr>
                    <a:solidFill>
                      <a:srgbClr val="FFFFFF"/>
                    </a:solid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rgbClr val="0000FF"/>
                          </a:solidFill>
                          <a:effectLst/>
                          <a:latin typeface="Times New Roman" pitchFamily="18" charset="0"/>
                          <a:ea typeface="ＭＳ Ｐゴシック" pitchFamily="50" charset="-128"/>
                        </a:rPr>
                        <a:t>累積数</a:t>
                      </a:r>
                      <a:r>
                        <a:rPr kumimoji="1" lang="en-US" altLang="ja-JP" sz="1200" b="1" i="0" u="none" strike="noStrike" cap="none" normalizeH="0" baseline="0" dirty="0">
                          <a:ln>
                            <a:noFill/>
                          </a:ln>
                          <a:solidFill>
                            <a:srgbClr val="0000FF"/>
                          </a:solidFill>
                          <a:effectLst/>
                          <a:latin typeface="Times New Roman" pitchFamily="18" charset="0"/>
                          <a:ea typeface="ＭＳ Ｐゴシック" pitchFamily="50" charset="-128"/>
                        </a:rPr>
                        <a:t>÷ </a:t>
                      </a:r>
                      <a:r>
                        <a:rPr kumimoji="1" lang="ja-JP" altLang="en-US" sz="1200" b="1" i="0" u="none" strike="noStrike" cap="none" normalizeH="0" baseline="0" dirty="0">
                          <a:ln>
                            <a:noFill/>
                          </a:ln>
                          <a:solidFill>
                            <a:srgbClr val="0000FF"/>
                          </a:solidFill>
                          <a:effectLst/>
                          <a:latin typeface="Times New Roman" pitchFamily="18" charset="0"/>
                          <a:ea typeface="ＭＳ Ｐゴシック" pitchFamily="50" charset="-128"/>
                        </a:rPr>
                        <a:t>合計</a:t>
                      </a:r>
                      <a:r>
                        <a:rPr kumimoji="1" lang="en-US" altLang="ja-JP" sz="1200" b="1" i="0" u="none" strike="noStrike" cap="none" normalizeH="0" baseline="0" dirty="0">
                          <a:ln>
                            <a:noFill/>
                          </a:ln>
                          <a:solidFill>
                            <a:srgbClr val="0000FF"/>
                          </a:solidFill>
                          <a:effectLst/>
                          <a:latin typeface="Times New Roman" pitchFamily="18" charset="0"/>
                          <a:ea typeface="ＭＳ Ｐゴシック" pitchFamily="50" charset="-128"/>
                        </a:rPr>
                        <a:t>× </a:t>
                      </a:r>
                      <a:r>
                        <a:rPr kumimoji="1" lang="ja-JP" altLang="en-US" sz="1200" b="1" i="0" u="none" strike="noStrike" cap="none" normalizeH="0" baseline="0" dirty="0">
                          <a:ln>
                            <a:noFill/>
                          </a:ln>
                          <a:solidFill>
                            <a:srgbClr val="0000FF"/>
                          </a:solidFill>
                          <a:effectLst/>
                          <a:latin typeface="Times New Roman" pitchFamily="18" charset="0"/>
                          <a:ea typeface="ＭＳ Ｐゴシック" pitchFamily="50" charset="-128"/>
                        </a:rPr>
                        <a:t>１００</a:t>
                      </a:r>
                    </a:p>
                  </a:txBody>
                  <a:tcPr marL="90000" marR="90000" marT="46800" marB="46800" anchor="ctr" anchorCtr="1"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0" name="Line 444"/>
          <p:cNvSpPr>
            <a:spLocks noChangeShapeType="1"/>
          </p:cNvSpPr>
          <p:nvPr/>
        </p:nvSpPr>
        <p:spPr bwMode="auto">
          <a:xfrm>
            <a:off x="7680326" y="4859297"/>
            <a:ext cx="576263"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1" name="Line 457"/>
          <p:cNvSpPr>
            <a:spLocks noChangeShapeType="1"/>
          </p:cNvSpPr>
          <p:nvPr/>
        </p:nvSpPr>
        <p:spPr bwMode="auto">
          <a:xfrm>
            <a:off x="7680326" y="5186322"/>
            <a:ext cx="576263"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2" name="Line 458"/>
          <p:cNvSpPr>
            <a:spLocks noChangeShapeType="1"/>
          </p:cNvSpPr>
          <p:nvPr/>
        </p:nvSpPr>
        <p:spPr bwMode="auto">
          <a:xfrm>
            <a:off x="7680326" y="5473660"/>
            <a:ext cx="576263"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3" name="Line 459"/>
          <p:cNvSpPr>
            <a:spLocks noChangeShapeType="1"/>
          </p:cNvSpPr>
          <p:nvPr/>
        </p:nvSpPr>
        <p:spPr bwMode="auto">
          <a:xfrm>
            <a:off x="7680326" y="5795922"/>
            <a:ext cx="576263" cy="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4" name="角丸四角形 13"/>
          <p:cNvSpPr/>
          <p:nvPr/>
        </p:nvSpPr>
        <p:spPr>
          <a:xfrm>
            <a:off x="1703512" y="541557"/>
            <a:ext cx="8784976" cy="479956"/>
          </a:xfrm>
          <a:prstGeom prst="roundRect">
            <a:avLst>
              <a:gd name="adj" fmla="val 39415"/>
            </a:avLst>
          </a:prstGeom>
          <a:gradFill flip="none" rotWithShape="1">
            <a:gsLst>
              <a:gs pos="0">
                <a:srgbClr val="66FF33"/>
              </a:gs>
              <a:gs pos="87000">
                <a:srgbClr val="FFFFFF"/>
              </a:gs>
              <a:gs pos="100000">
                <a:srgbClr val="FFFFFF"/>
              </a:gs>
            </a:gsLst>
            <a:lin ang="0" scaled="1"/>
            <a:tileRect/>
          </a:gradFill>
          <a:ln w="25400" cap="flat" cmpd="sng" algn="ctr">
            <a:solidFill>
              <a:srgbClr val="00B050"/>
            </a:solidFill>
            <a:prstDash val="solid"/>
          </a:ln>
          <a:effectLst/>
        </p:spPr>
        <p:txBody>
          <a:bodyPr rtlCol="0" anchor="ctr"/>
          <a:lstStyle/>
          <a:p>
            <a:pPr algn="ctr" eaLnBrk="1" fontAlgn="auto" hangingPunct="1">
              <a:spcBef>
                <a:spcPct val="50000"/>
              </a:spcBef>
              <a:spcAft>
                <a:spcPts val="0"/>
              </a:spcAft>
              <a:defRPr/>
            </a:pPr>
            <a:r>
              <a:rPr kumimoji="0" lang="ja-JP" altLang="en-US" sz="1800" b="0" kern="0" dirty="0">
                <a:latin typeface="ＭＳ Ｐゴシック" charset="-128"/>
                <a:ea typeface="ＭＳ Ｐゴシック"/>
              </a:rPr>
              <a:t>ＱＣの七つ道具　（パレ－ト図）　</a:t>
            </a:r>
            <a:r>
              <a:rPr kumimoji="0" lang="en-US" altLang="ja-JP" kern="0" dirty="0">
                <a:latin typeface="ＭＳ Ｐゴシック" charset="-128"/>
                <a:ea typeface="ＭＳ Ｐゴシック"/>
              </a:rPr>
              <a:t>1</a:t>
            </a:r>
            <a:r>
              <a:rPr kumimoji="0" lang="en-US" altLang="ja-JP" sz="1800" b="0" kern="0" dirty="0">
                <a:latin typeface="ＭＳ Ｐゴシック" charset="-128"/>
                <a:ea typeface="ＭＳ Ｐゴシック"/>
              </a:rPr>
              <a:t>/4</a:t>
            </a:r>
          </a:p>
        </p:txBody>
      </p:sp>
      <p:sp>
        <p:nvSpPr>
          <p:cNvPr id="15" name="テキスト ボックス 14"/>
          <p:cNvSpPr txBox="1"/>
          <p:nvPr/>
        </p:nvSpPr>
        <p:spPr>
          <a:xfrm>
            <a:off x="10416480" y="6062074"/>
            <a:ext cx="197514" cy="461665"/>
          </a:xfrm>
          <a:prstGeom prst="rect">
            <a:avLst/>
          </a:prstGeom>
          <a:noFill/>
        </p:spPr>
        <p:txBody>
          <a:bodyPr wrap="square" rtlCol="0">
            <a:spAutoFit/>
          </a:bodyPr>
          <a:lstStyle/>
          <a:p>
            <a:r>
              <a:rPr lang="en-US" altLang="ja-JP" sz="600" dirty="0">
                <a:solidFill>
                  <a:srgbClr val="FFFFFF"/>
                </a:solidFill>
                <a:latin typeface="ＭＳ Ｐゴシック"/>
                <a:ea typeface="ＭＳ Ｐゴシック"/>
              </a:rPr>
              <a:t>XXXX</a:t>
            </a:r>
            <a:endParaRPr lang="ja-JP" altLang="en-US" sz="600" dirty="0">
              <a:solidFill>
                <a:srgbClr val="FFFFFF"/>
              </a:solidFill>
              <a:latin typeface="ＭＳ Ｐゴシック"/>
              <a:ea typeface="ＭＳ Ｐゴシック"/>
            </a:endParaRPr>
          </a:p>
        </p:txBody>
      </p:sp>
      <p:sp>
        <p:nvSpPr>
          <p:cNvPr id="16" name="Text Box 3">
            <a:extLst>
              <a:ext uri="{FF2B5EF4-FFF2-40B4-BE49-F238E27FC236}">
                <a16:creationId xmlns:a16="http://schemas.microsoft.com/office/drawing/2014/main" id="{FBCFDAAC-18A1-82EF-98F9-5051CCC4093C}"/>
              </a:ext>
            </a:extLst>
          </p:cNvPr>
          <p:cNvSpPr txBox="1">
            <a:spLocks noChangeArrowheads="1"/>
          </p:cNvSpPr>
          <p:nvPr/>
        </p:nvSpPr>
        <p:spPr bwMode="auto">
          <a:xfrm>
            <a:off x="2256978" y="3246136"/>
            <a:ext cx="8062664" cy="1077218"/>
          </a:xfrm>
          <a:prstGeom prst="rect">
            <a:avLst/>
          </a:prstGeom>
          <a:solidFill>
            <a:srgbClr val="FFFF00"/>
          </a:solidFill>
          <a:ln>
            <a:noFill/>
          </a:ln>
          <a:effec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b="0" kern="0" dirty="0">
                <a:solidFill>
                  <a:srgbClr val="09090D"/>
                </a:solidFill>
              </a:rPr>
              <a:t>①項目（果物）は数の大きい順に個数を記載</a:t>
            </a:r>
            <a:endParaRPr lang="en-US" altLang="ja-JP" sz="1600" b="0" kern="0" dirty="0">
              <a:solidFill>
                <a:srgbClr val="09090D"/>
              </a:solidFill>
            </a:endParaRPr>
          </a:p>
          <a:p>
            <a:pPr lvl="0" eaLnBrk="1" hangingPunct="1">
              <a:spcBef>
                <a:spcPct val="50000"/>
              </a:spcBef>
              <a:buNone/>
              <a:defRPr/>
            </a:pPr>
            <a:r>
              <a:rPr lang="ja-JP" altLang="en-US" sz="1600" kern="0" dirty="0">
                <a:solidFill>
                  <a:srgbClr val="09090D"/>
                </a:solidFill>
              </a:rPr>
              <a:t>②累積数（足していく）を上から記載</a:t>
            </a:r>
            <a:endParaRPr lang="en-US" altLang="ja-JP" sz="1600" kern="0" dirty="0">
              <a:solidFill>
                <a:srgbClr val="09090D"/>
              </a:solidFill>
            </a:endParaRPr>
          </a:p>
          <a:p>
            <a:pPr lvl="0" eaLnBrk="1" hangingPunct="1">
              <a:spcBef>
                <a:spcPct val="50000"/>
              </a:spcBef>
              <a:buNone/>
              <a:defRPr/>
            </a:pPr>
            <a:r>
              <a:rPr lang="ja-JP" altLang="en-US" sz="1600" b="0" kern="0" dirty="0">
                <a:solidFill>
                  <a:srgbClr val="09090D"/>
                </a:solidFill>
              </a:rPr>
              <a:t>③累積数を全体数で割り、</a:t>
            </a:r>
            <a:r>
              <a:rPr lang="en-US" altLang="ja-JP" sz="1600" b="0" kern="0" dirty="0">
                <a:solidFill>
                  <a:srgbClr val="09090D"/>
                </a:solidFill>
              </a:rPr>
              <a:t>×</a:t>
            </a:r>
            <a:r>
              <a:rPr lang="ja-JP" altLang="en-US" sz="1600" b="0" kern="0" dirty="0">
                <a:solidFill>
                  <a:srgbClr val="09090D"/>
                </a:solidFill>
              </a:rPr>
              <a:t>１００で比率を記載</a:t>
            </a:r>
          </a:p>
        </p:txBody>
      </p:sp>
      <p:sp>
        <p:nvSpPr>
          <p:cNvPr id="17" name="Text Box 3">
            <a:extLst>
              <a:ext uri="{FF2B5EF4-FFF2-40B4-BE49-F238E27FC236}">
                <a16:creationId xmlns:a16="http://schemas.microsoft.com/office/drawing/2014/main" id="{3457EC66-820E-0D5D-00E1-58A7A0E928C7}"/>
              </a:ext>
            </a:extLst>
          </p:cNvPr>
          <p:cNvSpPr txBox="1">
            <a:spLocks noChangeArrowheads="1"/>
          </p:cNvSpPr>
          <p:nvPr/>
        </p:nvSpPr>
        <p:spPr bwMode="auto">
          <a:xfrm>
            <a:off x="4007768" y="4421518"/>
            <a:ext cx="5502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2000" kern="0" dirty="0">
                <a:solidFill>
                  <a:srgbClr val="09090D"/>
                </a:solidFill>
              </a:rPr>
              <a:t>①</a:t>
            </a:r>
          </a:p>
        </p:txBody>
      </p:sp>
      <p:sp>
        <p:nvSpPr>
          <p:cNvPr id="18" name="Text Box 3">
            <a:extLst>
              <a:ext uri="{FF2B5EF4-FFF2-40B4-BE49-F238E27FC236}">
                <a16:creationId xmlns:a16="http://schemas.microsoft.com/office/drawing/2014/main" id="{68775E4B-E237-8525-2F01-7587C993A15C}"/>
              </a:ext>
            </a:extLst>
          </p:cNvPr>
          <p:cNvSpPr txBox="1">
            <a:spLocks noChangeArrowheads="1"/>
          </p:cNvSpPr>
          <p:nvPr/>
        </p:nvSpPr>
        <p:spPr bwMode="auto">
          <a:xfrm>
            <a:off x="5295641" y="4459187"/>
            <a:ext cx="5502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2000" kern="0" dirty="0">
                <a:solidFill>
                  <a:srgbClr val="09090D"/>
                </a:solidFill>
              </a:rPr>
              <a:t>②</a:t>
            </a:r>
          </a:p>
        </p:txBody>
      </p:sp>
      <p:sp>
        <p:nvSpPr>
          <p:cNvPr id="19" name="Text Box 3">
            <a:extLst>
              <a:ext uri="{FF2B5EF4-FFF2-40B4-BE49-F238E27FC236}">
                <a16:creationId xmlns:a16="http://schemas.microsoft.com/office/drawing/2014/main" id="{03B3980B-995B-99EA-B17D-55C99DC77C85}"/>
              </a:ext>
            </a:extLst>
          </p:cNvPr>
          <p:cNvSpPr txBox="1">
            <a:spLocks noChangeArrowheads="1"/>
          </p:cNvSpPr>
          <p:nvPr/>
        </p:nvSpPr>
        <p:spPr bwMode="auto">
          <a:xfrm>
            <a:off x="7620743" y="4327742"/>
            <a:ext cx="5502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2000" kern="0" dirty="0">
                <a:solidFill>
                  <a:srgbClr val="09090D"/>
                </a:solidFill>
              </a:rPr>
              <a:t>③</a:t>
            </a:r>
          </a:p>
        </p:txBody>
      </p:sp>
      <p:grpSp>
        <p:nvGrpSpPr>
          <p:cNvPr id="20" name="グループ化 19">
            <a:extLst>
              <a:ext uri="{FF2B5EF4-FFF2-40B4-BE49-F238E27FC236}">
                <a16:creationId xmlns:a16="http://schemas.microsoft.com/office/drawing/2014/main" id="{8B303C2E-6BCE-701C-C2CD-9F50FC8F9F2A}"/>
              </a:ext>
            </a:extLst>
          </p:cNvPr>
          <p:cNvGrpSpPr/>
          <p:nvPr/>
        </p:nvGrpSpPr>
        <p:grpSpPr>
          <a:xfrm>
            <a:off x="5232057" y="4869160"/>
            <a:ext cx="417206" cy="1027302"/>
            <a:chOff x="2099789" y="4531568"/>
            <a:chExt cx="417206" cy="1027302"/>
          </a:xfrm>
        </p:grpSpPr>
        <p:cxnSp>
          <p:nvCxnSpPr>
            <p:cNvPr id="21" name="直線矢印コネクタ 20">
              <a:extLst>
                <a:ext uri="{FF2B5EF4-FFF2-40B4-BE49-F238E27FC236}">
                  <a16:creationId xmlns:a16="http://schemas.microsoft.com/office/drawing/2014/main" id="{AB4203F5-F025-DD89-099D-10DE1FFD7435}"/>
                </a:ext>
              </a:extLst>
            </p:cNvPr>
            <p:cNvCxnSpPr>
              <a:cxnSpLocks/>
            </p:cNvCxnSpPr>
            <p:nvPr/>
          </p:nvCxnSpPr>
          <p:spPr>
            <a:xfrm>
              <a:off x="2106586" y="4531568"/>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183A5134-CB7F-5BCB-61BA-C76D8B82E2E3}"/>
                </a:ext>
              </a:extLst>
            </p:cNvPr>
            <p:cNvCxnSpPr>
              <a:cxnSpLocks/>
            </p:cNvCxnSpPr>
            <p:nvPr/>
          </p:nvCxnSpPr>
          <p:spPr>
            <a:xfrm flipV="1">
              <a:off x="2139006" y="4646438"/>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B23C91A6-2D12-F854-7732-4FC3D5D527BE}"/>
                </a:ext>
              </a:extLst>
            </p:cNvPr>
            <p:cNvCxnSpPr>
              <a:cxnSpLocks/>
            </p:cNvCxnSpPr>
            <p:nvPr/>
          </p:nvCxnSpPr>
          <p:spPr>
            <a:xfrm>
              <a:off x="2260479" y="4852701"/>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A28B15A9-0E84-4AE3-F5D6-BA4A4C1E015C}"/>
                </a:ext>
              </a:extLst>
            </p:cNvPr>
            <p:cNvCxnSpPr>
              <a:cxnSpLocks/>
            </p:cNvCxnSpPr>
            <p:nvPr/>
          </p:nvCxnSpPr>
          <p:spPr>
            <a:xfrm flipV="1">
              <a:off x="2099789" y="4999522"/>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1129C5C9-3222-0B49-36FC-1BF1553B12E8}"/>
                </a:ext>
              </a:extLst>
            </p:cNvPr>
            <p:cNvCxnSpPr>
              <a:cxnSpLocks/>
            </p:cNvCxnSpPr>
            <p:nvPr/>
          </p:nvCxnSpPr>
          <p:spPr>
            <a:xfrm>
              <a:off x="2221262" y="5205785"/>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60637050-6B4F-E236-E7AC-28093387DEB1}"/>
                </a:ext>
              </a:extLst>
            </p:cNvPr>
            <p:cNvCxnSpPr>
              <a:cxnSpLocks/>
            </p:cNvCxnSpPr>
            <p:nvPr/>
          </p:nvCxnSpPr>
          <p:spPr>
            <a:xfrm flipV="1">
              <a:off x="2121098" y="5335286"/>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7F6DAD66-19FE-3CF3-E78E-3BB1AAC4786E}"/>
                </a:ext>
              </a:extLst>
            </p:cNvPr>
            <p:cNvCxnSpPr>
              <a:cxnSpLocks/>
            </p:cNvCxnSpPr>
            <p:nvPr/>
          </p:nvCxnSpPr>
          <p:spPr>
            <a:xfrm>
              <a:off x="2242571" y="5541549"/>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0571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D:\Mochida\イラスト集\最新：３\イラスト\01_QCマーク\21_01.emf">
            <a:extLst>
              <a:ext uri="{FF2B5EF4-FFF2-40B4-BE49-F238E27FC236}">
                <a16:creationId xmlns:a16="http://schemas.microsoft.com/office/drawing/2014/main" id="{D7B47BB8-EBFD-9703-9EF5-EDD5654321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85300" y="163513"/>
            <a:ext cx="107315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 Box 6">
            <a:extLst>
              <a:ext uri="{FF2B5EF4-FFF2-40B4-BE49-F238E27FC236}">
                <a16:creationId xmlns:a16="http://schemas.microsoft.com/office/drawing/2014/main" id="{9FEA9D90-9BC5-E78C-5899-BC58EE143F8B}"/>
              </a:ext>
            </a:extLst>
          </p:cNvPr>
          <p:cNvSpPr txBox="1">
            <a:spLocks noChangeArrowheads="1"/>
          </p:cNvSpPr>
          <p:nvPr/>
        </p:nvSpPr>
        <p:spPr bwMode="auto">
          <a:xfrm>
            <a:off x="1524000" y="484188"/>
            <a:ext cx="8809038" cy="369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b="0" dirty="0">
                <a:ea typeface="HGS創英角ｺﾞｼｯｸUB" panose="020B0900000000000000" pitchFamily="50" charset="-128"/>
              </a:rPr>
              <a:t>　</a:t>
            </a:r>
            <a:r>
              <a:rPr lang="ja-JP" altLang="en-US" b="0" dirty="0">
                <a:latin typeface="HGS創英角ｺﾞｼｯｸUB" panose="020B0900000000000000" pitchFamily="50" charset="-128"/>
                <a:ea typeface="HGS創英角ｺﾞｼｯｸUB" panose="020B0900000000000000" pitchFamily="50" charset="-128"/>
              </a:rPr>
              <a:t>２０２５</a:t>
            </a:r>
            <a:r>
              <a:rPr lang="ja-JP" altLang="en-US" b="0" dirty="0">
                <a:ea typeface="HGS創英角ｺﾞｼｯｸUB" panose="020B0900000000000000" pitchFamily="50" charset="-128"/>
              </a:rPr>
              <a:t>年度  </a:t>
            </a:r>
            <a:r>
              <a:rPr lang="ja-JP" altLang="en-US" sz="3600" b="0" dirty="0">
                <a:ea typeface="HGS創英角ｺﾞｼｯｸUB" panose="020B0900000000000000" pitchFamily="50" charset="-128"/>
              </a:rPr>
              <a:t>ＱＣサークル</a:t>
            </a:r>
          </a:p>
          <a:p>
            <a:pPr eaLnBrk="1" hangingPunct="1">
              <a:spcBef>
                <a:spcPct val="0"/>
              </a:spcBef>
              <a:buFontTx/>
              <a:buNone/>
            </a:pPr>
            <a:r>
              <a:rPr lang="ja-JP" altLang="en-US" sz="5400" b="0" dirty="0">
                <a:ea typeface="HGS創英角ｺﾞｼｯｸUB" panose="020B0900000000000000" pitchFamily="50" charset="-128"/>
              </a:rPr>
              <a:t> 　リーダー研修会（初級）</a:t>
            </a:r>
          </a:p>
          <a:p>
            <a:pPr eaLnBrk="1" hangingPunct="1">
              <a:spcBef>
                <a:spcPct val="0"/>
              </a:spcBef>
              <a:buFontTx/>
              <a:buNone/>
            </a:pPr>
            <a:r>
              <a:rPr lang="ja-JP" altLang="en-US" sz="4400" b="0" dirty="0">
                <a:ea typeface="HGS創英角ｺﾞｼｯｸUB" panose="020B0900000000000000" pitchFamily="50" charset="-128"/>
              </a:rPr>
              <a:t>　	  　   （ダルマ落とし）</a:t>
            </a:r>
          </a:p>
          <a:p>
            <a:pPr eaLnBrk="1" hangingPunct="1">
              <a:spcBef>
                <a:spcPct val="0"/>
              </a:spcBef>
              <a:buFontTx/>
              <a:buNone/>
            </a:pPr>
            <a:r>
              <a:rPr lang="ja-JP" altLang="en-US" sz="5400" b="0" dirty="0">
                <a:ea typeface="HGS創英角ｺﾞｼｯｸUB" panose="020B0900000000000000" pitchFamily="50" charset="-128"/>
              </a:rPr>
              <a:t>　　　</a:t>
            </a:r>
            <a:r>
              <a:rPr lang="ja-JP" altLang="en-US" sz="6000" b="0" dirty="0">
                <a:ea typeface="HGS創英角ｺﾞｼｯｸUB" panose="020B0900000000000000" pitchFamily="50" charset="-128"/>
              </a:rPr>
              <a:t>　</a:t>
            </a:r>
            <a:r>
              <a:rPr lang="ja-JP" altLang="en-US" sz="6000" b="0" dirty="0">
                <a:solidFill>
                  <a:srgbClr val="0000CC"/>
                </a:solidFill>
                <a:latin typeface="HGS創英角ｺﾞｼｯｸUB" panose="020B0900000000000000" pitchFamily="50" charset="-128"/>
                <a:ea typeface="HGS創英角ｺﾞｼｯｸUB" panose="020B0900000000000000" pitchFamily="50" charset="-128"/>
              </a:rPr>
              <a:t>Ｃ</a:t>
            </a:r>
            <a:r>
              <a:rPr lang="ja-JP" altLang="en-US" sz="6000" b="0" dirty="0">
                <a:solidFill>
                  <a:srgbClr val="0000CC"/>
                </a:solidFill>
                <a:ea typeface="HGS創英角ｺﾞｼｯｸUB" panose="020B0900000000000000" pitchFamily="50" charset="-128"/>
              </a:rPr>
              <a:t>コース　</a:t>
            </a:r>
          </a:p>
          <a:p>
            <a:pPr eaLnBrk="1" hangingPunct="1">
              <a:spcBef>
                <a:spcPct val="0"/>
              </a:spcBef>
              <a:buFontTx/>
              <a:buNone/>
            </a:pPr>
            <a:r>
              <a:rPr lang="ja-JP" altLang="en-US" sz="4000" b="0" dirty="0">
                <a:ea typeface="HGS創英角ｺﾞｼｯｸUB" panose="020B0900000000000000" pitchFamily="50" charset="-128"/>
              </a:rPr>
              <a:t>　　　        　</a:t>
            </a:r>
            <a:r>
              <a:rPr lang="ja-JP" altLang="en-US" b="0" dirty="0">
                <a:ea typeface="HGS創英角ｺﾞｼｯｸUB" panose="020B0900000000000000" pitchFamily="50" charset="-128"/>
              </a:rPr>
              <a:t>会場：</a:t>
            </a:r>
            <a:r>
              <a:rPr lang="ja-JP" altLang="en-US" b="0" dirty="0">
                <a:solidFill>
                  <a:srgbClr val="FF0000"/>
                </a:solidFill>
                <a:ea typeface="HGS創英角ｺﾞｼｯｸUB" panose="020B0900000000000000" pitchFamily="50" charset="-128"/>
              </a:rPr>
              <a:t>６０４</a:t>
            </a:r>
          </a:p>
        </p:txBody>
      </p:sp>
      <p:sp>
        <p:nvSpPr>
          <p:cNvPr id="6148" name="Text Box 2">
            <a:extLst>
              <a:ext uri="{FF2B5EF4-FFF2-40B4-BE49-F238E27FC236}">
                <a16:creationId xmlns:a16="http://schemas.microsoft.com/office/drawing/2014/main" id="{0D860BF6-84F0-DE2D-B616-7C98B333A05E}"/>
              </a:ext>
            </a:extLst>
          </p:cNvPr>
          <p:cNvSpPr txBox="1">
            <a:spLocks noChangeArrowheads="1"/>
          </p:cNvSpPr>
          <p:nvPr/>
        </p:nvSpPr>
        <p:spPr bwMode="auto">
          <a:xfrm>
            <a:off x="2546350" y="6013450"/>
            <a:ext cx="7194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a:solidFill>
                  <a:srgbClr val="000000"/>
                </a:solidFill>
                <a:latin typeface="Meiryo UI" panose="020B0604030504040204" pitchFamily="50" charset="-128"/>
                <a:ea typeface="Meiryo UI" panose="020B0604030504040204" pitchFamily="50" charset="-128"/>
              </a:rPr>
              <a:t>主催：</a:t>
            </a:r>
            <a:r>
              <a:rPr lang="en-US" altLang="ja-JP" sz="2400">
                <a:solidFill>
                  <a:srgbClr val="000000"/>
                </a:solidFill>
                <a:latin typeface="Meiryo UI" panose="020B0604030504040204" pitchFamily="50" charset="-128"/>
                <a:ea typeface="Meiryo UI" panose="020B0604030504040204" pitchFamily="50" charset="-128"/>
              </a:rPr>
              <a:t>QC</a:t>
            </a:r>
            <a:r>
              <a:rPr lang="ja-JP" altLang="en-US" sz="2400">
                <a:solidFill>
                  <a:srgbClr val="000000"/>
                </a:solidFill>
                <a:latin typeface="Meiryo UI" panose="020B0604030504040204" pitchFamily="50" charset="-128"/>
                <a:ea typeface="Meiryo UI" panose="020B0604030504040204" pitchFamily="50" charset="-128"/>
              </a:rPr>
              <a:t>サークル東海支部愛知地区</a:t>
            </a:r>
          </a:p>
        </p:txBody>
      </p:sp>
      <p:sp>
        <p:nvSpPr>
          <p:cNvPr id="6149" name="Text Box 3">
            <a:extLst>
              <a:ext uri="{FF2B5EF4-FFF2-40B4-BE49-F238E27FC236}">
                <a16:creationId xmlns:a16="http://schemas.microsoft.com/office/drawing/2014/main" id="{BA7C3CB0-3DEC-522B-A448-FF499C39060C}"/>
              </a:ext>
            </a:extLst>
          </p:cNvPr>
          <p:cNvSpPr txBox="1">
            <a:spLocks noChangeArrowheads="1"/>
          </p:cNvSpPr>
          <p:nvPr/>
        </p:nvSpPr>
        <p:spPr bwMode="auto">
          <a:xfrm>
            <a:off x="2173288" y="4398963"/>
            <a:ext cx="97915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000" dirty="0">
                <a:solidFill>
                  <a:srgbClr val="000000"/>
                </a:solidFill>
                <a:latin typeface="Meiryo UI" panose="020B0604030504040204" pitchFamily="50" charset="-128"/>
                <a:ea typeface="Meiryo UI" panose="020B0604030504040204" pitchFamily="50" charset="-128"/>
              </a:rPr>
              <a:t>【</a:t>
            </a:r>
            <a:r>
              <a:rPr lang="ja-JP" altLang="ja-JP" sz="2000" dirty="0">
                <a:solidFill>
                  <a:srgbClr val="000000"/>
                </a:solidFill>
                <a:latin typeface="Meiryo UI" panose="020B0604030504040204" pitchFamily="50" charset="-128"/>
                <a:ea typeface="Meiryo UI" panose="020B0604030504040204" pitchFamily="50" charset="-128"/>
              </a:rPr>
              <a:t>研修会テーマ</a:t>
            </a:r>
            <a:r>
              <a:rPr lang="en-US" altLang="ja-JP" sz="2000" dirty="0">
                <a:solidFill>
                  <a:srgbClr val="000000"/>
                </a:solidFill>
                <a:latin typeface="Meiryo UI" panose="020B0604030504040204" pitchFamily="50" charset="-128"/>
                <a:ea typeface="Meiryo UI" panose="020B0604030504040204" pitchFamily="50" charset="-128"/>
              </a:rPr>
              <a:t>】</a:t>
            </a:r>
            <a:r>
              <a:rPr lang="ja-JP" altLang="en-US" sz="2000" dirty="0">
                <a:solidFill>
                  <a:srgbClr val="000000"/>
                </a:solidFill>
                <a:latin typeface="Meiryo UI" panose="020B0604030504040204" pitchFamily="50" charset="-128"/>
                <a:ea typeface="Meiryo UI" panose="020B0604030504040204" pitchFamily="50" charset="-128"/>
              </a:rPr>
              <a:t>　 　</a:t>
            </a:r>
            <a:r>
              <a:rPr lang="ja-JP" altLang="ja-JP" sz="2000" dirty="0">
                <a:solidFill>
                  <a:srgbClr val="000000"/>
                </a:solidFill>
                <a:latin typeface="Meiryo UI" panose="020B0604030504040204" pitchFamily="50" charset="-128"/>
                <a:ea typeface="Meiryo UI" panose="020B0604030504040204" pitchFamily="50" charset="-128"/>
              </a:rPr>
              <a:t>『ＱＣ手法を理解し、リーダーの役割を認識しよう』</a:t>
            </a:r>
            <a:endParaRPr lang="ja-JP" altLang="en-US" sz="2000" dirty="0">
              <a:solidFill>
                <a:srgbClr val="000000"/>
              </a:solidFill>
              <a:latin typeface="Meiryo UI" panose="020B0604030504040204" pitchFamily="50" charset="-128"/>
              <a:ea typeface="Meiryo UI" panose="020B0604030504040204" pitchFamily="50" charset="-128"/>
            </a:endParaRPr>
          </a:p>
          <a:p>
            <a:pPr eaLnBrk="1" hangingPunct="1">
              <a:spcBef>
                <a:spcPct val="50000"/>
              </a:spcBef>
              <a:buFontTx/>
              <a:buNone/>
            </a:pPr>
            <a:r>
              <a:rPr lang="en-US" altLang="ja-JP" sz="2000" dirty="0">
                <a:solidFill>
                  <a:srgbClr val="000000"/>
                </a:solidFill>
                <a:latin typeface="Meiryo UI" panose="020B0604030504040204" pitchFamily="50" charset="-128"/>
                <a:ea typeface="Meiryo UI" panose="020B0604030504040204" pitchFamily="50" charset="-128"/>
              </a:rPr>
              <a:t>【</a:t>
            </a:r>
            <a:r>
              <a:rPr lang="ja-JP" altLang="en-US" sz="2000" dirty="0">
                <a:solidFill>
                  <a:srgbClr val="000000"/>
                </a:solidFill>
                <a:latin typeface="Meiryo UI" panose="020B0604030504040204" pitchFamily="50" charset="-128"/>
                <a:ea typeface="Meiryo UI" panose="020B0604030504040204" pitchFamily="50" charset="-128"/>
              </a:rPr>
              <a:t>年度スローガン</a:t>
            </a:r>
            <a:r>
              <a:rPr lang="en-US" altLang="ja-JP" sz="2000" dirty="0">
                <a:solidFill>
                  <a:srgbClr val="000000"/>
                </a:solidFill>
                <a:latin typeface="Meiryo UI" panose="020B0604030504040204" pitchFamily="50" charset="-128"/>
                <a:ea typeface="Meiryo UI" panose="020B0604030504040204" pitchFamily="50" charset="-128"/>
              </a:rPr>
              <a:t>】 </a:t>
            </a:r>
            <a:r>
              <a:rPr lang="ja-JP" altLang="en-US" sz="2000" dirty="0">
                <a:solidFill>
                  <a:srgbClr val="000000"/>
                </a:solidFill>
                <a:latin typeface="Meiryo UI" panose="020B0604030504040204" pitchFamily="50" charset="-128"/>
                <a:ea typeface="Meiryo UI" panose="020B0604030504040204" pitchFamily="50" charset="-128"/>
              </a:rPr>
              <a:t>　</a:t>
            </a:r>
            <a:r>
              <a:rPr lang="en-US" altLang="ja-JP" sz="2000" dirty="0">
                <a:solidFill>
                  <a:srgbClr val="000000"/>
                </a:solidFill>
                <a:latin typeface="Meiryo UI" panose="020B0604030504040204" pitchFamily="50" charset="-128"/>
                <a:ea typeface="Meiryo UI" panose="020B0604030504040204" pitchFamily="50" charset="-128"/>
              </a:rPr>
              <a:t>『</a:t>
            </a:r>
            <a:r>
              <a:rPr lang="ja-JP" altLang="en-US" sz="2000" dirty="0">
                <a:solidFill>
                  <a:srgbClr val="000000"/>
                </a:solidFill>
                <a:latin typeface="Meiryo UI" panose="020B0604030504040204" pitchFamily="50" charset="-128"/>
                <a:ea typeface="Meiryo UI" panose="020B0604030504040204" pitchFamily="50" charset="-128"/>
              </a:rPr>
              <a:t>お客様のニーズに対応し、楽しく学びあい、仲間の輪を広げよう</a:t>
            </a:r>
            <a:r>
              <a:rPr lang="en-US" altLang="ja-JP" sz="2000" dirty="0">
                <a:solidFill>
                  <a:srgbClr val="000000"/>
                </a:solidFill>
                <a:latin typeface="Meiryo UI" panose="020B0604030504040204" pitchFamily="50" charset="-128"/>
                <a:ea typeface="Meiryo UI" panose="020B0604030504040204" pitchFamily="50" charset="-128"/>
              </a:rPr>
              <a:t>』	</a:t>
            </a:r>
            <a:endParaRPr lang="ja-JP" altLang="en-US" sz="2000" dirty="0">
              <a:solidFill>
                <a:srgbClr val="000000"/>
              </a:solidFill>
              <a:latin typeface="Meiryo UI" panose="020B0604030504040204" pitchFamily="50" charset="-128"/>
              <a:ea typeface="Meiryo UI" panose="020B0604030504040204"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1"/>
          <p:cNvSpPr>
            <a:spLocks noChangeArrowheads="1"/>
          </p:cNvSpPr>
          <p:nvPr/>
        </p:nvSpPr>
        <p:spPr bwMode="auto">
          <a:xfrm>
            <a:off x="2509599" y="3152164"/>
            <a:ext cx="3384550" cy="3155950"/>
          </a:xfrm>
          <a:prstGeom prst="rect">
            <a:avLst/>
          </a:prstGeom>
          <a:noFill/>
          <a:ln w="9525">
            <a:solidFill>
              <a:srgbClr val="00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 name="Rectangle 36"/>
          <p:cNvSpPr>
            <a:spLocks noChangeArrowheads="1"/>
          </p:cNvSpPr>
          <p:nvPr/>
        </p:nvSpPr>
        <p:spPr bwMode="auto">
          <a:xfrm>
            <a:off x="8583374" y="5573102"/>
            <a:ext cx="863600" cy="428625"/>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 name="Rectangle 34"/>
          <p:cNvSpPr>
            <a:spLocks noChangeArrowheads="1"/>
          </p:cNvSpPr>
          <p:nvPr/>
        </p:nvSpPr>
        <p:spPr bwMode="auto">
          <a:xfrm>
            <a:off x="7702312" y="5344502"/>
            <a:ext cx="889000" cy="657225"/>
          </a:xfrm>
          <a:prstGeom prst="rect">
            <a:avLst/>
          </a:prstGeom>
          <a:solidFill>
            <a:srgbClr val="CC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 name="Text Box 54"/>
          <p:cNvSpPr txBox="1">
            <a:spLocks noChangeArrowheads="1"/>
          </p:cNvSpPr>
          <p:nvPr/>
        </p:nvSpPr>
        <p:spPr bwMode="auto">
          <a:xfrm>
            <a:off x="7151450" y="4115776"/>
            <a:ext cx="873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C105AF"/>
                </a:solidFill>
              </a:rPr>
              <a:t>（Ｄ）</a:t>
            </a:r>
          </a:p>
        </p:txBody>
      </p:sp>
      <p:sp>
        <p:nvSpPr>
          <p:cNvPr id="6" name="Rectangle 41"/>
          <p:cNvSpPr>
            <a:spLocks noChangeArrowheads="1"/>
          </p:cNvSpPr>
          <p:nvPr/>
        </p:nvSpPr>
        <p:spPr bwMode="auto">
          <a:xfrm>
            <a:off x="7730887" y="3826851"/>
            <a:ext cx="863600" cy="800100"/>
          </a:xfrm>
          <a:prstGeom prst="rect">
            <a:avLst/>
          </a:prstGeom>
          <a:solidFill>
            <a:srgbClr val="CCFFFF"/>
          </a:solidFill>
          <a:ln w="9525">
            <a:solidFill>
              <a:srgbClr val="000000"/>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 name="Rectangle 42"/>
          <p:cNvSpPr>
            <a:spLocks noChangeArrowheads="1"/>
          </p:cNvSpPr>
          <p:nvPr/>
        </p:nvSpPr>
        <p:spPr bwMode="auto">
          <a:xfrm>
            <a:off x="8591312" y="3398227"/>
            <a:ext cx="863600" cy="428625"/>
          </a:xfrm>
          <a:prstGeom prst="rect">
            <a:avLst/>
          </a:prstGeom>
          <a:solidFill>
            <a:srgbClr val="FFFF00"/>
          </a:solidFill>
          <a:ln w="9525">
            <a:solidFill>
              <a:srgbClr val="000000"/>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 name="Rectangle 43"/>
          <p:cNvSpPr>
            <a:spLocks noChangeArrowheads="1"/>
          </p:cNvSpPr>
          <p:nvPr/>
        </p:nvSpPr>
        <p:spPr bwMode="auto">
          <a:xfrm>
            <a:off x="9453324" y="3131527"/>
            <a:ext cx="846138" cy="257175"/>
          </a:xfrm>
          <a:prstGeom prst="rect">
            <a:avLst/>
          </a:prstGeom>
          <a:solidFill>
            <a:srgbClr val="CC99FF"/>
          </a:solidFill>
          <a:ln w="9525">
            <a:solidFill>
              <a:srgbClr val="000000"/>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9" name="Rectangle 18"/>
          <p:cNvSpPr>
            <a:spLocks noChangeArrowheads="1"/>
          </p:cNvSpPr>
          <p:nvPr/>
        </p:nvSpPr>
        <p:spPr bwMode="auto">
          <a:xfrm>
            <a:off x="6872050" y="4631714"/>
            <a:ext cx="854075" cy="13716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 name="Line 19"/>
          <p:cNvSpPr>
            <a:spLocks noChangeShapeType="1"/>
          </p:cNvSpPr>
          <p:nvPr/>
        </p:nvSpPr>
        <p:spPr bwMode="auto">
          <a:xfrm flipV="1">
            <a:off x="6886338" y="4668226"/>
            <a:ext cx="820737" cy="132080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1" name="Line 20"/>
          <p:cNvSpPr>
            <a:spLocks noChangeShapeType="1"/>
          </p:cNvSpPr>
          <p:nvPr/>
        </p:nvSpPr>
        <p:spPr bwMode="auto">
          <a:xfrm flipV="1">
            <a:off x="7730888" y="3823677"/>
            <a:ext cx="839787" cy="811213"/>
          </a:xfrm>
          <a:prstGeom prst="line">
            <a:avLst/>
          </a:prstGeom>
          <a:noFill/>
          <a:ln w="9525">
            <a:solidFill>
              <a:srgbClr val="000000"/>
            </a:solidFill>
            <a:miter lim="800000"/>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2" name="Line 21"/>
          <p:cNvSpPr>
            <a:spLocks noChangeShapeType="1"/>
          </p:cNvSpPr>
          <p:nvPr/>
        </p:nvSpPr>
        <p:spPr bwMode="auto">
          <a:xfrm flipV="1">
            <a:off x="8570674" y="3398227"/>
            <a:ext cx="865188" cy="430213"/>
          </a:xfrm>
          <a:prstGeom prst="line">
            <a:avLst/>
          </a:prstGeom>
          <a:noFill/>
          <a:ln w="9525">
            <a:solidFill>
              <a:srgbClr val="000000"/>
            </a:solidFill>
            <a:miter lim="800000"/>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3" name="Line 22"/>
          <p:cNvSpPr>
            <a:spLocks noChangeShapeType="1"/>
          </p:cNvSpPr>
          <p:nvPr/>
        </p:nvSpPr>
        <p:spPr bwMode="auto">
          <a:xfrm flipV="1">
            <a:off x="9435862" y="3134702"/>
            <a:ext cx="863600" cy="263525"/>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4" name="Text Box 23"/>
          <p:cNvSpPr txBox="1">
            <a:spLocks noChangeArrowheads="1"/>
          </p:cNvSpPr>
          <p:nvPr/>
        </p:nvSpPr>
        <p:spPr bwMode="auto">
          <a:xfrm>
            <a:off x="6191567" y="4201501"/>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000000"/>
                </a:solidFill>
              </a:rPr>
              <a:t>キズ個数</a:t>
            </a:r>
          </a:p>
        </p:txBody>
      </p:sp>
      <p:sp>
        <p:nvSpPr>
          <p:cNvPr id="15" name="Text Box 24"/>
          <p:cNvSpPr txBox="1">
            <a:spLocks noChangeArrowheads="1"/>
          </p:cNvSpPr>
          <p:nvPr/>
        </p:nvSpPr>
        <p:spPr bwMode="auto">
          <a:xfrm>
            <a:off x="6475174" y="4480901"/>
            <a:ext cx="679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20</a:t>
            </a:r>
          </a:p>
        </p:txBody>
      </p:sp>
      <p:sp>
        <p:nvSpPr>
          <p:cNvPr id="16" name="Text Box 25"/>
          <p:cNvSpPr txBox="1">
            <a:spLocks noChangeArrowheads="1"/>
          </p:cNvSpPr>
          <p:nvPr/>
        </p:nvSpPr>
        <p:spPr bwMode="auto">
          <a:xfrm>
            <a:off x="6398974" y="5776301"/>
            <a:ext cx="679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200" b="0">
                <a:solidFill>
                  <a:srgbClr val="000000"/>
                </a:solidFill>
                <a:latin typeface="ＭＳ Ｐゴシック" charset="-128"/>
              </a:rPr>
              <a:t>　</a:t>
            </a:r>
            <a:r>
              <a:rPr lang="en-US" altLang="ja-JP" sz="1200" b="0">
                <a:solidFill>
                  <a:srgbClr val="000000"/>
                </a:solidFill>
                <a:latin typeface="ＭＳ Ｐゴシック" charset="-128"/>
              </a:rPr>
              <a:t>0</a:t>
            </a:r>
          </a:p>
        </p:txBody>
      </p:sp>
      <p:sp>
        <p:nvSpPr>
          <p:cNvPr id="17" name="Text Box 26"/>
          <p:cNvSpPr txBox="1">
            <a:spLocks noChangeArrowheads="1"/>
          </p:cNvSpPr>
          <p:nvPr/>
        </p:nvSpPr>
        <p:spPr bwMode="auto">
          <a:xfrm>
            <a:off x="6475174" y="3058501"/>
            <a:ext cx="679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40</a:t>
            </a:r>
          </a:p>
        </p:txBody>
      </p:sp>
      <p:sp>
        <p:nvSpPr>
          <p:cNvPr id="18" name="Text Box 27"/>
          <p:cNvSpPr txBox="1">
            <a:spLocks noChangeArrowheads="1"/>
          </p:cNvSpPr>
          <p:nvPr/>
        </p:nvSpPr>
        <p:spPr bwMode="auto">
          <a:xfrm>
            <a:off x="6475174" y="5192101"/>
            <a:ext cx="679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10</a:t>
            </a:r>
          </a:p>
        </p:txBody>
      </p:sp>
      <p:sp>
        <p:nvSpPr>
          <p:cNvPr id="19" name="Text Box 28"/>
          <p:cNvSpPr txBox="1">
            <a:spLocks noChangeArrowheads="1"/>
          </p:cNvSpPr>
          <p:nvPr/>
        </p:nvSpPr>
        <p:spPr bwMode="auto">
          <a:xfrm>
            <a:off x="6475174" y="3668101"/>
            <a:ext cx="679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30</a:t>
            </a:r>
          </a:p>
        </p:txBody>
      </p:sp>
      <p:sp>
        <p:nvSpPr>
          <p:cNvPr id="20" name="Line 29"/>
          <p:cNvSpPr>
            <a:spLocks noChangeShapeType="1"/>
          </p:cNvSpPr>
          <p:nvPr/>
        </p:nvSpPr>
        <p:spPr bwMode="auto">
          <a:xfrm>
            <a:off x="6870463" y="5344501"/>
            <a:ext cx="96837" cy="1588"/>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1" name="Line 30"/>
          <p:cNvSpPr>
            <a:spLocks noChangeShapeType="1"/>
          </p:cNvSpPr>
          <p:nvPr/>
        </p:nvSpPr>
        <p:spPr bwMode="auto">
          <a:xfrm>
            <a:off x="6865699" y="3820501"/>
            <a:ext cx="96838" cy="1588"/>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2" name="Text Box 32"/>
          <p:cNvSpPr txBox="1">
            <a:spLocks noChangeArrowheads="1"/>
          </p:cNvSpPr>
          <p:nvPr/>
        </p:nvSpPr>
        <p:spPr bwMode="auto">
          <a:xfrm>
            <a:off x="9448562" y="6001727"/>
            <a:ext cx="850900" cy="2841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その他    </a:t>
            </a:r>
          </a:p>
        </p:txBody>
      </p:sp>
      <p:sp>
        <p:nvSpPr>
          <p:cNvPr id="23" name="Text Box 33"/>
          <p:cNvSpPr txBox="1">
            <a:spLocks noChangeArrowheads="1"/>
          </p:cNvSpPr>
          <p:nvPr/>
        </p:nvSpPr>
        <p:spPr bwMode="auto">
          <a:xfrm>
            <a:off x="8584962" y="6001727"/>
            <a:ext cx="863600" cy="2841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ぶどう　    </a:t>
            </a:r>
          </a:p>
        </p:txBody>
      </p:sp>
      <p:sp>
        <p:nvSpPr>
          <p:cNvPr id="24" name="Rectangle 37"/>
          <p:cNvSpPr>
            <a:spLocks noChangeArrowheads="1"/>
          </p:cNvSpPr>
          <p:nvPr/>
        </p:nvSpPr>
        <p:spPr bwMode="auto">
          <a:xfrm>
            <a:off x="9448562" y="5725502"/>
            <a:ext cx="850900" cy="276225"/>
          </a:xfrm>
          <a:prstGeom prst="rect">
            <a:avLst/>
          </a:prstGeom>
          <a:solidFill>
            <a:srgbClr val="CC99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5" name="Text Box 38"/>
          <p:cNvSpPr txBox="1">
            <a:spLocks noChangeArrowheads="1"/>
          </p:cNvSpPr>
          <p:nvPr/>
        </p:nvSpPr>
        <p:spPr bwMode="auto">
          <a:xfrm>
            <a:off x="6870463" y="6001727"/>
            <a:ext cx="896937" cy="2841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りんご　</a:t>
            </a:r>
          </a:p>
        </p:txBody>
      </p:sp>
      <p:sp>
        <p:nvSpPr>
          <p:cNvPr id="26" name="Line 40"/>
          <p:cNvSpPr>
            <a:spLocks noChangeShapeType="1"/>
          </p:cNvSpPr>
          <p:nvPr/>
        </p:nvSpPr>
        <p:spPr bwMode="auto">
          <a:xfrm flipV="1">
            <a:off x="6872049" y="3147402"/>
            <a:ext cx="0" cy="3133725"/>
          </a:xfrm>
          <a:prstGeom prst="line">
            <a:avLst/>
          </a:prstGeom>
          <a:noFill/>
          <a:ln w="127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7" name="Line 46"/>
          <p:cNvSpPr>
            <a:spLocks noChangeShapeType="1"/>
          </p:cNvSpPr>
          <p:nvPr/>
        </p:nvSpPr>
        <p:spPr bwMode="auto">
          <a:xfrm>
            <a:off x="6862524" y="3141051"/>
            <a:ext cx="96838" cy="1588"/>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8" name="Text Box 47"/>
          <p:cNvSpPr txBox="1">
            <a:spLocks noChangeArrowheads="1"/>
          </p:cNvSpPr>
          <p:nvPr/>
        </p:nvSpPr>
        <p:spPr bwMode="auto">
          <a:xfrm>
            <a:off x="1905000" y="1415612"/>
            <a:ext cx="876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402C4"/>
                </a:solidFill>
              </a:rPr>
              <a:t>（Ａ）</a:t>
            </a:r>
            <a:r>
              <a:rPr lang="ja-JP" altLang="en-US" sz="1600" b="0" kern="0" dirty="0">
                <a:solidFill>
                  <a:srgbClr val="09090D"/>
                </a:solidFill>
              </a:rPr>
              <a:t>ヨコ軸にデ－タ数の</a:t>
            </a:r>
            <a:r>
              <a:rPr lang="ja-JP" altLang="en-US" sz="1600" b="0" kern="0" dirty="0">
                <a:solidFill>
                  <a:srgbClr val="C00000"/>
                </a:solidFill>
              </a:rPr>
              <a:t>多い項目</a:t>
            </a:r>
            <a:r>
              <a:rPr lang="ja-JP" altLang="en-US" sz="1600" b="0" kern="0" dirty="0">
                <a:solidFill>
                  <a:srgbClr val="09090D"/>
                </a:solidFill>
              </a:rPr>
              <a:t>から順に左から右へ項目を記載する。その他は右端。</a:t>
            </a:r>
          </a:p>
        </p:txBody>
      </p:sp>
      <p:sp>
        <p:nvSpPr>
          <p:cNvPr id="29" name="Text Box 48"/>
          <p:cNvSpPr txBox="1">
            <a:spLocks noChangeArrowheads="1"/>
          </p:cNvSpPr>
          <p:nvPr/>
        </p:nvSpPr>
        <p:spPr bwMode="auto">
          <a:xfrm>
            <a:off x="1931749" y="1701077"/>
            <a:ext cx="784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01550D"/>
                </a:solidFill>
              </a:rPr>
              <a:t>（Ｂ）</a:t>
            </a:r>
            <a:r>
              <a:rPr lang="ja-JP" altLang="en-US" sz="1600" b="0" kern="0" dirty="0">
                <a:solidFill>
                  <a:srgbClr val="09090D"/>
                </a:solidFill>
              </a:rPr>
              <a:t>タテ軸には特性をとり、デ－タの合計（Ｎ数）が入るまで目盛り、単位を入れ、それぞれ　　　　</a:t>
            </a:r>
            <a:br>
              <a:rPr lang="ja-JP" altLang="en-US" sz="1600" b="0" kern="0" dirty="0">
                <a:solidFill>
                  <a:srgbClr val="09090D"/>
                </a:solidFill>
              </a:rPr>
            </a:br>
            <a:r>
              <a:rPr lang="ja-JP" altLang="en-US" sz="1600" b="0" kern="0" dirty="0">
                <a:solidFill>
                  <a:srgbClr val="09090D"/>
                </a:solidFill>
              </a:rPr>
              <a:t>の項目の数を</a:t>
            </a:r>
            <a:r>
              <a:rPr lang="ja-JP" altLang="en-US" sz="1600" b="0" kern="0" dirty="0">
                <a:solidFill>
                  <a:srgbClr val="E80B00"/>
                </a:solidFill>
              </a:rPr>
              <a:t>（Ｃ）</a:t>
            </a:r>
            <a:r>
              <a:rPr lang="ja-JP" altLang="en-US" sz="1600" b="0" kern="0" dirty="0">
                <a:solidFill>
                  <a:srgbClr val="FF0000"/>
                </a:solidFill>
              </a:rPr>
              <a:t>□</a:t>
            </a:r>
            <a:r>
              <a:rPr lang="ja-JP" altLang="en-US" sz="1600" b="0" kern="0" dirty="0">
                <a:solidFill>
                  <a:srgbClr val="09090D"/>
                </a:solidFill>
              </a:rPr>
              <a:t>で囲う。　（注）全体の姿が正方形になるように</a:t>
            </a:r>
          </a:p>
        </p:txBody>
      </p:sp>
      <p:sp>
        <p:nvSpPr>
          <p:cNvPr id="30" name="Text Box 49"/>
          <p:cNvSpPr txBox="1">
            <a:spLocks noChangeArrowheads="1"/>
          </p:cNvSpPr>
          <p:nvPr/>
        </p:nvSpPr>
        <p:spPr bwMode="auto">
          <a:xfrm>
            <a:off x="1931749" y="1120954"/>
            <a:ext cx="3886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09090D"/>
                </a:solidFill>
              </a:rPr>
              <a:t>③</a:t>
            </a:r>
            <a:r>
              <a:rPr lang="ja-JP" altLang="en-US" sz="1800" b="0" kern="0" dirty="0">
                <a:solidFill>
                  <a:srgbClr val="09090D"/>
                </a:solidFill>
              </a:rPr>
              <a:t>パレ－ト図を作る</a:t>
            </a:r>
          </a:p>
        </p:txBody>
      </p:sp>
      <p:sp>
        <p:nvSpPr>
          <p:cNvPr id="31" name="Text Box 53"/>
          <p:cNvSpPr txBox="1">
            <a:spLocks noChangeArrowheads="1"/>
          </p:cNvSpPr>
          <p:nvPr/>
        </p:nvSpPr>
        <p:spPr bwMode="auto">
          <a:xfrm>
            <a:off x="1931749" y="2266227"/>
            <a:ext cx="784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C105AF"/>
                </a:solidFill>
              </a:rPr>
              <a:t>（Ｄ）</a:t>
            </a:r>
            <a:r>
              <a:rPr lang="ja-JP" altLang="en-US" sz="1600" b="0" kern="0">
                <a:solidFill>
                  <a:srgbClr val="09090D"/>
                </a:solidFill>
              </a:rPr>
              <a:t>第１順位の□右肩を基点に●をつけ、そこを軸に第２順位の項目の大きさ□</a:t>
            </a:r>
            <a:r>
              <a:rPr lang="ja-JP" altLang="en-US" sz="1600" b="0" kern="0">
                <a:solidFill>
                  <a:srgbClr val="02B21B"/>
                </a:solidFill>
              </a:rPr>
              <a:t>（Ｅ）</a:t>
            </a:r>
            <a:r>
              <a:rPr lang="ja-JP" altLang="en-US" sz="1600" b="0" kern="0">
                <a:solidFill>
                  <a:srgbClr val="09090D"/>
                </a:solidFill>
              </a:rPr>
              <a:t>をと　　　り、右肩に●をつける。同様に第３順位・・も行う。</a:t>
            </a:r>
            <a:r>
              <a:rPr lang="ja-JP" altLang="en-US" sz="1600" b="0" kern="0">
                <a:solidFill>
                  <a:srgbClr val="871C07"/>
                </a:solidFill>
              </a:rPr>
              <a:t>（Ｆ）</a:t>
            </a:r>
            <a:r>
              <a:rPr lang="ja-JP" altLang="en-US" sz="1600" b="0" kern="0">
                <a:solidFill>
                  <a:srgbClr val="09090D"/>
                </a:solidFill>
              </a:rPr>
              <a:t>０から累積点●を結ぶ。</a:t>
            </a:r>
          </a:p>
        </p:txBody>
      </p:sp>
      <p:sp>
        <p:nvSpPr>
          <p:cNvPr id="32" name="Text Box 55"/>
          <p:cNvSpPr txBox="1">
            <a:spLocks noChangeArrowheads="1"/>
          </p:cNvSpPr>
          <p:nvPr/>
        </p:nvSpPr>
        <p:spPr bwMode="auto">
          <a:xfrm>
            <a:off x="7202250" y="3372826"/>
            <a:ext cx="873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02B21B"/>
                </a:solidFill>
              </a:rPr>
              <a:t>（Ｅ）</a:t>
            </a:r>
          </a:p>
        </p:txBody>
      </p:sp>
      <p:sp>
        <p:nvSpPr>
          <p:cNvPr id="33" name="Text Box 56"/>
          <p:cNvSpPr txBox="1">
            <a:spLocks noChangeArrowheads="1"/>
          </p:cNvSpPr>
          <p:nvPr/>
        </p:nvSpPr>
        <p:spPr bwMode="auto">
          <a:xfrm>
            <a:off x="6932375" y="4811101"/>
            <a:ext cx="873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871C07"/>
                </a:solidFill>
              </a:rPr>
              <a:t>（Ｆ）</a:t>
            </a:r>
          </a:p>
        </p:txBody>
      </p:sp>
      <p:sp>
        <p:nvSpPr>
          <p:cNvPr id="34" name="Text Box 57"/>
          <p:cNvSpPr txBox="1">
            <a:spLocks noChangeArrowheads="1"/>
          </p:cNvSpPr>
          <p:nvPr/>
        </p:nvSpPr>
        <p:spPr bwMode="auto">
          <a:xfrm>
            <a:off x="7856308" y="3763351"/>
            <a:ext cx="60591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dirty="0">
                <a:solidFill>
                  <a:srgbClr val="871C07"/>
                </a:solidFill>
              </a:rPr>
              <a:t>（Ｆ）</a:t>
            </a:r>
          </a:p>
        </p:txBody>
      </p:sp>
      <p:sp>
        <p:nvSpPr>
          <p:cNvPr id="35" name="Text Box 58"/>
          <p:cNvSpPr txBox="1">
            <a:spLocks noChangeArrowheads="1"/>
          </p:cNvSpPr>
          <p:nvPr/>
        </p:nvSpPr>
        <p:spPr bwMode="auto">
          <a:xfrm>
            <a:off x="8596078" y="3390471"/>
            <a:ext cx="873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871C07"/>
                </a:solidFill>
              </a:rPr>
              <a:t>（Ｆ）</a:t>
            </a:r>
          </a:p>
        </p:txBody>
      </p:sp>
      <p:sp>
        <p:nvSpPr>
          <p:cNvPr id="36" name="Text Box 59"/>
          <p:cNvSpPr txBox="1">
            <a:spLocks noChangeArrowheads="1"/>
          </p:cNvSpPr>
          <p:nvPr/>
        </p:nvSpPr>
        <p:spPr bwMode="auto">
          <a:xfrm>
            <a:off x="9748362" y="3382351"/>
            <a:ext cx="5159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871C07"/>
                </a:solidFill>
              </a:rPr>
              <a:t>（Ｆ）</a:t>
            </a:r>
          </a:p>
        </p:txBody>
      </p:sp>
      <p:sp>
        <p:nvSpPr>
          <p:cNvPr id="37" name="Rectangle 2"/>
          <p:cNvSpPr>
            <a:spLocks noChangeArrowheads="1"/>
          </p:cNvSpPr>
          <p:nvPr/>
        </p:nvSpPr>
        <p:spPr bwMode="auto">
          <a:xfrm>
            <a:off x="2503250" y="4641239"/>
            <a:ext cx="842963" cy="1371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a:effectLst>
                <a:outerShdw blurRad="38100" dist="38100" dir="2700000" algn="tl">
                  <a:srgbClr val="000000">
                    <a:alpha val="43137"/>
                  </a:srgbClr>
                </a:outerShdw>
              </a:effectLst>
            </a:endParaRPr>
          </a:p>
        </p:txBody>
      </p:sp>
      <p:sp>
        <p:nvSpPr>
          <p:cNvPr id="38" name="Text Box 3"/>
          <p:cNvSpPr txBox="1">
            <a:spLocks noChangeArrowheads="1"/>
          </p:cNvSpPr>
          <p:nvPr/>
        </p:nvSpPr>
        <p:spPr bwMode="auto">
          <a:xfrm>
            <a:off x="1798955" y="4147526"/>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000000"/>
                </a:solidFill>
              </a:rPr>
              <a:t>キズ個数</a:t>
            </a:r>
          </a:p>
        </p:txBody>
      </p:sp>
      <p:sp>
        <p:nvSpPr>
          <p:cNvPr id="39" name="Text Box 4"/>
          <p:cNvSpPr txBox="1">
            <a:spLocks noChangeArrowheads="1"/>
          </p:cNvSpPr>
          <p:nvPr/>
        </p:nvSpPr>
        <p:spPr bwMode="auto">
          <a:xfrm>
            <a:off x="2139712" y="4503126"/>
            <a:ext cx="74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20</a:t>
            </a:r>
          </a:p>
        </p:txBody>
      </p:sp>
      <p:sp>
        <p:nvSpPr>
          <p:cNvPr id="40" name="Text Box 5"/>
          <p:cNvSpPr txBox="1">
            <a:spLocks noChangeArrowheads="1"/>
          </p:cNvSpPr>
          <p:nvPr/>
        </p:nvSpPr>
        <p:spPr bwMode="auto">
          <a:xfrm>
            <a:off x="2033349" y="5798526"/>
            <a:ext cx="74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200" b="0">
                <a:solidFill>
                  <a:srgbClr val="000000"/>
                </a:solidFill>
                <a:latin typeface="ＭＳ Ｐゴシック" charset="-128"/>
              </a:rPr>
              <a:t>　</a:t>
            </a:r>
            <a:r>
              <a:rPr lang="en-US" altLang="ja-JP" sz="1200" b="0">
                <a:solidFill>
                  <a:srgbClr val="000000"/>
                </a:solidFill>
                <a:latin typeface="ＭＳ Ｐゴシック" charset="-128"/>
              </a:rPr>
              <a:t>0</a:t>
            </a:r>
          </a:p>
        </p:txBody>
      </p:sp>
      <p:sp>
        <p:nvSpPr>
          <p:cNvPr id="41" name="Text Box 6"/>
          <p:cNvSpPr txBox="1">
            <a:spLocks noChangeArrowheads="1"/>
          </p:cNvSpPr>
          <p:nvPr/>
        </p:nvSpPr>
        <p:spPr bwMode="auto">
          <a:xfrm>
            <a:off x="2139712" y="3080726"/>
            <a:ext cx="74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40</a:t>
            </a:r>
          </a:p>
        </p:txBody>
      </p:sp>
      <p:sp>
        <p:nvSpPr>
          <p:cNvPr id="42" name="Text Box 7"/>
          <p:cNvSpPr txBox="1">
            <a:spLocks noChangeArrowheads="1"/>
          </p:cNvSpPr>
          <p:nvPr/>
        </p:nvSpPr>
        <p:spPr bwMode="auto">
          <a:xfrm>
            <a:off x="2139712" y="5214326"/>
            <a:ext cx="74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10</a:t>
            </a:r>
          </a:p>
        </p:txBody>
      </p:sp>
      <p:sp>
        <p:nvSpPr>
          <p:cNvPr id="43" name="Text Box 8"/>
          <p:cNvSpPr txBox="1">
            <a:spLocks noChangeArrowheads="1"/>
          </p:cNvSpPr>
          <p:nvPr/>
        </p:nvSpPr>
        <p:spPr bwMode="auto">
          <a:xfrm>
            <a:off x="2139712" y="3690326"/>
            <a:ext cx="742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000000"/>
                </a:solidFill>
                <a:latin typeface="ＭＳ Ｐゴシック" charset="-128"/>
              </a:rPr>
              <a:t>30</a:t>
            </a:r>
          </a:p>
        </p:txBody>
      </p:sp>
      <p:sp>
        <p:nvSpPr>
          <p:cNvPr id="44" name="Line 9"/>
          <p:cNvSpPr>
            <a:spLocks noChangeShapeType="1"/>
          </p:cNvSpPr>
          <p:nvPr/>
        </p:nvSpPr>
        <p:spPr bwMode="auto">
          <a:xfrm>
            <a:off x="2506425" y="5366726"/>
            <a:ext cx="106363"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5" name="Rectangle 12"/>
          <p:cNvSpPr>
            <a:spLocks noChangeArrowheads="1"/>
          </p:cNvSpPr>
          <p:nvPr/>
        </p:nvSpPr>
        <p:spPr bwMode="auto">
          <a:xfrm>
            <a:off x="3343038" y="5366727"/>
            <a:ext cx="852487" cy="657225"/>
          </a:xfrm>
          <a:prstGeom prst="rect">
            <a:avLst/>
          </a:prstGeom>
          <a:solidFill>
            <a:srgbClr val="CCFFFF"/>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a:effectLst>
                <a:outerShdw blurRad="38100" dist="38100" dir="2700000" algn="tl">
                  <a:srgbClr val="000000">
                    <a:alpha val="43137"/>
                  </a:srgbClr>
                </a:outerShdw>
              </a:effectLst>
            </a:endParaRPr>
          </a:p>
        </p:txBody>
      </p:sp>
      <p:sp>
        <p:nvSpPr>
          <p:cNvPr id="46" name="Rectangle 14"/>
          <p:cNvSpPr>
            <a:spLocks noChangeArrowheads="1"/>
          </p:cNvSpPr>
          <p:nvPr/>
        </p:nvSpPr>
        <p:spPr bwMode="auto">
          <a:xfrm>
            <a:off x="4192349" y="5601677"/>
            <a:ext cx="852488" cy="428625"/>
          </a:xfrm>
          <a:prstGeom prst="rect">
            <a:avLst/>
          </a:prstGeom>
          <a:solidFill>
            <a:srgbClr val="FFFF00"/>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a:effectLst>
                <a:outerShdw blurRad="38100" dist="38100" dir="2700000" algn="tl">
                  <a:srgbClr val="000000">
                    <a:alpha val="43137"/>
                  </a:srgbClr>
                </a:outerShdw>
              </a:effectLst>
            </a:endParaRPr>
          </a:p>
        </p:txBody>
      </p:sp>
      <p:sp>
        <p:nvSpPr>
          <p:cNvPr id="47" name="Rectangle 15"/>
          <p:cNvSpPr>
            <a:spLocks noChangeArrowheads="1"/>
          </p:cNvSpPr>
          <p:nvPr/>
        </p:nvSpPr>
        <p:spPr bwMode="auto">
          <a:xfrm>
            <a:off x="5048012" y="5747727"/>
            <a:ext cx="863600" cy="276225"/>
          </a:xfrm>
          <a:prstGeom prst="rect">
            <a:avLst/>
          </a:prstGeom>
          <a:solidFill>
            <a:srgbClr val="CC99FF"/>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ja-JP" altLang="en-US">
              <a:effectLst>
                <a:outerShdw blurRad="38100" dist="38100" dir="2700000" algn="tl">
                  <a:srgbClr val="000000">
                    <a:alpha val="43137"/>
                  </a:srgbClr>
                </a:outerShdw>
              </a:effectLst>
            </a:endParaRPr>
          </a:p>
        </p:txBody>
      </p:sp>
      <p:sp>
        <p:nvSpPr>
          <p:cNvPr id="48" name="Line 17"/>
          <p:cNvSpPr>
            <a:spLocks noChangeShapeType="1"/>
          </p:cNvSpPr>
          <p:nvPr/>
        </p:nvSpPr>
        <p:spPr bwMode="auto">
          <a:xfrm flipV="1">
            <a:off x="2503250" y="3156927"/>
            <a:ext cx="3175" cy="1470025"/>
          </a:xfrm>
          <a:prstGeom prst="line">
            <a:avLst/>
          </a:prstGeom>
          <a:noFill/>
          <a:ln w="12700">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9" name="Line 44"/>
          <p:cNvSpPr>
            <a:spLocks noChangeShapeType="1"/>
          </p:cNvSpPr>
          <p:nvPr/>
        </p:nvSpPr>
        <p:spPr bwMode="auto">
          <a:xfrm>
            <a:off x="2506425" y="3842726"/>
            <a:ext cx="106363"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0" name="Line 45"/>
          <p:cNvSpPr>
            <a:spLocks noChangeShapeType="1"/>
          </p:cNvSpPr>
          <p:nvPr/>
        </p:nvSpPr>
        <p:spPr bwMode="auto">
          <a:xfrm>
            <a:off x="2506425" y="3156926"/>
            <a:ext cx="106363"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1" name="Text Box 50"/>
          <p:cNvSpPr txBox="1">
            <a:spLocks noChangeArrowheads="1"/>
          </p:cNvSpPr>
          <p:nvPr/>
        </p:nvSpPr>
        <p:spPr bwMode="auto">
          <a:xfrm>
            <a:off x="1763475" y="6204926"/>
            <a:ext cx="955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1402C4"/>
                </a:solidFill>
              </a:rPr>
              <a:t>（Ａ）</a:t>
            </a:r>
          </a:p>
        </p:txBody>
      </p:sp>
      <p:sp>
        <p:nvSpPr>
          <p:cNvPr id="52" name="Text Box 51"/>
          <p:cNvSpPr txBox="1">
            <a:spLocks noChangeArrowheads="1"/>
          </p:cNvSpPr>
          <p:nvPr/>
        </p:nvSpPr>
        <p:spPr bwMode="auto">
          <a:xfrm>
            <a:off x="1690450" y="3627620"/>
            <a:ext cx="955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01550D"/>
                </a:solidFill>
              </a:rPr>
              <a:t>（Ｂ）</a:t>
            </a:r>
          </a:p>
        </p:txBody>
      </p:sp>
      <p:sp>
        <p:nvSpPr>
          <p:cNvPr id="53" name="Text Box 52"/>
          <p:cNvSpPr txBox="1">
            <a:spLocks noChangeArrowheads="1"/>
          </p:cNvSpPr>
          <p:nvPr/>
        </p:nvSpPr>
        <p:spPr bwMode="auto">
          <a:xfrm>
            <a:off x="3462100" y="4985726"/>
            <a:ext cx="9556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E80B00"/>
                </a:solidFill>
              </a:rPr>
              <a:t>（Ｃ）</a:t>
            </a:r>
          </a:p>
        </p:txBody>
      </p:sp>
      <p:sp>
        <p:nvSpPr>
          <p:cNvPr id="54" name="Text Box 60"/>
          <p:cNvSpPr txBox="1">
            <a:spLocks noChangeArrowheads="1"/>
          </p:cNvSpPr>
          <p:nvPr/>
        </p:nvSpPr>
        <p:spPr bwMode="auto">
          <a:xfrm>
            <a:off x="1869838" y="2852126"/>
            <a:ext cx="9556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000000"/>
                </a:solidFill>
              </a:rPr>
              <a:t>（個）</a:t>
            </a:r>
          </a:p>
        </p:txBody>
      </p:sp>
      <p:sp>
        <p:nvSpPr>
          <p:cNvPr id="55" name="Text Box 61"/>
          <p:cNvSpPr txBox="1">
            <a:spLocks noChangeArrowheads="1"/>
          </p:cNvSpPr>
          <p:nvPr/>
        </p:nvSpPr>
        <p:spPr bwMode="auto">
          <a:xfrm>
            <a:off x="6322775" y="2829901"/>
            <a:ext cx="8731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000000"/>
                </a:solidFill>
              </a:rPr>
              <a:t>（個）</a:t>
            </a:r>
          </a:p>
        </p:txBody>
      </p:sp>
      <p:sp>
        <p:nvSpPr>
          <p:cNvPr id="56" name="Text Box 64"/>
          <p:cNvSpPr txBox="1">
            <a:spLocks noChangeArrowheads="1"/>
          </p:cNvSpPr>
          <p:nvPr/>
        </p:nvSpPr>
        <p:spPr bwMode="auto">
          <a:xfrm>
            <a:off x="7300674" y="2860065"/>
            <a:ext cx="281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r" eaLnBrk="1" hangingPunct="1">
              <a:spcBef>
                <a:spcPct val="50000"/>
              </a:spcBef>
              <a:buFontTx/>
              <a:buNone/>
            </a:pPr>
            <a:r>
              <a:rPr lang="ja-JP" altLang="en-US" sz="1200" b="0">
                <a:solidFill>
                  <a:srgbClr val="000000"/>
                </a:solidFill>
                <a:latin typeface="ＭＳ Ｐゴシック" charset="-128"/>
              </a:rPr>
              <a:t>合計数が</a:t>
            </a:r>
            <a:r>
              <a:rPr lang="en-US" altLang="ja-JP" sz="1200" b="0">
                <a:solidFill>
                  <a:srgbClr val="000000"/>
                </a:solidFill>
                <a:latin typeface="ＭＳ Ｐゴシック" charset="-128"/>
              </a:rPr>
              <a:t>100</a:t>
            </a:r>
            <a:r>
              <a:rPr lang="ja-JP" altLang="en-US" sz="1200" b="0">
                <a:solidFill>
                  <a:srgbClr val="000000"/>
                </a:solidFill>
                <a:latin typeface="ＭＳ Ｐゴシック" charset="-128"/>
              </a:rPr>
              <a:t>％になること</a:t>
            </a:r>
          </a:p>
        </p:txBody>
      </p:sp>
      <p:sp>
        <p:nvSpPr>
          <p:cNvPr id="57" name="Text Box 10"/>
          <p:cNvSpPr txBox="1">
            <a:spLocks noChangeArrowheads="1"/>
          </p:cNvSpPr>
          <p:nvPr/>
        </p:nvSpPr>
        <p:spPr bwMode="auto">
          <a:xfrm>
            <a:off x="5048012" y="6023952"/>
            <a:ext cx="863600" cy="28416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その他    </a:t>
            </a:r>
          </a:p>
        </p:txBody>
      </p:sp>
      <p:sp>
        <p:nvSpPr>
          <p:cNvPr id="58" name="Text Box 16"/>
          <p:cNvSpPr txBox="1">
            <a:spLocks noChangeArrowheads="1"/>
          </p:cNvSpPr>
          <p:nvPr/>
        </p:nvSpPr>
        <p:spPr bwMode="auto">
          <a:xfrm>
            <a:off x="2506424" y="6023952"/>
            <a:ext cx="852488" cy="2841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りんご　</a:t>
            </a:r>
          </a:p>
        </p:txBody>
      </p:sp>
      <p:sp>
        <p:nvSpPr>
          <p:cNvPr id="59" name="Line 66"/>
          <p:cNvSpPr>
            <a:spLocks noChangeShapeType="1"/>
          </p:cNvSpPr>
          <p:nvPr/>
        </p:nvSpPr>
        <p:spPr bwMode="auto">
          <a:xfrm>
            <a:off x="7519750" y="4409464"/>
            <a:ext cx="144463" cy="169862"/>
          </a:xfrm>
          <a:prstGeom prst="line">
            <a:avLst/>
          </a:prstGeom>
          <a:noFill/>
          <a:ln w="28575">
            <a:solidFill>
              <a:srgbClr val="99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a:effectLst>
                <a:outerShdw blurRad="38100" dist="38100" dir="2700000" algn="tl">
                  <a:srgbClr val="000000">
                    <a:alpha val="43137"/>
                  </a:srgbClr>
                </a:outerShdw>
              </a:effectLst>
            </a:endParaRPr>
          </a:p>
        </p:txBody>
      </p:sp>
      <p:sp>
        <p:nvSpPr>
          <p:cNvPr id="60" name="Line 67"/>
          <p:cNvSpPr>
            <a:spLocks noChangeShapeType="1"/>
          </p:cNvSpPr>
          <p:nvPr/>
        </p:nvSpPr>
        <p:spPr bwMode="auto">
          <a:xfrm>
            <a:off x="7562612" y="3660164"/>
            <a:ext cx="144462" cy="152400"/>
          </a:xfrm>
          <a:prstGeom prst="line">
            <a:avLst/>
          </a:prstGeom>
          <a:noFill/>
          <a:ln w="2857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a:effectLst>
                <a:outerShdw blurRad="38100" dist="38100" dir="2700000" algn="tl">
                  <a:srgbClr val="000000">
                    <a:alpha val="43137"/>
                  </a:srgbClr>
                </a:outerShdw>
              </a:effectLst>
            </a:endParaRPr>
          </a:p>
        </p:txBody>
      </p:sp>
      <p:sp>
        <p:nvSpPr>
          <p:cNvPr id="61" name="Text Box 35"/>
          <p:cNvSpPr txBox="1">
            <a:spLocks noChangeArrowheads="1"/>
          </p:cNvSpPr>
          <p:nvPr/>
        </p:nvSpPr>
        <p:spPr bwMode="auto">
          <a:xfrm>
            <a:off x="7729299" y="6006489"/>
            <a:ext cx="863600" cy="27781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みかん</a:t>
            </a:r>
          </a:p>
        </p:txBody>
      </p:sp>
      <p:sp>
        <p:nvSpPr>
          <p:cNvPr id="62" name="Text Box 13"/>
          <p:cNvSpPr txBox="1">
            <a:spLocks noChangeArrowheads="1"/>
          </p:cNvSpPr>
          <p:nvPr/>
        </p:nvSpPr>
        <p:spPr bwMode="auto">
          <a:xfrm>
            <a:off x="3343037" y="6023952"/>
            <a:ext cx="863600" cy="28416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みかん</a:t>
            </a:r>
          </a:p>
        </p:txBody>
      </p:sp>
      <p:sp>
        <p:nvSpPr>
          <p:cNvPr id="63" name="Line 68"/>
          <p:cNvSpPr>
            <a:spLocks noChangeShapeType="1"/>
          </p:cNvSpPr>
          <p:nvPr/>
        </p:nvSpPr>
        <p:spPr bwMode="auto">
          <a:xfrm flipV="1">
            <a:off x="8590071" y="3849076"/>
            <a:ext cx="0" cy="2163763"/>
          </a:xfrm>
          <a:prstGeom prst="line">
            <a:avLst/>
          </a:prstGeom>
          <a:noFill/>
          <a:ln w="28575">
            <a:solidFill>
              <a:srgbClr val="3333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4" name="Line 69"/>
          <p:cNvSpPr>
            <a:spLocks noChangeShapeType="1"/>
          </p:cNvSpPr>
          <p:nvPr/>
        </p:nvSpPr>
        <p:spPr bwMode="auto">
          <a:xfrm flipV="1">
            <a:off x="9444642" y="3412512"/>
            <a:ext cx="0" cy="2611438"/>
          </a:xfrm>
          <a:prstGeom prst="line">
            <a:avLst/>
          </a:prstGeom>
          <a:noFill/>
          <a:ln w="28575">
            <a:solidFill>
              <a:srgbClr val="3333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5" name="Line 70"/>
          <p:cNvSpPr>
            <a:spLocks noChangeShapeType="1"/>
          </p:cNvSpPr>
          <p:nvPr/>
        </p:nvSpPr>
        <p:spPr bwMode="auto">
          <a:xfrm flipV="1">
            <a:off x="10308738" y="3144225"/>
            <a:ext cx="0" cy="2868613"/>
          </a:xfrm>
          <a:prstGeom prst="line">
            <a:avLst/>
          </a:prstGeom>
          <a:noFill/>
          <a:ln w="28575">
            <a:solidFill>
              <a:srgbClr val="3333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6" name="Line 75"/>
          <p:cNvSpPr>
            <a:spLocks noChangeShapeType="1"/>
          </p:cNvSpPr>
          <p:nvPr/>
        </p:nvSpPr>
        <p:spPr bwMode="auto">
          <a:xfrm rot="16200000" flipV="1">
            <a:off x="7719774" y="2985477"/>
            <a:ext cx="0" cy="1676399"/>
          </a:xfrm>
          <a:prstGeom prst="line">
            <a:avLst/>
          </a:prstGeom>
          <a:noFill/>
          <a:ln w="28575">
            <a:solidFill>
              <a:srgbClr val="3333CC"/>
            </a:solidFill>
            <a:prstDash val="sysDot"/>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7" name="Text Box 79"/>
          <p:cNvSpPr txBox="1">
            <a:spLocks noChangeArrowheads="1"/>
          </p:cNvSpPr>
          <p:nvPr/>
        </p:nvSpPr>
        <p:spPr bwMode="auto">
          <a:xfrm>
            <a:off x="6843474" y="4380890"/>
            <a:ext cx="8651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50000"/>
              </a:spcBef>
              <a:buFontTx/>
              <a:buNone/>
            </a:pPr>
            <a:r>
              <a:rPr lang="ja-JP" altLang="en-US" sz="1200" b="0">
                <a:solidFill>
                  <a:srgbClr val="000000"/>
                </a:solidFill>
                <a:latin typeface="ＭＳ Ｐゴシック" charset="-128"/>
              </a:rPr>
              <a:t>（</a:t>
            </a:r>
            <a:r>
              <a:rPr lang="en-US" altLang="ja-JP" sz="1200" b="0">
                <a:solidFill>
                  <a:srgbClr val="000000"/>
                </a:solidFill>
                <a:latin typeface="ＭＳ Ｐゴシック" charset="-128"/>
              </a:rPr>
              <a:t>20</a:t>
            </a:r>
            <a:r>
              <a:rPr lang="ja-JP" altLang="en-US" sz="1200" b="0">
                <a:solidFill>
                  <a:srgbClr val="000000"/>
                </a:solidFill>
                <a:latin typeface="ＭＳ Ｐゴシック" charset="-128"/>
              </a:rPr>
              <a:t>ｋｏ）</a:t>
            </a:r>
          </a:p>
        </p:txBody>
      </p:sp>
      <p:sp>
        <p:nvSpPr>
          <p:cNvPr id="68" name="Text Box 80"/>
          <p:cNvSpPr txBox="1">
            <a:spLocks noChangeArrowheads="1"/>
          </p:cNvSpPr>
          <p:nvPr/>
        </p:nvSpPr>
        <p:spPr bwMode="auto">
          <a:xfrm>
            <a:off x="7707074" y="3564915"/>
            <a:ext cx="8651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50000"/>
              </a:spcBef>
              <a:buFontTx/>
              <a:buNone/>
            </a:pPr>
            <a:r>
              <a:rPr lang="ja-JP" altLang="en-US" sz="1200" b="0">
                <a:solidFill>
                  <a:srgbClr val="000000"/>
                </a:solidFill>
                <a:latin typeface="ＭＳ Ｐゴシック" charset="-128"/>
              </a:rPr>
              <a:t>（</a:t>
            </a:r>
            <a:r>
              <a:rPr lang="en-US" altLang="ja-JP" sz="1200" b="0">
                <a:solidFill>
                  <a:srgbClr val="000000"/>
                </a:solidFill>
                <a:latin typeface="ＭＳ Ｐゴシック" charset="-128"/>
              </a:rPr>
              <a:t>30</a:t>
            </a:r>
            <a:r>
              <a:rPr lang="ja-JP" altLang="en-US" sz="1200" b="0">
                <a:solidFill>
                  <a:srgbClr val="000000"/>
                </a:solidFill>
                <a:latin typeface="ＭＳ Ｐゴシック" charset="-128"/>
              </a:rPr>
              <a:t>ｋｏ）</a:t>
            </a:r>
          </a:p>
        </p:txBody>
      </p:sp>
      <p:sp>
        <p:nvSpPr>
          <p:cNvPr id="69" name="Text Box 81"/>
          <p:cNvSpPr txBox="1">
            <a:spLocks noChangeArrowheads="1"/>
          </p:cNvSpPr>
          <p:nvPr/>
        </p:nvSpPr>
        <p:spPr bwMode="auto">
          <a:xfrm>
            <a:off x="8570674" y="3128351"/>
            <a:ext cx="8651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50000"/>
              </a:spcBef>
              <a:buFontTx/>
              <a:buNone/>
            </a:pPr>
            <a:r>
              <a:rPr lang="ja-JP" altLang="en-US" sz="1200" b="0">
                <a:solidFill>
                  <a:srgbClr val="000000"/>
                </a:solidFill>
                <a:latin typeface="ＭＳ Ｐゴシック" charset="-128"/>
              </a:rPr>
              <a:t>（</a:t>
            </a:r>
            <a:r>
              <a:rPr lang="en-US" altLang="ja-JP" sz="1200" b="0">
                <a:solidFill>
                  <a:srgbClr val="000000"/>
                </a:solidFill>
                <a:latin typeface="ＭＳ Ｐゴシック" charset="-128"/>
              </a:rPr>
              <a:t>36</a:t>
            </a:r>
            <a:r>
              <a:rPr lang="ja-JP" altLang="en-US" sz="1200" b="0">
                <a:solidFill>
                  <a:srgbClr val="000000"/>
                </a:solidFill>
                <a:latin typeface="ＭＳ Ｐゴシック" charset="-128"/>
              </a:rPr>
              <a:t>ｋｏ）</a:t>
            </a:r>
          </a:p>
        </p:txBody>
      </p:sp>
      <p:sp>
        <p:nvSpPr>
          <p:cNvPr id="70" name="Text Box 82"/>
          <p:cNvSpPr txBox="1">
            <a:spLocks noChangeArrowheads="1"/>
          </p:cNvSpPr>
          <p:nvPr/>
        </p:nvSpPr>
        <p:spPr bwMode="auto">
          <a:xfrm>
            <a:off x="4187587" y="6023952"/>
            <a:ext cx="863600" cy="28416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000000"/>
                </a:solidFill>
              </a:rPr>
              <a:t>ぶどう</a:t>
            </a:r>
          </a:p>
        </p:txBody>
      </p:sp>
      <p:sp>
        <p:nvSpPr>
          <p:cNvPr id="71" name="Line 75"/>
          <p:cNvSpPr>
            <a:spLocks noChangeShapeType="1"/>
          </p:cNvSpPr>
          <p:nvPr/>
        </p:nvSpPr>
        <p:spPr bwMode="auto">
          <a:xfrm rot="16200000" flipV="1">
            <a:off x="8156338" y="2128227"/>
            <a:ext cx="0" cy="2549525"/>
          </a:xfrm>
          <a:prstGeom prst="line">
            <a:avLst/>
          </a:prstGeom>
          <a:noFill/>
          <a:ln w="28575">
            <a:solidFill>
              <a:srgbClr val="3333CC"/>
            </a:solidFill>
            <a:prstDash val="sysDot"/>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2" name="Line 75"/>
          <p:cNvSpPr>
            <a:spLocks noChangeShapeType="1"/>
          </p:cNvSpPr>
          <p:nvPr/>
        </p:nvSpPr>
        <p:spPr bwMode="auto">
          <a:xfrm rot="16200000" flipV="1">
            <a:off x="8590520" y="1438458"/>
            <a:ext cx="0" cy="3417887"/>
          </a:xfrm>
          <a:prstGeom prst="line">
            <a:avLst/>
          </a:prstGeom>
          <a:noFill/>
          <a:ln w="28575">
            <a:solidFill>
              <a:srgbClr val="3333CC"/>
            </a:solidFill>
            <a:prstDash val="sysDot"/>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3" name="Line 68"/>
          <p:cNvSpPr>
            <a:spLocks noChangeShapeType="1"/>
          </p:cNvSpPr>
          <p:nvPr/>
        </p:nvSpPr>
        <p:spPr bwMode="auto">
          <a:xfrm flipV="1">
            <a:off x="7730887" y="4668225"/>
            <a:ext cx="0" cy="1344612"/>
          </a:xfrm>
          <a:prstGeom prst="line">
            <a:avLst/>
          </a:prstGeom>
          <a:noFill/>
          <a:ln w="28575">
            <a:solidFill>
              <a:srgbClr val="3333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4" name="Line 75"/>
          <p:cNvSpPr>
            <a:spLocks noChangeShapeType="1"/>
          </p:cNvSpPr>
          <p:nvPr/>
        </p:nvSpPr>
        <p:spPr bwMode="auto">
          <a:xfrm rot="16200000" flipV="1">
            <a:off x="7295118" y="4204677"/>
            <a:ext cx="0" cy="827087"/>
          </a:xfrm>
          <a:prstGeom prst="line">
            <a:avLst/>
          </a:prstGeom>
          <a:noFill/>
          <a:ln w="28575">
            <a:solidFill>
              <a:srgbClr val="3333CC"/>
            </a:solidFill>
            <a:prstDash val="sysDot"/>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5" name="角丸四角形 74"/>
          <p:cNvSpPr/>
          <p:nvPr/>
        </p:nvSpPr>
        <p:spPr>
          <a:xfrm>
            <a:off x="1701686" y="540279"/>
            <a:ext cx="8784976" cy="479956"/>
          </a:xfrm>
          <a:prstGeom prst="roundRect">
            <a:avLst>
              <a:gd name="adj" fmla="val 39415"/>
            </a:avLst>
          </a:prstGeom>
          <a:gradFill flip="none" rotWithShape="1">
            <a:gsLst>
              <a:gs pos="0">
                <a:srgbClr val="66FF33"/>
              </a:gs>
              <a:gs pos="87000">
                <a:srgbClr val="FFFFFF"/>
              </a:gs>
              <a:gs pos="100000">
                <a:srgbClr val="FFFFFF"/>
              </a:gs>
            </a:gsLst>
            <a:lin ang="0" scaled="1"/>
            <a:tileRect/>
          </a:gradFill>
          <a:ln w="25400" cap="flat" cmpd="sng" algn="ctr">
            <a:solidFill>
              <a:srgbClr val="00B050"/>
            </a:solidFill>
            <a:prstDash val="solid"/>
          </a:ln>
          <a:effectLst/>
        </p:spPr>
        <p:txBody>
          <a:bodyPr rtlCol="0" anchor="ctr"/>
          <a:lstStyle/>
          <a:p>
            <a:pPr algn="ctr" eaLnBrk="1" fontAlgn="auto" hangingPunct="1">
              <a:spcBef>
                <a:spcPct val="50000"/>
              </a:spcBef>
              <a:spcAft>
                <a:spcPts val="0"/>
              </a:spcAft>
              <a:defRPr/>
            </a:pPr>
            <a:r>
              <a:rPr kumimoji="0" lang="ja-JP" altLang="en-US" sz="1800" b="0" kern="0" dirty="0">
                <a:latin typeface="ＭＳ Ｐゴシック" charset="-128"/>
                <a:ea typeface="ＭＳ Ｐゴシック"/>
              </a:rPr>
              <a:t>ＱＣの七つ道具　（パレ－ト図）　</a:t>
            </a:r>
            <a:r>
              <a:rPr kumimoji="0" lang="en-US" altLang="ja-JP" kern="0" dirty="0">
                <a:latin typeface="ＭＳ Ｐゴシック" charset="-128"/>
                <a:ea typeface="ＭＳ Ｐゴシック"/>
              </a:rPr>
              <a:t>2</a:t>
            </a:r>
            <a:r>
              <a:rPr kumimoji="0" lang="en-US" altLang="ja-JP" sz="1800" b="0" kern="0" dirty="0">
                <a:latin typeface="ＭＳ Ｐゴシック" charset="-128"/>
                <a:ea typeface="ＭＳ Ｐゴシック"/>
              </a:rPr>
              <a:t>/4</a:t>
            </a:r>
          </a:p>
        </p:txBody>
      </p:sp>
      <p:sp>
        <p:nvSpPr>
          <p:cNvPr id="76" name="テキスト ボックス 75"/>
          <p:cNvSpPr txBox="1"/>
          <p:nvPr/>
        </p:nvSpPr>
        <p:spPr>
          <a:xfrm>
            <a:off x="10443229" y="6089371"/>
            <a:ext cx="197514" cy="461665"/>
          </a:xfrm>
          <a:prstGeom prst="rect">
            <a:avLst/>
          </a:prstGeom>
          <a:noFill/>
        </p:spPr>
        <p:txBody>
          <a:bodyPr wrap="square" rtlCol="0">
            <a:spAutoFit/>
          </a:bodyPr>
          <a:lstStyle/>
          <a:p>
            <a:r>
              <a:rPr lang="en-US" altLang="ja-JP" sz="600" dirty="0">
                <a:solidFill>
                  <a:srgbClr val="FFFFFF"/>
                </a:solidFill>
                <a:latin typeface="ＭＳ Ｐゴシック"/>
                <a:ea typeface="ＭＳ Ｐゴシック"/>
              </a:rPr>
              <a:t>XXXX</a:t>
            </a:r>
            <a:endParaRPr lang="ja-JP" altLang="en-US" sz="600" dirty="0">
              <a:solidFill>
                <a:srgbClr val="FFFFFF"/>
              </a:solidFill>
              <a:latin typeface="ＭＳ Ｐゴシック"/>
              <a:ea typeface="ＭＳ Ｐゴシック"/>
            </a:endParaRPr>
          </a:p>
        </p:txBody>
      </p:sp>
      <p:sp>
        <p:nvSpPr>
          <p:cNvPr id="80" name="テキスト ボックス 79"/>
          <p:cNvSpPr txBox="1"/>
          <p:nvPr/>
        </p:nvSpPr>
        <p:spPr>
          <a:xfrm>
            <a:off x="5112589" y="3509321"/>
            <a:ext cx="705361" cy="400110"/>
          </a:xfrm>
          <a:prstGeom prst="rect">
            <a:avLst/>
          </a:prstGeom>
          <a:solidFill>
            <a:schemeClr val="bg1"/>
          </a:solidFill>
        </p:spPr>
        <p:txBody>
          <a:bodyPr wrap="square" rtlCol="0">
            <a:spAutoFit/>
          </a:bodyPr>
          <a:lstStyle/>
          <a:p>
            <a:r>
              <a:rPr lang="ja-JP" altLang="en-US" sz="1000" dirty="0">
                <a:solidFill>
                  <a:srgbClr val="FF0000"/>
                </a:solidFill>
              </a:rPr>
              <a:t>累積数と</a:t>
            </a:r>
            <a:endParaRPr lang="en-US" altLang="ja-JP" sz="1000" dirty="0">
              <a:solidFill>
                <a:srgbClr val="FF0000"/>
              </a:solidFill>
            </a:endParaRPr>
          </a:p>
          <a:p>
            <a:r>
              <a:rPr lang="ja-JP" altLang="en-US" sz="1000" dirty="0">
                <a:solidFill>
                  <a:srgbClr val="FF0000"/>
                </a:solidFill>
              </a:rPr>
              <a:t>同じ値！</a:t>
            </a:r>
          </a:p>
        </p:txBody>
      </p:sp>
      <p:cxnSp>
        <p:nvCxnSpPr>
          <p:cNvPr id="82" name="直線矢印コネクタ 81"/>
          <p:cNvCxnSpPr>
            <a:stCxn id="80" idx="3"/>
            <a:endCxn id="67" idx="1"/>
          </p:cNvCxnSpPr>
          <p:nvPr/>
        </p:nvCxnSpPr>
        <p:spPr>
          <a:xfrm>
            <a:off x="5817950" y="3709376"/>
            <a:ext cx="1025525" cy="8088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直線矢印コネクタ 82"/>
          <p:cNvCxnSpPr>
            <a:stCxn id="80" idx="3"/>
            <a:endCxn id="66" idx="1"/>
          </p:cNvCxnSpPr>
          <p:nvPr/>
        </p:nvCxnSpPr>
        <p:spPr>
          <a:xfrm>
            <a:off x="5817949" y="3709377"/>
            <a:ext cx="1063626" cy="11429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5" name="直線矢印コネクタ 84"/>
          <p:cNvCxnSpPr>
            <a:stCxn id="80" idx="3"/>
            <a:endCxn id="71" idx="1"/>
          </p:cNvCxnSpPr>
          <p:nvPr/>
        </p:nvCxnSpPr>
        <p:spPr>
          <a:xfrm flipV="1">
            <a:off x="5817950" y="3402988"/>
            <a:ext cx="1063627" cy="3063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a:stCxn id="80" idx="3"/>
            <a:endCxn id="26" idx="1"/>
          </p:cNvCxnSpPr>
          <p:nvPr/>
        </p:nvCxnSpPr>
        <p:spPr>
          <a:xfrm flipV="1">
            <a:off x="5817950" y="3147402"/>
            <a:ext cx="1054101" cy="5619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7" name="Line 67">
            <a:extLst>
              <a:ext uri="{FF2B5EF4-FFF2-40B4-BE49-F238E27FC236}">
                <a16:creationId xmlns:a16="http://schemas.microsoft.com/office/drawing/2014/main" id="{F2B59634-D72F-D2B0-31EB-7AEE5E41038A}"/>
              </a:ext>
            </a:extLst>
          </p:cNvPr>
          <p:cNvSpPr>
            <a:spLocks noChangeShapeType="1"/>
          </p:cNvSpPr>
          <p:nvPr/>
        </p:nvSpPr>
        <p:spPr bwMode="auto">
          <a:xfrm flipV="1">
            <a:off x="8244254" y="3857013"/>
            <a:ext cx="250317" cy="54952"/>
          </a:xfrm>
          <a:prstGeom prst="line">
            <a:avLst/>
          </a:prstGeom>
          <a:noFill/>
          <a:ln w="2857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a:effectLst>
                <a:outerShdw blurRad="38100" dist="38100" dir="2700000" algn="tl">
                  <a:srgbClr val="000000">
                    <a:alpha val="43137"/>
                  </a:srgbClr>
                </a:outerShdw>
              </a:effectLst>
            </a:endParaRPr>
          </a:p>
        </p:txBody>
      </p:sp>
      <p:sp>
        <p:nvSpPr>
          <p:cNvPr id="78" name="Line 67">
            <a:extLst>
              <a:ext uri="{FF2B5EF4-FFF2-40B4-BE49-F238E27FC236}">
                <a16:creationId xmlns:a16="http://schemas.microsoft.com/office/drawing/2014/main" id="{FCB901F0-5B06-E5F5-FF83-F465715F23CA}"/>
              </a:ext>
            </a:extLst>
          </p:cNvPr>
          <p:cNvSpPr>
            <a:spLocks noChangeShapeType="1"/>
          </p:cNvSpPr>
          <p:nvPr/>
        </p:nvSpPr>
        <p:spPr bwMode="auto">
          <a:xfrm flipV="1">
            <a:off x="9023113" y="3426188"/>
            <a:ext cx="250317" cy="54952"/>
          </a:xfrm>
          <a:prstGeom prst="line">
            <a:avLst/>
          </a:prstGeom>
          <a:noFill/>
          <a:ln w="2857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a:effectLst>
                <a:outerShdw blurRad="38100" dist="38100" dir="2700000" algn="tl">
                  <a:srgbClr val="000000">
                    <a:alpha val="43137"/>
                  </a:srgbClr>
                </a:outerShdw>
              </a:effectLst>
            </a:endParaRPr>
          </a:p>
        </p:txBody>
      </p:sp>
      <p:sp>
        <p:nvSpPr>
          <p:cNvPr id="79" name="Line 67">
            <a:extLst>
              <a:ext uri="{FF2B5EF4-FFF2-40B4-BE49-F238E27FC236}">
                <a16:creationId xmlns:a16="http://schemas.microsoft.com/office/drawing/2014/main" id="{0C5CFA82-D82B-615C-247C-8A013AC0B5E2}"/>
              </a:ext>
            </a:extLst>
          </p:cNvPr>
          <p:cNvSpPr>
            <a:spLocks noChangeShapeType="1"/>
          </p:cNvSpPr>
          <p:nvPr/>
        </p:nvSpPr>
        <p:spPr bwMode="auto">
          <a:xfrm flipV="1">
            <a:off x="9926401" y="3190263"/>
            <a:ext cx="337899" cy="211139"/>
          </a:xfrm>
          <a:prstGeom prst="line">
            <a:avLst/>
          </a:prstGeom>
          <a:noFill/>
          <a:ln w="28575">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ja-JP" altLang="en-US">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49172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13"/>
          <p:cNvSpPr txBox="1">
            <a:spLocks noChangeArrowheads="1"/>
          </p:cNvSpPr>
          <p:nvPr/>
        </p:nvSpPr>
        <p:spPr bwMode="auto">
          <a:xfrm>
            <a:off x="4844926" y="5921066"/>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その他     </a:t>
            </a:r>
          </a:p>
        </p:txBody>
      </p:sp>
      <p:sp>
        <p:nvSpPr>
          <p:cNvPr id="36" name="Rectangle 5"/>
          <p:cNvSpPr>
            <a:spLocks noChangeArrowheads="1"/>
          </p:cNvSpPr>
          <p:nvPr/>
        </p:nvSpPr>
        <p:spPr bwMode="auto">
          <a:xfrm>
            <a:off x="2255714" y="4546290"/>
            <a:ext cx="863600" cy="13716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7" name="Line 6"/>
          <p:cNvSpPr>
            <a:spLocks noChangeShapeType="1"/>
          </p:cNvSpPr>
          <p:nvPr/>
        </p:nvSpPr>
        <p:spPr bwMode="auto">
          <a:xfrm flipV="1">
            <a:off x="2258889" y="4543116"/>
            <a:ext cx="850900" cy="1362075"/>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8" name="Line 7"/>
          <p:cNvSpPr>
            <a:spLocks noChangeShapeType="1"/>
          </p:cNvSpPr>
          <p:nvPr/>
        </p:nvSpPr>
        <p:spPr bwMode="auto">
          <a:xfrm flipV="1">
            <a:off x="3108201" y="3731902"/>
            <a:ext cx="827088" cy="825500"/>
          </a:xfrm>
          <a:prstGeom prst="line">
            <a:avLst/>
          </a:prstGeom>
          <a:noFill/>
          <a:ln w="9525">
            <a:solidFill>
              <a:srgbClr val="1601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defRPr/>
            </a:pPr>
            <a:endParaRPr lang="ja-JP" altLang="en-US">
              <a:effectLst>
                <a:outerShdw blurRad="38100" dist="38100" dir="2700000" algn="tl">
                  <a:srgbClr val="000000">
                    <a:alpha val="43137"/>
                  </a:srgbClr>
                </a:outerShdw>
              </a:effectLst>
            </a:endParaRPr>
          </a:p>
        </p:txBody>
      </p:sp>
      <p:sp>
        <p:nvSpPr>
          <p:cNvPr id="39" name="Line 8"/>
          <p:cNvSpPr>
            <a:spLocks noChangeShapeType="1"/>
          </p:cNvSpPr>
          <p:nvPr/>
        </p:nvSpPr>
        <p:spPr bwMode="auto">
          <a:xfrm flipV="1">
            <a:off x="3938465" y="3377890"/>
            <a:ext cx="909637" cy="354012"/>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0" name="Line 9"/>
          <p:cNvSpPr>
            <a:spLocks noChangeShapeType="1"/>
          </p:cNvSpPr>
          <p:nvPr/>
        </p:nvSpPr>
        <p:spPr bwMode="auto">
          <a:xfrm flipV="1">
            <a:off x="4851276" y="3058803"/>
            <a:ext cx="863600" cy="314325"/>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1" name="Text Box 10"/>
          <p:cNvSpPr txBox="1">
            <a:spLocks noChangeArrowheads="1"/>
          </p:cNvSpPr>
          <p:nvPr/>
        </p:nvSpPr>
        <p:spPr bwMode="auto">
          <a:xfrm>
            <a:off x="1565707" y="4125602"/>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キズ個数</a:t>
            </a:r>
          </a:p>
        </p:txBody>
      </p:sp>
      <p:sp>
        <p:nvSpPr>
          <p:cNvPr id="42" name="Text Box 11"/>
          <p:cNvSpPr txBox="1">
            <a:spLocks noChangeArrowheads="1"/>
          </p:cNvSpPr>
          <p:nvPr/>
        </p:nvSpPr>
        <p:spPr bwMode="auto">
          <a:xfrm>
            <a:off x="1869952" y="4405002"/>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160100"/>
                </a:solidFill>
                <a:latin typeface="ＭＳ Ｐゴシック" charset="-128"/>
              </a:rPr>
              <a:t>20</a:t>
            </a:r>
          </a:p>
        </p:txBody>
      </p:sp>
      <p:sp>
        <p:nvSpPr>
          <p:cNvPr id="43" name="Text Box 12"/>
          <p:cNvSpPr txBox="1">
            <a:spLocks noChangeArrowheads="1"/>
          </p:cNvSpPr>
          <p:nvPr/>
        </p:nvSpPr>
        <p:spPr bwMode="auto">
          <a:xfrm>
            <a:off x="1703265" y="5700402"/>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hangingPunct="1">
              <a:spcBef>
                <a:spcPct val="50000"/>
              </a:spcBef>
              <a:buFontTx/>
              <a:buNone/>
            </a:pPr>
            <a:r>
              <a:rPr lang="ja-JP" altLang="en-US" sz="1200" b="0">
                <a:solidFill>
                  <a:srgbClr val="160100"/>
                </a:solidFill>
                <a:latin typeface="ＭＳ Ｐゴシック" charset="-128"/>
              </a:rPr>
              <a:t>　</a:t>
            </a:r>
            <a:r>
              <a:rPr lang="en-US" altLang="ja-JP" sz="1200" b="0">
                <a:solidFill>
                  <a:srgbClr val="160100"/>
                </a:solidFill>
                <a:latin typeface="ＭＳ Ｐゴシック" charset="-128"/>
              </a:rPr>
              <a:t>0</a:t>
            </a:r>
          </a:p>
        </p:txBody>
      </p:sp>
      <p:sp>
        <p:nvSpPr>
          <p:cNvPr id="44" name="Text Box 13"/>
          <p:cNvSpPr txBox="1">
            <a:spLocks noChangeArrowheads="1"/>
          </p:cNvSpPr>
          <p:nvPr/>
        </p:nvSpPr>
        <p:spPr bwMode="auto">
          <a:xfrm>
            <a:off x="1869952" y="2925452"/>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160100"/>
                </a:solidFill>
                <a:latin typeface="ＭＳ Ｐゴシック" charset="-128"/>
              </a:rPr>
              <a:t>40</a:t>
            </a:r>
          </a:p>
        </p:txBody>
      </p:sp>
      <p:sp>
        <p:nvSpPr>
          <p:cNvPr id="45" name="Text Box 14"/>
          <p:cNvSpPr txBox="1">
            <a:spLocks noChangeArrowheads="1"/>
          </p:cNvSpPr>
          <p:nvPr/>
        </p:nvSpPr>
        <p:spPr bwMode="auto">
          <a:xfrm>
            <a:off x="1869952" y="5116202"/>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160100"/>
                </a:solidFill>
                <a:latin typeface="ＭＳ Ｐゴシック" charset="-128"/>
              </a:rPr>
              <a:t>10</a:t>
            </a:r>
          </a:p>
        </p:txBody>
      </p:sp>
      <p:sp>
        <p:nvSpPr>
          <p:cNvPr id="46" name="Text Box 15"/>
          <p:cNvSpPr txBox="1">
            <a:spLocks noChangeArrowheads="1"/>
          </p:cNvSpPr>
          <p:nvPr/>
        </p:nvSpPr>
        <p:spPr bwMode="auto">
          <a:xfrm>
            <a:off x="1869952" y="3592202"/>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en-US" altLang="ja-JP" sz="1200" b="0">
                <a:solidFill>
                  <a:srgbClr val="160100"/>
                </a:solidFill>
                <a:latin typeface="ＭＳ Ｐゴシック" charset="-128"/>
              </a:rPr>
              <a:t>30</a:t>
            </a:r>
          </a:p>
        </p:txBody>
      </p:sp>
      <p:sp>
        <p:nvSpPr>
          <p:cNvPr id="47" name="Line 16"/>
          <p:cNvSpPr>
            <a:spLocks noChangeShapeType="1"/>
          </p:cNvSpPr>
          <p:nvPr/>
        </p:nvSpPr>
        <p:spPr bwMode="auto">
          <a:xfrm>
            <a:off x="2252539" y="5268602"/>
            <a:ext cx="889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8" name="Line 17"/>
          <p:cNvSpPr>
            <a:spLocks noChangeShapeType="1"/>
          </p:cNvSpPr>
          <p:nvPr/>
        </p:nvSpPr>
        <p:spPr bwMode="auto">
          <a:xfrm>
            <a:off x="2252539" y="3744602"/>
            <a:ext cx="889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9" name="Text Box 19"/>
          <p:cNvSpPr txBox="1">
            <a:spLocks noChangeArrowheads="1"/>
          </p:cNvSpPr>
          <p:nvPr/>
        </p:nvSpPr>
        <p:spPr bwMode="auto">
          <a:xfrm>
            <a:off x="3981326" y="5921066"/>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ぶどう　    </a:t>
            </a:r>
          </a:p>
        </p:txBody>
      </p:sp>
      <p:sp>
        <p:nvSpPr>
          <p:cNvPr id="50" name="Rectangle 20"/>
          <p:cNvSpPr>
            <a:spLocks noChangeArrowheads="1"/>
          </p:cNvSpPr>
          <p:nvPr/>
        </p:nvSpPr>
        <p:spPr bwMode="auto">
          <a:xfrm>
            <a:off x="3117726" y="5262253"/>
            <a:ext cx="863600" cy="657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1" name="Text Box 21"/>
          <p:cNvSpPr txBox="1">
            <a:spLocks noChangeArrowheads="1"/>
          </p:cNvSpPr>
          <p:nvPr/>
        </p:nvSpPr>
        <p:spPr bwMode="auto">
          <a:xfrm>
            <a:off x="3117726" y="5921066"/>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みかん</a:t>
            </a:r>
          </a:p>
        </p:txBody>
      </p:sp>
      <p:sp>
        <p:nvSpPr>
          <p:cNvPr id="52" name="Rectangle 22"/>
          <p:cNvSpPr>
            <a:spLocks noChangeArrowheads="1"/>
          </p:cNvSpPr>
          <p:nvPr/>
        </p:nvSpPr>
        <p:spPr bwMode="auto">
          <a:xfrm>
            <a:off x="3981326" y="5490853"/>
            <a:ext cx="863600" cy="4286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3" name="Rectangle 23"/>
          <p:cNvSpPr>
            <a:spLocks noChangeArrowheads="1"/>
          </p:cNvSpPr>
          <p:nvPr/>
        </p:nvSpPr>
        <p:spPr bwMode="auto">
          <a:xfrm>
            <a:off x="4844926" y="5642764"/>
            <a:ext cx="863600" cy="276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4" name="Line 25"/>
          <p:cNvSpPr>
            <a:spLocks noChangeShapeType="1"/>
          </p:cNvSpPr>
          <p:nvPr/>
        </p:nvSpPr>
        <p:spPr bwMode="auto">
          <a:xfrm flipV="1">
            <a:off x="2252539" y="3058802"/>
            <a:ext cx="0" cy="152400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5" name="Line 26"/>
          <p:cNvSpPr>
            <a:spLocks noChangeShapeType="1"/>
          </p:cNvSpPr>
          <p:nvPr/>
        </p:nvSpPr>
        <p:spPr bwMode="auto">
          <a:xfrm>
            <a:off x="2252539" y="3058802"/>
            <a:ext cx="889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6" name="Line 27"/>
          <p:cNvSpPr>
            <a:spLocks noChangeShapeType="1"/>
          </p:cNvSpPr>
          <p:nvPr/>
        </p:nvSpPr>
        <p:spPr bwMode="auto">
          <a:xfrm flipV="1">
            <a:off x="5704877" y="3011178"/>
            <a:ext cx="0" cy="2638425"/>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7" name="Text Box 28"/>
          <p:cNvSpPr txBox="1">
            <a:spLocks noChangeArrowheads="1"/>
          </p:cNvSpPr>
          <p:nvPr/>
        </p:nvSpPr>
        <p:spPr bwMode="auto">
          <a:xfrm>
            <a:off x="5579940" y="5803591"/>
            <a:ext cx="6254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000000"/>
                </a:solidFill>
              </a:rPr>
              <a:t>　</a:t>
            </a:r>
            <a:r>
              <a:rPr lang="en-US" altLang="ja-JP" sz="1200" b="0" kern="0">
                <a:solidFill>
                  <a:srgbClr val="000000"/>
                </a:solidFill>
              </a:rPr>
              <a:t>0</a:t>
            </a:r>
          </a:p>
        </p:txBody>
      </p:sp>
      <p:sp>
        <p:nvSpPr>
          <p:cNvPr id="58" name="Text Box 68"/>
          <p:cNvSpPr txBox="1">
            <a:spLocks noChangeArrowheads="1"/>
          </p:cNvSpPr>
          <p:nvPr/>
        </p:nvSpPr>
        <p:spPr bwMode="auto">
          <a:xfrm>
            <a:off x="1715965" y="2677802"/>
            <a:ext cx="8032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（個）</a:t>
            </a:r>
          </a:p>
        </p:txBody>
      </p:sp>
      <p:sp>
        <p:nvSpPr>
          <p:cNvPr id="59" name="Text Box 2"/>
          <p:cNvSpPr txBox="1">
            <a:spLocks noChangeArrowheads="1"/>
          </p:cNvSpPr>
          <p:nvPr/>
        </p:nvSpPr>
        <p:spPr bwMode="auto">
          <a:xfrm>
            <a:off x="2115615" y="1154789"/>
            <a:ext cx="799770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ts val="0"/>
              </a:spcBef>
              <a:spcAft>
                <a:spcPts val="0"/>
              </a:spcAft>
              <a:buNone/>
              <a:defRPr/>
            </a:pPr>
            <a:r>
              <a:rPr lang="ja-JP" altLang="en-US" sz="1600" b="0" kern="0" dirty="0">
                <a:solidFill>
                  <a:srgbClr val="370AF8"/>
                </a:solidFill>
              </a:rPr>
              <a:t>（Ｇ）</a:t>
            </a:r>
            <a:r>
              <a:rPr lang="ja-JP" altLang="en-US" sz="1600" b="0" kern="0" dirty="0">
                <a:solidFill>
                  <a:srgbClr val="09090D"/>
                </a:solidFill>
              </a:rPr>
              <a:t>右端項目に０を入れ、上部打点●まで線を結びます。</a:t>
            </a:r>
            <a:endParaRPr lang="en-US" altLang="ja-JP" sz="1600" b="0" kern="0" dirty="0">
              <a:solidFill>
                <a:srgbClr val="09090D"/>
              </a:solidFill>
            </a:endParaRPr>
          </a:p>
          <a:p>
            <a:pPr eaLnBrk="1" fontAlgn="auto" hangingPunct="1">
              <a:spcBef>
                <a:spcPts val="0"/>
              </a:spcBef>
              <a:spcAft>
                <a:spcPts val="0"/>
              </a:spcAft>
              <a:buNone/>
              <a:defRPr/>
            </a:pPr>
            <a:r>
              <a:rPr lang="ja-JP" altLang="en-US" sz="1600" b="0" kern="0" dirty="0">
                <a:solidFill>
                  <a:srgbClr val="C105AF"/>
                </a:solidFill>
              </a:rPr>
              <a:t>（Ｈ）</a:t>
            </a:r>
            <a:r>
              <a:rPr lang="ja-JP" altLang="en-US" sz="1600" b="0" kern="0" dirty="0">
                <a:solidFill>
                  <a:srgbClr val="09090D"/>
                </a:solidFill>
              </a:rPr>
              <a:t>右タテ軸の目盛り、数値を入れ、累積比率、単位</a:t>
            </a:r>
            <a:r>
              <a:rPr lang="en-US" altLang="ja-JP" sz="1600" b="0" kern="0" dirty="0">
                <a:solidFill>
                  <a:srgbClr val="09090D"/>
                </a:solidFill>
                <a:latin typeface="ＭＳ Ｐゴシック" charset="-128"/>
              </a:rPr>
              <a:t>(</a:t>
            </a:r>
            <a:r>
              <a:rPr lang="ja-JP" altLang="en-US" sz="1600" b="0" kern="0" dirty="0">
                <a:solidFill>
                  <a:srgbClr val="09090D"/>
                </a:solidFill>
              </a:rPr>
              <a:t>１０等分、もしくは５等分）を記載する。</a:t>
            </a:r>
          </a:p>
          <a:p>
            <a:pPr eaLnBrk="1" fontAlgn="auto" hangingPunct="1">
              <a:spcBef>
                <a:spcPts val="0"/>
              </a:spcBef>
              <a:spcAft>
                <a:spcPts val="0"/>
              </a:spcAft>
              <a:buNone/>
              <a:defRPr/>
            </a:pPr>
            <a:r>
              <a:rPr lang="ja-JP" altLang="en-US" sz="1600" b="0" kern="0" dirty="0">
                <a:solidFill>
                  <a:srgbClr val="107032"/>
                </a:solidFill>
              </a:rPr>
              <a:t>（Ｊ）</a:t>
            </a:r>
            <a:r>
              <a:rPr lang="ja-JP" altLang="en-US" sz="1600" b="0" kern="0" dirty="0">
                <a:solidFill>
                  <a:srgbClr val="09090D"/>
                </a:solidFill>
              </a:rPr>
              <a:t>デ－タ情報、タイトルを記載する。</a:t>
            </a:r>
          </a:p>
          <a:p>
            <a:pPr eaLnBrk="1" fontAlgn="auto" hangingPunct="1">
              <a:spcBef>
                <a:spcPts val="0"/>
              </a:spcBef>
              <a:spcAft>
                <a:spcPts val="0"/>
              </a:spcAft>
              <a:buNone/>
              <a:defRPr/>
            </a:pPr>
            <a:r>
              <a:rPr lang="ja-JP" altLang="en-US" sz="1600" b="0" kern="0" dirty="0">
                <a:solidFill>
                  <a:srgbClr val="E00419"/>
                </a:solidFill>
              </a:rPr>
              <a:t>（Ｋ）</a:t>
            </a:r>
            <a:r>
              <a:rPr lang="ja-JP" altLang="en-US" sz="1600" b="0" kern="0" dirty="0">
                <a:solidFill>
                  <a:srgbClr val="09090D"/>
                </a:solidFill>
              </a:rPr>
              <a:t>一番大きな項目を色づけや斜線などを入れ、数値も入れると判り易い。</a:t>
            </a:r>
          </a:p>
          <a:p>
            <a:pPr eaLnBrk="1" fontAlgn="auto" hangingPunct="1">
              <a:spcBef>
                <a:spcPts val="0"/>
              </a:spcBef>
              <a:spcAft>
                <a:spcPts val="0"/>
              </a:spcAft>
              <a:buNone/>
              <a:defRPr/>
            </a:pPr>
            <a:r>
              <a:rPr lang="ja-JP" altLang="en-US" sz="1600" b="0" kern="0" dirty="0">
                <a:solidFill>
                  <a:srgbClr val="09090D"/>
                </a:solidFill>
              </a:rPr>
              <a:t>（Ｌ）考察を入れる</a:t>
            </a:r>
          </a:p>
        </p:txBody>
      </p:sp>
      <p:sp>
        <p:nvSpPr>
          <p:cNvPr id="60" name="Text Box 29"/>
          <p:cNvSpPr txBox="1">
            <a:spLocks noChangeArrowheads="1"/>
          </p:cNvSpPr>
          <p:nvPr/>
        </p:nvSpPr>
        <p:spPr bwMode="auto">
          <a:xfrm>
            <a:off x="5608514" y="5497202"/>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370AF8"/>
                </a:solidFill>
              </a:rPr>
              <a:t>（Ｇ）</a:t>
            </a:r>
          </a:p>
        </p:txBody>
      </p:sp>
      <p:sp>
        <p:nvSpPr>
          <p:cNvPr id="61" name="Text Box 30"/>
          <p:cNvSpPr txBox="1">
            <a:spLocks noChangeArrowheads="1"/>
          </p:cNvSpPr>
          <p:nvPr/>
        </p:nvSpPr>
        <p:spPr bwMode="auto">
          <a:xfrm>
            <a:off x="5522789" y="2763527"/>
            <a:ext cx="685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370AF8"/>
                </a:solidFill>
              </a:rPr>
              <a:t>（Ｇ）</a:t>
            </a:r>
          </a:p>
        </p:txBody>
      </p:sp>
      <p:sp>
        <p:nvSpPr>
          <p:cNvPr id="62" name="Text Box 114"/>
          <p:cNvSpPr txBox="1">
            <a:spLocks noChangeArrowheads="1"/>
          </p:cNvSpPr>
          <p:nvPr/>
        </p:nvSpPr>
        <p:spPr bwMode="auto">
          <a:xfrm>
            <a:off x="2255714" y="5921066"/>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リンゴ </a:t>
            </a:r>
          </a:p>
        </p:txBody>
      </p:sp>
      <p:sp>
        <p:nvSpPr>
          <p:cNvPr id="63" name="角丸四角形 62"/>
          <p:cNvSpPr/>
          <p:nvPr/>
        </p:nvSpPr>
        <p:spPr>
          <a:xfrm>
            <a:off x="1703388" y="548826"/>
            <a:ext cx="8784976" cy="479956"/>
          </a:xfrm>
          <a:prstGeom prst="roundRect">
            <a:avLst>
              <a:gd name="adj" fmla="val 39415"/>
            </a:avLst>
          </a:prstGeom>
          <a:gradFill flip="none" rotWithShape="1">
            <a:gsLst>
              <a:gs pos="0">
                <a:srgbClr val="66FF33"/>
              </a:gs>
              <a:gs pos="87000">
                <a:srgbClr val="FFFFFF"/>
              </a:gs>
              <a:gs pos="100000">
                <a:srgbClr val="FFFFFF"/>
              </a:gs>
            </a:gsLst>
            <a:lin ang="0" scaled="1"/>
            <a:tileRect/>
          </a:gradFill>
          <a:ln w="25400" cap="flat" cmpd="sng" algn="ctr">
            <a:solidFill>
              <a:srgbClr val="00B050"/>
            </a:solidFill>
            <a:prstDash val="solid"/>
          </a:ln>
          <a:effectLst/>
        </p:spPr>
        <p:txBody>
          <a:bodyPr rtlCol="0" anchor="ctr"/>
          <a:lstStyle/>
          <a:p>
            <a:pPr algn="ctr" eaLnBrk="1" fontAlgn="auto" hangingPunct="1">
              <a:spcBef>
                <a:spcPct val="50000"/>
              </a:spcBef>
              <a:spcAft>
                <a:spcPts val="0"/>
              </a:spcAft>
              <a:defRPr/>
            </a:pPr>
            <a:r>
              <a:rPr kumimoji="0" lang="ja-JP" altLang="en-US" sz="1800" b="0" kern="0" dirty="0">
                <a:latin typeface="ＭＳ Ｐゴシック" charset="-128"/>
                <a:ea typeface="ＭＳ Ｐゴシック"/>
              </a:rPr>
              <a:t>ＱＣの七つ道具　（パレ－ト図）　</a:t>
            </a:r>
            <a:r>
              <a:rPr kumimoji="0" lang="en-US" altLang="ja-JP" kern="0" dirty="0">
                <a:latin typeface="ＭＳ Ｐゴシック" charset="-128"/>
                <a:ea typeface="ＭＳ Ｐゴシック"/>
              </a:rPr>
              <a:t>3</a:t>
            </a:r>
            <a:r>
              <a:rPr kumimoji="0" lang="en-US" altLang="ja-JP" sz="1800" b="0" kern="0" dirty="0">
                <a:latin typeface="ＭＳ Ｐゴシック" charset="-128"/>
                <a:ea typeface="ＭＳ Ｐゴシック"/>
              </a:rPr>
              <a:t>/4</a:t>
            </a:r>
          </a:p>
        </p:txBody>
      </p:sp>
      <p:grpSp>
        <p:nvGrpSpPr>
          <p:cNvPr id="67" name="グループ化 66"/>
          <p:cNvGrpSpPr/>
          <p:nvPr/>
        </p:nvGrpSpPr>
        <p:grpSpPr>
          <a:xfrm>
            <a:off x="5979082" y="2581389"/>
            <a:ext cx="5044519" cy="4247409"/>
            <a:chOff x="4455081" y="2803480"/>
            <a:chExt cx="5044519" cy="4247409"/>
          </a:xfrm>
        </p:grpSpPr>
        <p:sp>
          <p:nvSpPr>
            <p:cNvPr id="68" name="Text Box 116"/>
            <p:cNvSpPr txBox="1">
              <a:spLocks noChangeArrowheads="1"/>
            </p:cNvSpPr>
            <p:nvPr/>
          </p:nvSpPr>
          <p:spPr bwMode="auto">
            <a:xfrm>
              <a:off x="7637463" y="6124918"/>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その他    </a:t>
              </a:r>
            </a:p>
          </p:txBody>
        </p:sp>
        <p:sp>
          <p:nvSpPr>
            <p:cNvPr id="69" name="Rectangle 90" descr="右上がり対角線"/>
            <p:cNvSpPr>
              <a:spLocks noChangeArrowheads="1"/>
            </p:cNvSpPr>
            <p:nvPr/>
          </p:nvSpPr>
          <p:spPr bwMode="auto">
            <a:xfrm>
              <a:off x="5043488" y="4756967"/>
              <a:ext cx="863600" cy="1371600"/>
            </a:xfrm>
            <a:prstGeom prst="rect">
              <a:avLst/>
            </a:prstGeom>
            <a:pattFill prst="ltUpDiag">
              <a:fgClr>
                <a:srgbClr val="FF0000"/>
              </a:fgClr>
              <a:bgClr>
                <a:srgbClr val="FFFFFF"/>
              </a:bgClr>
            </a:patt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0" name="Line 33"/>
            <p:cNvSpPr>
              <a:spLocks noChangeShapeType="1"/>
            </p:cNvSpPr>
            <p:nvPr/>
          </p:nvSpPr>
          <p:spPr bwMode="auto">
            <a:xfrm flipV="1">
              <a:off x="5897563" y="3935755"/>
              <a:ext cx="906462" cy="817563"/>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1" name="Line 34"/>
            <p:cNvSpPr>
              <a:spLocks noChangeShapeType="1"/>
            </p:cNvSpPr>
            <p:nvPr/>
          </p:nvSpPr>
          <p:spPr bwMode="auto">
            <a:xfrm flipV="1">
              <a:off x="6804025" y="3572218"/>
              <a:ext cx="825500" cy="363537"/>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2" name="Line 35"/>
            <p:cNvSpPr>
              <a:spLocks noChangeShapeType="1"/>
            </p:cNvSpPr>
            <p:nvPr/>
          </p:nvSpPr>
          <p:spPr bwMode="auto">
            <a:xfrm flipV="1">
              <a:off x="7626350" y="3261068"/>
              <a:ext cx="860425" cy="306387"/>
            </a:xfrm>
            <a:prstGeom prst="line">
              <a:avLst/>
            </a:prstGeom>
            <a:noFill/>
            <a:ln w="9525">
              <a:solidFill>
                <a:srgbClr val="000000"/>
              </a:solidFill>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3" name="Text Box 36"/>
            <p:cNvSpPr txBox="1">
              <a:spLocks noChangeArrowheads="1"/>
            </p:cNvSpPr>
            <p:nvPr/>
          </p:nvSpPr>
          <p:spPr bwMode="auto">
            <a:xfrm>
              <a:off x="4455081" y="4175080"/>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キズ個数</a:t>
              </a:r>
            </a:p>
          </p:txBody>
        </p:sp>
        <p:sp>
          <p:nvSpPr>
            <p:cNvPr id="74" name="Text Box 37"/>
            <p:cNvSpPr txBox="1">
              <a:spLocks noChangeArrowheads="1"/>
            </p:cNvSpPr>
            <p:nvPr/>
          </p:nvSpPr>
          <p:spPr bwMode="auto">
            <a:xfrm>
              <a:off x="4716463" y="4608855"/>
              <a:ext cx="695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20</a:t>
              </a:r>
            </a:p>
          </p:txBody>
        </p:sp>
        <p:sp>
          <p:nvSpPr>
            <p:cNvPr id="75" name="Text Box 39"/>
            <p:cNvSpPr txBox="1">
              <a:spLocks noChangeArrowheads="1"/>
            </p:cNvSpPr>
            <p:nvPr/>
          </p:nvSpPr>
          <p:spPr bwMode="auto">
            <a:xfrm>
              <a:off x="4716463" y="3129305"/>
              <a:ext cx="695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40</a:t>
              </a:r>
            </a:p>
          </p:txBody>
        </p:sp>
        <p:sp>
          <p:nvSpPr>
            <p:cNvPr id="76" name="Text Box 41"/>
            <p:cNvSpPr txBox="1">
              <a:spLocks noChangeArrowheads="1"/>
            </p:cNvSpPr>
            <p:nvPr/>
          </p:nvSpPr>
          <p:spPr bwMode="auto">
            <a:xfrm>
              <a:off x="4716463" y="3796055"/>
              <a:ext cx="695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30</a:t>
              </a:r>
            </a:p>
          </p:txBody>
        </p:sp>
        <p:sp>
          <p:nvSpPr>
            <p:cNvPr id="77" name="Line 43"/>
            <p:cNvSpPr>
              <a:spLocks noChangeShapeType="1"/>
            </p:cNvSpPr>
            <p:nvPr/>
          </p:nvSpPr>
          <p:spPr bwMode="auto">
            <a:xfrm>
              <a:off x="5041900" y="3948455"/>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8" name="Line 51"/>
            <p:cNvSpPr>
              <a:spLocks noChangeShapeType="1"/>
            </p:cNvSpPr>
            <p:nvPr/>
          </p:nvSpPr>
          <p:spPr bwMode="auto">
            <a:xfrm flipV="1">
              <a:off x="5041900" y="3262655"/>
              <a:ext cx="0" cy="152400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9" name="Line 52"/>
            <p:cNvSpPr>
              <a:spLocks noChangeShapeType="1"/>
            </p:cNvSpPr>
            <p:nvPr/>
          </p:nvSpPr>
          <p:spPr bwMode="auto">
            <a:xfrm>
              <a:off x="5041900" y="3262655"/>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0" name="Line 53"/>
            <p:cNvSpPr>
              <a:spLocks noChangeShapeType="1"/>
            </p:cNvSpPr>
            <p:nvPr/>
          </p:nvSpPr>
          <p:spPr bwMode="auto">
            <a:xfrm flipH="1" flipV="1">
              <a:off x="8499949" y="3248368"/>
              <a:ext cx="4763" cy="2605087"/>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1" name="Line 57"/>
            <p:cNvSpPr>
              <a:spLocks noChangeShapeType="1"/>
            </p:cNvSpPr>
            <p:nvPr/>
          </p:nvSpPr>
          <p:spPr bwMode="auto">
            <a:xfrm>
              <a:off x="8382000" y="4481855"/>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2" name="Line 58"/>
            <p:cNvSpPr>
              <a:spLocks noChangeShapeType="1"/>
            </p:cNvSpPr>
            <p:nvPr/>
          </p:nvSpPr>
          <p:spPr bwMode="auto">
            <a:xfrm>
              <a:off x="8382000" y="3872255"/>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3" name="Text Box 61"/>
            <p:cNvSpPr txBox="1">
              <a:spLocks noChangeArrowheads="1"/>
            </p:cNvSpPr>
            <p:nvPr/>
          </p:nvSpPr>
          <p:spPr bwMode="auto">
            <a:xfrm>
              <a:off x="8480425" y="4329455"/>
              <a:ext cx="6969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60</a:t>
              </a:r>
            </a:p>
          </p:txBody>
        </p:sp>
        <p:sp>
          <p:nvSpPr>
            <p:cNvPr id="84" name="Text Box 62"/>
            <p:cNvSpPr txBox="1">
              <a:spLocks noChangeArrowheads="1"/>
            </p:cNvSpPr>
            <p:nvPr/>
          </p:nvSpPr>
          <p:spPr bwMode="auto">
            <a:xfrm>
              <a:off x="8478838" y="3719855"/>
              <a:ext cx="6969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80</a:t>
              </a:r>
            </a:p>
          </p:txBody>
        </p:sp>
        <p:sp>
          <p:nvSpPr>
            <p:cNvPr id="85" name="Text Box 63"/>
            <p:cNvSpPr txBox="1">
              <a:spLocks noChangeArrowheads="1"/>
            </p:cNvSpPr>
            <p:nvPr/>
          </p:nvSpPr>
          <p:spPr bwMode="auto">
            <a:xfrm>
              <a:off x="8480425" y="3186455"/>
              <a:ext cx="6969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100</a:t>
              </a:r>
            </a:p>
          </p:txBody>
        </p:sp>
        <p:sp>
          <p:nvSpPr>
            <p:cNvPr id="86" name="Text Box 64"/>
            <p:cNvSpPr txBox="1">
              <a:spLocks noChangeArrowheads="1"/>
            </p:cNvSpPr>
            <p:nvPr/>
          </p:nvSpPr>
          <p:spPr bwMode="auto">
            <a:xfrm>
              <a:off x="8604250" y="3349580"/>
              <a:ext cx="895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C105AF"/>
                  </a:solidFill>
                </a:rPr>
                <a:t>（Ｈ）</a:t>
              </a:r>
            </a:p>
          </p:txBody>
        </p:sp>
        <p:sp>
          <p:nvSpPr>
            <p:cNvPr id="87" name="Text Box 65"/>
            <p:cNvSpPr txBox="1">
              <a:spLocks noChangeArrowheads="1"/>
            </p:cNvSpPr>
            <p:nvPr/>
          </p:nvSpPr>
          <p:spPr bwMode="auto">
            <a:xfrm>
              <a:off x="8677831" y="4329455"/>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latin typeface="ＭＳ Ｐゴシック" charset="-128"/>
                </a:rPr>
                <a:t>累積比率</a:t>
              </a:r>
            </a:p>
          </p:txBody>
        </p:sp>
        <p:sp>
          <p:nvSpPr>
            <p:cNvPr id="88" name="Text Box 66"/>
            <p:cNvSpPr txBox="1">
              <a:spLocks noChangeArrowheads="1"/>
            </p:cNvSpPr>
            <p:nvPr/>
          </p:nvSpPr>
          <p:spPr bwMode="auto">
            <a:xfrm>
              <a:off x="8462963" y="2957855"/>
              <a:ext cx="8937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a:t>
              </a:r>
            </a:p>
          </p:txBody>
        </p:sp>
        <p:sp>
          <p:nvSpPr>
            <p:cNvPr id="89" name="Text Box 67"/>
            <p:cNvSpPr txBox="1">
              <a:spLocks noChangeArrowheads="1"/>
            </p:cNvSpPr>
            <p:nvPr/>
          </p:nvSpPr>
          <p:spPr bwMode="auto">
            <a:xfrm>
              <a:off x="4499592" y="2803480"/>
              <a:ext cx="8953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dirty="0">
                  <a:solidFill>
                    <a:srgbClr val="160100"/>
                  </a:solidFill>
                </a:rPr>
                <a:t>（個）</a:t>
              </a:r>
            </a:p>
          </p:txBody>
        </p:sp>
        <p:sp>
          <p:nvSpPr>
            <p:cNvPr id="90" name="Text Box 69"/>
            <p:cNvSpPr txBox="1">
              <a:spLocks noChangeArrowheads="1"/>
            </p:cNvSpPr>
            <p:nvPr/>
          </p:nvSpPr>
          <p:spPr bwMode="auto">
            <a:xfrm>
              <a:off x="5138738" y="3186455"/>
              <a:ext cx="17907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000" b="0" kern="0">
                  <a:solidFill>
                    <a:srgbClr val="160100"/>
                  </a:solidFill>
                </a:rPr>
                <a:t>調査期間</a:t>
              </a:r>
              <a:r>
                <a:rPr lang="ja-JP" altLang="en-US" sz="1000" b="0" kern="0">
                  <a:solidFill>
                    <a:srgbClr val="160100"/>
                  </a:solidFill>
                  <a:latin typeface="ＭＳ Ｐゴシック" charset="-128"/>
                </a:rPr>
                <a:t>：</a:t>
              </a:r>
              <a:r>
                <a:rPr lang="en-US" altLang="ja-JP" sz="1000" b="0" kern="0">
                  <a:solidFill>
                    <a:srgbClr val="160100"/>
                  </a:solidFill>
                  <a:latin typeface="ＭＳ Ｐゴシック" charset="-128"/>
                </a:rPr>
                <a:t>2/1</a:t>
              </a:r>
              <a:r>
                <a:rPr lang="ja-JP" altLang="en-US" sz="1000" b="0" kern="0">
                  <a:solidFill>
                    <a:srgbClr val="160100"/>
                  </a:solidFill>
                  <a:latin typeface="ＭＳ Ｐゴシック" charset="-128"/>
                </a:rPr>
                <a:t>～</a:t>
              </a:r>
              <a:r>
                <a:rPr lang="en-US" altLang="ja-JP" sz="1000" b="0" kern="0">
                  <a:solidFill>
                    <a:srgbClr val="160100"/>
                  </a:solidFill>
                  <a:latin typeface="ＭＳ Ｐゴシック" charset="-128"/>
                </a:rPr>
                <a:t>2/28</a:t>
              </a:r>
            </a:p>
          </p:txBody>
        </p:sp>
        <p:sp>
          <p:nvSpPr>
            <p:cNvPr id="91" name="Text Box 70"/>
            <p:cNvSpPr txBox="1">
              <a:spLocks noChangeArrowheads="1"/>
            </p:cNvSpPr>
            <p:nvPr/>
          </p:nvSpPr>
          <p:spPr bwMode="auto">
            <a:xfrm>
              <a:off x="5021263" y="3338855"/>
              <a:ext cx="1492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000" b="0" kern="0" dirty="0">
                  <a:solidFill>
                    <a:srgbClr val="160100"/>
                  </a:solidFill>
                </a:rPr>
                <a:t>　Ｎ＝４０</a:t>
              </a:r>
            </a:p>
          </p:txBody>
        </p:sp>
        <p:sp>
          <p:nvSpPr>
            <p:cNvPr id="92" name="Text Box 71"/>
            <p:cNvSpPr txBox="1">
              <a:spLocks noChangeArrowheads="1"/>
            </p:cNvSpPr>
            <p:nvPr/>
          </p:nvSpPr>
          <p:spPr bwMode="auto">
            <a:xfrm>
              <a:off x="5138738" y="3567455"/>
              <a:ext cx="1790700"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900" b="0" kern="0">
                  <a:solidFill>
                    <a:srgbClr val="160100"/>
                  </a:solidFill>
                  <a:latin typeface="ＭＳ Ｐゴシック" charset="-128"/>
                </a:rPr>
                <a:t>作成日：</a:t>
              </a:r>
              <a:r>
                <a:rPr lang="en-US" altLang="ja-JP" sz="900" b="0" kern="0">
                  <a:solidFill>
                    <a:srgbClr val="160100"/>
                  </a:solidFill>
                  <a:latin typeface="ＭＳ Ｐゴシック" charset="-128"/>
                </a:rPr>
                <a:t>3/1</a:t>
              </a:r>
            </a:p>
            <a:p>
              <a:pPr eaLnBrk="1" fontAlgn="auto" hangingPunct="1">
                <a:spcBef>
                  <a:spcPct val="50000"/>
                </a:spcBef>
                <a:spcAft>
                  <a:spcPts val="0"/>
                </a:spcAft>
                <a:buNone/>
                <a:defRPr/>
              </a:pPr>
              <a:r>
                <a:rPr lang="ja-JP" altLang="en-US" sz="900" b="0" kern="0">
                  <a:solidFill>
                    <a:srgbClr val="160100"/>
                  </a:solidFill>
                  <a:latin typeface="ＭＳ Ｐゴシック" charset="-128"/>
                </a:rPr>
                <a:t>作成者：ＱＣ太郎</a:t>
              </a:r>
            </a:p>
          </p:txBody>
        </p:sp>
        <p:sp>
          <p:nvSpPr>
            <p:cNvPr id="93" name="Text Box 72"/>
            <p:cNvSpPr txBox="1">
              <a:spLocks noChangeArrowheads="1"/>
            </p:cNvSpPr>
            <p:nvPr/>
          </p:nvSpPr>
          <p:spPr bwMode="auto">
            <a:xfrm>
              <a:off x="5227927" y="2808299"/>
              <a:ext cx="8953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07032"/>
                  </a:solidFill>
                </a:rPr>
                <a:t>（Ｊ）</a:t>
              </a:r>
            </a:p>
          </p:txBody>
        </p:sp>
        <p:sp>
          <p:nvSpPr>
            <p:cNvPr id="94" name="Text Box 73"/>
            <p:cNvSpPr txBox="1">
              <a:spLocks noChangeArrowheads="1"/>
            </p:cNvSpPr>
            <p:nvPr/>
          </p:nvSpPr>
          <p:spPr bwMode="auto">
            <a:xfrm>
              <a:off x="5401602" y="2885067"/>
              <a:ext cx="2584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400" b="0" u="sng" kern="0" dirty="0">
                  <a:solidFill>
                    <a:srgbClr val="09090D"/>
                  </a:solidFill>
                </a:rPr>
                <a:t>くだもの別キズ内訳</a:t>
              </a:r>
            </a:p>
          </p:txBody>
        </p:sp>
        <p:sp>
          <p:nvSpPr>
            <p:cNvPr id="95" name="Text Box 76"/>
            <p:cNvSpPr txBox="1">
              <a:spLocks noChangeArrowheads="1"/>
            </p:cNvSpPr>
            <p:nvPr/>
          </p:nvSpPr>
          <p:spPr bwMode="auto">
            <a:xfrm>
              <a:off x="5076825" y="4823168"/>
              <a:ext cx="544513" cy="3365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dirty="0">
                  <a:solidFill>
                    <a:srgbClr val="E00419"/>
                  </a:solidFill>
                </a:rPr>
                <a:t>（Ｋ）</a:t>
              </a:r>
            </a:p>
          </p:txBody>
        </p:sp>
        <p:sp>
          <p:nvSpPr>
            <p:cNvPr id="96" name="Text Box 77"/>
            <p:cNvSpPr txBox="1">
              <a:spLocks noChangeArrowheads="1"/>
            </p:cNvSpPr>
            <p:nvPr/>
          </p:nvSpPr>
          <p:spPr bwMode="auto">
            <a:xfrm>
              <a:off x="5651500" y="4289768"/>
              <a:ext cx="695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400" b="0" kern="0" dirty="0">
                  <a:solidFill>
                    <a:srgbClr val="160100"/>
                  </a:solidFill>
                  <a:latin typeface="ＭＳ Ｐゴシック" charset="-128"/>
                </a:rPr>
                <a:t>50</a:t>
              </a:r>
              <a:r>
                <a:rPr lang="ja-JP" altLang="en-US" sz="1400" b="0" kern="0" dirty="0">
                  <a:solidFill>
                    <a:srgbClr val="160100"/>
                  </a:solidFill>
                  <a:latin typeface="ＭＳ Ｐゴシック" charset="-128"/>
                </a:rPr>
                <a:t>％</a:t>
              </a:r>
            </a:p>
          </p:txBody>
        </p:sp>
        <p:sp>
          <p:nvSpPr>
            <p:cNvPr id="97" name="Text Box 82"/>
            <p:cNvSpPr txBox="1">
              <a:spLocks noChangeArrowheads="1"/>
            </p:cNvSpPr>
            <p:nvPr/>
          </p:nvSpPr>
          <p:spPr bwMode="auto">
            <a:xfrm>
              <a:off x="5148263" y="4440580"/>
              <a:ext cx="695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600" b="0" kern="0" dirty="0">
                  <a:solidFill>
                    <a:srgbClr val="160100"/>
                  </a:solidFill>
                  <a:latin typeface="ＭＳ Ｐゴシック" charset="-128"/>
                </a:rPr>
                <a:t>20ko</a:t>
              </a:r>
            </a:p>
          </p:txBody>
        </p:sp>
        <p:sp>
          <p:nvSpPr>
            <p:cNvPr id="98" name="Line 91"/>
            <p:cNvSpPr>
              <a:spLocks noChangeShapeType="1"/>
            </p:cNvSpPr>
            <p:nvPr/>
          </p:nvSpPr>
          <p:spPr bwMode="auto">
            <a:xfrm flipV="1">
              <a:off x="5051425" y="4756493"/>
              <a:ext cx="846138" cy="135255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99" name="Text Box 94"/>
            <p:cNvSpPr txBox="1">
              <a:spLocks noChangeArrowheads="1"/>
            </p:cNvSpPr>
            <p:nvPr/>
          </p:nvSpPr>
          <p:spPr bwMode="auto">
            <a:xfrm>
              <a:off x="4503738" y="5904255"/>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latin typeface="ＭＳ Ｐゴシック" charset="-128"/>
                </a:rPr>
                <a:t>　</a:t>
              </a:r>
              <a:r>
                <a:rPr lang="en-US" altLang="ja-JP" sz="1200" b="0" kern="0">
                  <a:solidFill>
                    <a:srgbClr val="160100"/>
                  </a:solidFill>
                  <a:latin typeface="ＭＳ Ｐゴシック" charset="-128"/>
                </a:rPr>
                <a:t>0</a:t>
              </a:r>
            </a:p>
          </p:txBody>
        </p:sp>
        <p:sp>
          <p:nvSpPr>
            <p:cNvPr id="100" name="Text Box 95"/>
            <p:cNvSpPr txBox="1">
              <a:spLocks noChangeArrowheads="1"/>
            </p:cNvSpPr>
            <p:nvPr/>
          </p:nvSpPr>
          <p:spPr bwMode="auto">
            <a:xfrm>
              <a:off x="4687888" y="5320055"/>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10</a:t>
              </a:r>
            </a:p>
          </p:txBody>
        </p:sp>
        <p:sp>
          <p:nvSpPr>
            <p:cNvPr id="101" name="Line 96"/>
            <p:cNvSpPr>
              <a:spLocks noChangeShapeType="1"/>
            </p:cNvSpPr>
            <p:nvPr/>
          </p:nvSpPr>
          <p:spPr bwMode="auto">
            <a:xfrm>
              <a:off x="5046663" y="5472455"/>
              <a:ext cx="889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2" name="Rectangle 99"/>
            <p:cNvSpPr>
              <a:spLocks noChangeArrowheads="1"/>
            </p:cNvSpPr>
            <p:nvPr/>
          </p:nvSpPr>
          <p:spPr bwMode="auto">
            <a:xfrm>
              <a:off x="5912324" y="5466105"/>
              <a:ext cx="863600" cy="657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3" name="Rectangle 101"/>
            <p:cNvSpPr>
              <a:spLocks noChangeArrowheads="1"/>
            </p:cNvSpPr>
            <p:nvPr/>
          </p:nvSpPr>
          <p:spPr bwMode="auto">
            <a:xfrm>
              <a:off x="6775924" y="5694705"/>
              <a:ext cx="863600" cy="4286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4" name="Rectangle 102"/>
            <p:cNvSpPr>
              <a:spLocks noChangeArrowheads="1"/>
            </p:cNvSpPr>
            <p:nvPr/>
          </p:nvSpPr>
          <p:spPr bwMode="auto">
            <a:xfrm>
              <a:off x="7639524" y="5846820"/>
              <a:ext cx="863600" cy="276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5" name="Text Box 105"/>
            <p:cNvSpPr txBox="1">
              <a:spLocks noChangeArrowheads="1"/>
            </p:cNvSpPr>
            <p:nvPr/>
          </p:nvSpPr>
          <p:spPr bwMode="auto">
            <a:xfrm>
              <a:off x="8480425" y="4943818"/>
              <a:ext cx="696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40</a:t>
              </a:r>
            </a:p>
          </p:txBody>
        </p:sp>
        <p:sp>
          <p:nvSpPr>
            <p:cNvPr id="106" name="Text Box 106"/>
            <p:cNvSpPr txBox="1">
              <a:spLocks noChangeArrowheads="1"/>
            </p:cNvSpPr>
            <p:nvPr/>
          </p:nvSpPr>
          <p:spPr bwMode="auto">
            <a:xfrm>
              <a:off x="8480425" y="5448643"/>
              <a:ext cx="696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20</a:t>
              </a:r>
            </a:p>
          </p:txBody>
        </p:sp>
        <p:sp>
          <p:nvSpPr>
            <p:cNvPr id="107" name="Line 107"/>
            <p:cNvSpPr>
              <a:spLocks noChangeShapeType="1"/>
            </p:cNvSpPr>
            <p:nvPr/>
          </p:nvSpPr>
          <p:spPr bwMode="auto">
            <a:xfrm>
              <a:off x="8382000" y="5088280"/>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8" name="Line 108"/>
            <p:cNvSpPr>
              <a:spLocks noChangeShapeType="1"/>
            </p:cNvSpPr>
            <p:nvPr/>
          </p:nvSpPr>
          <p:spPr bwMode="auto">
            <a:xfrm>
              <a:off x="8382000" y="5591518"/>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09" name="Text Box 109"/>
            <p:cNvSpPr txBox="1">
              <a:spLocks noChangeArrowheads="1"/>
            </p:cNvSpPr>
            <p:nvPr/>
          </p:nvSpPr>
          <p:spPr bwMode="auto">
            <a:xfrm>
              <a:off x="5279005" y="6527669"/>
              <a:ext cx="36094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400" b="0" u="sng" kern="0" dirty="0">
                  <a:solidFill>
                    <a:srgbClr val="1402C4"/>
                  </a:solidFill>
                </a:rPr>
                <a:t>りんごのキズがもっとも多く全体の５０％を</a:t>
              </a:r>
              <a:br>
                <a:rPr lang="en-US" altLang="ja-JP" sz="1400" b="0" u="sng" kern="0" dirty="0">
                  <a:solidFill>
                    <a:srgbClr val="1402C4"/>
                  </a:solidFill>
                </a:rPr>
              </a:br>
              <a:r>
                <a:rPr lang="ja-JP" altLang="en-US" sz="1400" b="0" u="sng" kern="0" dirty="0">
                  <a:solidFill>
                    <a:srgbClr val="1402C4"/>
                  </a:solidFill>
                </a:rPr>
                <a:t>しめていることがわかる</a:t>
              </a:r>
            </a:p>
          </p:txBody>
        </p:sp>
        <p:sp>
          <p:nvSpPr>
            <p:cNvPr id="110" name="Text Box 110"/>
            <p:cNvSpPr txBox="1">
              <a:spLocks noChangeArrowheads="1"/>
            </p:cNvSpPr>
            <p:nvPr/>
          </p:nvSpPr>
          <p:spPr bwMode="auto">
            <a:xfrm>
              <a:off x="4770314" y="6531266"/>
              <a:ext cx="6080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dirty="0">
                  <a:solidFill>
                    <a:srgbClr val="107032"/>
                  </a:solidFill>
                  <a:latin typeface="ＭＳ Ｐゴシック" charset="-128"/>
                </a:rPr>
                <a:t>（</a:t>
              </a:r>
              <a:r>
                <a:rPr lang="en-US" altLang="ja-JP" sz="1600" b="0" kern="0" dirty="0">
                  <a:solidFill>
                    <a:srgbClr val="107032"/>
                  </a:solidFill>
                  <a:latin typeface="ＭＳ Ｐゴシック" charset="-128"/>
                </a:rPr>
                <a:t>L</a:t>
              </a:r>
              <a:r>
                <a:rPr lang="ja-JP" altLang="en-US" sz="1600" b="0" kern="0" dirty="0">
                  <a:solidFill>
                    <a:srgbClr val="107032"/>
                  </a:solidFill>
                  <a:latin typeface="ＭＳ Ｐゴシック" charset="-128"/>
                </a:rPr>
                <a:t>）</a:t>
              </a:r>
            </a:p>
          </p:txBody>
        </p:sp>
        <p:sp>
          <p:nvSpPr>
            <p:cNvPr id="111" name="Text Box 100"/>
            <p:cNvSpPr txBox="1">
              <a:spLocks noChangeArrowheads="1"/>
            </p:cNvSpPr>
            <p:nvPr/>
          </p:nvSpPr>
          <p:spPr bwMode="auto">
            <a:xfrm>
              <a:off x="5912324" y="6124918"/>
              <a:ext cx="863600" cy="28733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みかん</a:t>
              </a:r>
            </a:p>
          </p:txBody>
        </p:sp>
        <p:sp>
          <p:nvSpPr>
            <p:cNvPr id="112" name="Text Box 115"/>
            <p:cNvSpPr txBox="1">
              <a:spLocks noChangeArrowheads="1"/>
            </p:cNvSpPr>
            <p:nvPr/>
          </p:nvSpPr>
          <p:spPr bwMode="auto">
            <a:xfrm>
              <a:off x="5045075" y="6124918"/>
              <a:ext cx="863600" cy="28733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リンゴ</a:t>
              </a:r>
            </a:p>
          </p:txBody>
        </p:sp>
        <p:sp>
          <p:nvSpPr>
            <p:cNvPr id="113" name="Text Box 94"/>
            <p:cNvSpPr txBox="1">
              <a:spLocks noChangeArrowheads="1"/>
            </p:cNvSpPr>
            <p:nvPr/>
          </p:nvSpPr>
          <p:spPr bwMode="auto">
            <a:xfrm>
              <a:off x="8262938" y="5904255"/>
              <a:ext cx="6254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latin typeface="ＭＳ Ｐゴシック" charset="-128"/>
                </a:rPr>
                <a:t>　</a:t>
              </a:r>
              <a:r>
                <a:rPr lang="en-US" altLang="ja-JP" sz="1200" b="0" kern="0">
                  <a:solidFill>
                    <a:srgbClr val="160100"/>
                  </a:solidFill>
                  <a:latin typeface="ＭＳ Ｐゴシック" charset="-128"/>
                </a:rPr>
                <a:t>0</a:t>
              </a:r>
            </a:p>
          </p:txBody>
        </p:sp>
        <p:sp>
          <p:nvSpPr>
            <p:cNvPr id="114" name="Line 58"/>
            <p:cNvSpPr>
              <a:spLocks noChangeShapeType="1"/>
            </p:cNvSpPr>
            <p:nvPr/>
          </p:nvSpPr>
          <p:spPr bwMode="auto">
            <a:xfrm>
              <a:off x="8382000" y="3272311"/>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15" name="Text Box 98"/>
            <p:cNvSpPr txBox="1">
              <a:spLocks noChangeArrowheads="1"/>
            </p:cNvSpPr>
            <p:nvPr/>
          </p:nvSpPr>
          <p:spPr bwMode="auto">
            <a:xfrm>
              <a:off x="6775924" y="6124918"/>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ぶどう　    </a:t>
              </a:r>
            </a:p>
          </p:txBody>
        </p:sp>
        <p:sp>
          <p:nvSpPr>
            <p:cNvPr id="116" name="テキスト ボックス 115"/>
            <p:cNvSpPr txBox="1"/>
            <p:nvPr/>
          </p:nvSpPr>
          <p:spPr>
            <a:xfrm>
              <a:off x="8892480" y="6463695"/>
              <a:ext cx="197514" cy="461665"/>
            </a:xfrm>
            <a:prstGeom prst="rect">
              <a:avLst/>
            </a:prstGeom>
            <a:noFill/>
          </p:spPr>
          <p:txBody>
            <a:bodyPr wrap="square" rtlCol="0">
              <a:spAutoFit/>
            </a:bodyPr>
            <a:lstStyle/>
            <a:p>
              <a:pPr eaLnBrk="1" fontAlgn="auto" hangingPunct="1">
                <a:spcBef>
                  <a:spcPts val="0"/>
                </a:spcBef>
                <a:spcAft>
                  <a:spcPts val="0"/>
                </a:spcAft>
                <a:defRPr/>
              </a:pPr>
              <a:r>
                <a:rPr kumimoji="0" lang="en-US" altLang="ja-JP" sz="600" b="0" kern="0" dirty="0">
                  <a:solidFill>
                    <a:srgbClr val="FFFFFF"/>
                  </a:solidFill>
                  <a:latin typeface="ＭＳ Ｐゴシック"/>
                  <a:ea typeface="ＭＳ Ｐゴシック"/>
                </a:rPr>
                <a:t>XXXX</a:t>
              </a:r>
              <a:endParaRPr kumimoji="0" lang="ja-JP" altLang="en-US" sz="600" b="0" kern="0" dirty="0">
                <a:solidFill>
                  <a:srgbClr val="FFFFFF"/>
                </a:solidFill>
                <a:latin typeface="ＭＳ Ｐゴシック"/>
                <a:ea typeface="ＭＳ Ｐゴシック"/>
              </a:endParaRPr>
            </a:p>
          </p:txBody>
        </p:sp>
        <p:sp>
          <p:nvSpPr>
            <p:cNvPr id="117" name="Text Box 77"/>
            <p:cNvSpPr txBox="1">
              <a:spLocks noChangeArrowheads="1"/>
            </p:cNvSpPr>
            <p:nvPr/>
          </p:nvSpPr>
          <p:spPr bwMode="auto">
            <a:xfrm>
              <a:off x="6344124" y="3612406"/>
              <a:ext cx="695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dirty="0">
                  <a:solidFill>
                    <a:srgbClr val="160100"/>
                  </a:solidFill>
                  <a:latin typeface="ＭＳ Ｐゴシック" charset="-128"/>
                </a:rPr>
                <a:t>７５％</a:t>
              </a:r>
            </a:p>
          </p:txBody>
        </p:sp>
        <p:sp>
          <p:nvSpPr>
            <p:cNvPr id="118" name="Text Box 77"/>
            <p:cNvSpPr txBox="1">
              <a:spLocks noChangeArrowheads="1"/>
            </p:cNvSpPr>
            <p:nvPr/>
          </p:nvSpPr>
          <p:spPr bwMode="auto">
            <a:xfrm>
              <a:off x="7177562" y="3231519"/>
              <a:ext cx="695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dirty="0">
                  <a:solidFill>
                    <a:srgbClr val="160100"/>
                  </a:solidFill>
                  <a:latin typeface="ＭＳ Ｐゴシック" charset="-128"/>
                </a:rPr>
                <a:t>９０％</a:t>
              </a:r>
            </a:p>
          </p:txBody>
        </p:sp>
        <p:sp>
          <p:nvSpPr>
            <p:cNvPr id="119" name="Text Box 82"/>
            <p:cNvSpPr txBox="1">
              <a:spLocks noChangeArrowheads="1"/>
            </p:cNvSpPr>
            <p:nvPr/>
          </p:nvSpPr>
          <p:spPr bwMode="auto">
            <a:xfrm>
              <a:off x="5992492" y="5129555"/>
              <a:ext cx="695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60100"/>
                  </a:solidFill>
                  <a:latin typeface="ＭＳ Ｐゴシック" charset="-128"/>
                </a:rPr>
                <a:t>１</a:t>
              </a:r>
              <a:r>
                <a:rPr lang="en-US" altLang="ja-JP" sz="1600" b="0" kern="0" dirty="0">
                  <a:solidFill>
                    <a:srgbClr val="160100"/>
                  </a:solidFill>
                  <a:latin typeface="ＭＳ Ｐゴシック" charset="-128"/>
                </a:rPr>
                <a:t>0ko</a:t>
              </a:r>
            </a:p>
          </p:txBody>
        </p:sp>
        <p:sp>
          <p:nvSpPr>
            <p:cNvPr id="120" name="Text Box 82"/>
            <p:cNvSpPr txBox="1">
              <a:spLocks noChangeArrowheads="1"/>
            </p:cNvSpPr>
            <p:nvPr/>
          </p:nvSpPr>
          <p:spPr bwMode="auto">
            <a:xfrm>
              <a:off x="6860061" y="5340382"/>
              <a:ext cx="695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60100"/>
                  </a:solidFill>
                  <a:latin typeface="ＭＳ Ｐゴシック" charset="-128"/>
                </a:rPr>
                <a:t>６</a:t>
              </a:r>
              <a:r>
                <a:rPr lang="en-US" altLang="ja-JP" sz="1600" b="0" kern="0" dirty="0" err="1">
                  <a:solidFill>
                    <a:srgbClr val="160100"/>
                  </a:solidFill>
                  <a:latin typeface="ＭＳ Ｐゴシック" charset="-128"/>
                </a:rPr>
                <a:t>ko</a:t>
              </a:r>
              <a:endParaRPr lang="en-US" altLang="ja-JP" sz="1600" b="0" kern="0" dirty="0">
                <a:solidFill>
                  <a:srgbClr val="160100"/>
                </a:solidFill>
                <a:latin typeface="ＭＳ Ｐゴシック" charset="-128"/>
              </a:endParaRPr>
            </a:p>
          </p:txBody>
        </p:sp>
        <p:sp>
          <p:nvSpPr>
            <p:cNvPr id="121" name="Text Box 82"/>
            <p:cNvSpPr txBox="1">
              <a:spLocks noChangeArrowheads="1"/>
            </p:cNvSpPr>
            <p:nvPr/>
          </p:nvSpPr>
          <p:spPr bwMode="auto">
            <a:xfrm>
              <a:off x="7686675" y="5508657"/>
              <a:ext cx="695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60100"/>
                  </a:solidFill>
                  <a:latin typeface="ＭＳ Ｐゴシック" charset="-128"/>
                </a:rPr>
                <a:t>４</a:t>
              </a:r>
              <a:r>
                <a:rPr lang="en-US" altLang="ja-JP" sz="1600" b="0" kern="0" dirty="0" err="1">
                  <a:solidFill>
                    <a:srgbClr val="160100"/>
                  </a:solidFill>
                  <a:latin typeface="ＭＳ Ｐゴシック" charset="-128"/>
                </a:rPr>
                <a:t>ko</a:t>
              </a:r>
              <a:endParaRPr lang="en-US" altLang="ja-JP" sz="1600" b="0" kern="0" dirty="0">
                <a:solidFill>
                  <a:srgbClr val="160100"/>
                </a:solidFill>
                <a:latin typeface="ＭＳ Ｐゴシック" charset="-128"/>
              </a:endParaRPr>
            </a:p>
          </p:txBody>
        </p:sp>
      </p:grpSp>
    </p:spTree>
    <p:extLst>
      <p:ext uri="{BB962C8B-B14F-4D97-AF65-F5344CB8AC3E}">
        <p14:creationId xmlns:p14="http://schemas.microsoft.com/office/powerpoint/2010/main" val="4112381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0"/>
          <p:cNvSpPr txBox="1">
            <a:spLocks noChangeArrowheads="1"/>
          </p:cNvSpPr>
          <p:nvPr/>
        </p:nvSpPr>
        <p:spPr bwMode="auto">
          <a:xfrm>
            <a:off x="1922084" y="1177818"/>
            <a:ext cx="80772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800" b="0" kern="0" dirty="0">
                <a:solidFill>
                  <a:srgbClr val="09090D"/>
                </a:solidFill>
              </a:rPr>
              <a:t>現象別、項目別などに層別し、デ－タを大きい順に並べるとともに累積数を示した図です。どの項目が多いか、割合はどの程度かわかる。</a:t>
            </a:r>
          </a:p>
        </p:txBody>
      </p:sp>
      <p:sp>
        <p:nvSpPr>
          <p:cNvPr id="3" name="角丸四角形 2"/>
          <p:cNvSpPr/>
          <p:nvPr/>
        </p:nvSpPr>
        <p:spPr>
          <a:xfrm>
            <a:off x="1720596" y="555205"/>
            <a:ext cx="8784976" cy="479956"/>
          </a:xfrm>
          <a:prstGeom prst="roundRect">
            <a:avLst>
              <a:gd name="adj" fmla="val 39415"/>
            </a:avLst>
          </a:prstGeom>
          <a:gradFill flip="none" rotWithShape="1">
            <a:gsLst>
              <a:gs pos="0">
                <a:srgbClr val="66FF33"/>
              </a:gs>
              <a:gs pos="87000">
                <a:srgbClr val="FFFFFF"/>
              </a:gs>
              <a:gs pos="100000">
                <a:srgbClr val="FFFFFF"/>
              </a:gs>
            </a:gsLst>
            <a:lin ang="0" scaled="1"/>
            <a:tileRect/>
          </a:gradFill>
          <a:ln w="25400" cap="flat" cmpd="sng" algn="ctr">
            <a:solidFill>
              <a:srgbClr val="00B050"/>
            </a:solidFill>
            <a:prstDash val="solid"/>
          </a:ln>
          <a:effectLst/>
        </p:spPr>
        <p:txBody>
          <a:bodyPr rtlCol="0" anchor="ctr"/>
          <a:lstStyle/>
          <a:p>
            <a:pPr algn="ctr" eaLnBrk="1" fontAlgn="auto" hangingPunct="1">
              <a:spcBef>
                <a:spcPct val="50000"/>
              </a:spcBef>
              <a:spcAft>
                <a:spcPts val="0"/>
              </a:spcAft>
              <a:defRPr/>
            </a:pPr>
            <a:r>
              <a:rPr kumimoji="0" lang="ja-JP" altLang="en-US" sz="1800" b="0" kern="0" dirty="0">
                <a:latin typeface="Times New Roman"/>
                <a:ea typeface="ＭＳ Ｐゴシック"/>
              </a:rPr>
              <a:t>ＱＣの七つ道具　（パレ－ト図）　</a:t>
            </a:r>
            <a:r>
              <a:rPr kumimoji="0" lang="en-US" altLang="ja-JP" kern="0" dirty="0">
                <a:latin typeface="ＭＳ Ｐゴシック"/>
                <a:ea typeface="ＭＳ Ｐゴシック"/>
              </a:rPr>
              <a:t>4</a:t>
            </a:r>
            <a:r>
              <a:rPr kumimoji="0" lang="en-US" altLang="ja-JP" sz="1800" b="0" kern="0" dirty="0">
                <a:latin typeface="ＭＳ Ｐゴシック"/>
                <a:ea typeface="ＭＳ Ｐゴシック"/>
              </a:rPr>
              <a:t>/4</a:t>
            </a:r>
          </a:p>
        </p:txBody>
      </p:sp>
      <p:sp>
        <p:nvSpPr>
          <p:cNvPr id="8" name="Text Box 2"/>
          <p:cNvSpPr txBox="1">
            <a:spLocks noChangeArrowheads="1"/>
          </p:cNvSpPr>
          <p:nvPr/>
        </p:nvSpPr>
        <p:spPr bwMode="auto">
          <a:xfrm>
            <a:off x="3716878" y="2605167"/>
            <a:ext cx="3689349" cy="323165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a:p>
            <a:pPr eaLnBrk="1" fontAlgn="auto" hangingPunct="1">
              <a:spcBef>
                <a:spcPct val="50000"/>
              </a:spcBef>
              <a:spcAft>
                <a:spcPts val="0"/>
              </a:spcAft>
              <a:buNone/>
              <a:defRPr/>
            </a:pPr>
            <a:endParaRPr lang="en-US" altLang="ja-JP" sz="2400" b="0" kern="0">
              <a:solidFill>
                <a:srgbClr val="160100"/>
              </a:solidFill>
              <a:latin typeface="ＭＳ Ｐゴシック" charset="-128"/>
            </a:endParaRPr>
          </a:p>
        </p:txBody>
      </p:sp>
      <p:sp>
        <p:nvSpPr>
          <p:cNvPr id="9" name="Text Box 3"/>
          <p:cNvSpPr txBox="1">
            <a:spLocks noChangeArrowheads="1"/>
          </p:cNvSpPr>
          <p:nvPr/>
        </p:nvSpPr>
        <p:spPr bwMode="auto">
          <a:xfrm>
            <a:off x="3723250" y="5469050"/>
            <a:ext cx="91440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a:solidFill>
                  <a:srgbClr val="160100"/>
                </a:solidFill>
                <a:latin typeface="ＭＳ Ｐゴシック" charset="-128"/>
              </a:rPr>
              <a:t>りんご</a:t>
            </a:r>
          </a:p>
        </p:txBody>
      </p:sp>
      <p:sp>
        <p:nvSpPr>
          <p:cNvPr id="10" name="Text Box 4"/>
          <p:cNvSpPr txBox="1">
            <a:spLocks noChangeArrowheads="1"/>
          </p:cNvSpPr>
          <p:nvPr/>
        </p:nvSpPr>
        <p:spPr bwMode="auto">
          <a:xfrm>
            <a:off x="4637650" y="5469049"/>
            <a:ext cx="914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a:solidFill>
                  <a:srgbClr val="160100"/>
                </a:solidFill>
                <a:latin typeface="ＭＳ Ｐゴシック" charset="-128"/>
              </a:rPr>
              <a:t>みかん    </a:t>
            </a:r>
          </a:p>
        </p:txBody>
      </p:sp>
      <p:sp>
        <p:nvSpPr>
          <p:cNvPr id="11" name="Text Box 5"/>
          <p:cNvSpPr txBox="1">
            <a:spLocks noChangeArrowheads="1"/>
          </p:cNvSpPr>
          <p:nvPr/>
        </p:nvSpPr>
        <p:spPr bwMode="auto">
          <a:xfrm>
            <a:off x="5552050" y="5469049"/>
            <a:ext cx="914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a:solidFill>
                  <a:srgbClr val="160100"/>
                </a:solidFill>
                <a:latin typeface="ＭＳ Ｐゴシック" charset="-128"/>
              </a:rPr>
              <a:t>ブドウ</a:t>
            </a:r>
          </a:p>
        </p:txBody>
      </p:sp>
      <p:sp>
        <p:nvSpPr>
          <p:cNvPr id="12" name="Text Box 6"/>
          <p:cNvSpPr txBox="1">
            <a:spLocks noChangeArrowheads="1"/>
          </p:cNvSpPr>
          <p:nvPr/>
        </p:nvSpPr>
        <p:spPr bwMode="auto">
          <a:xfrm>
            <a:off x="6466450" y="5469049"/>
            <a:ext cx="9144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600" b="0" kern="0">
                <a:solidFill>
                  <a:srgbClr val="160100"/>
                </a:solidFill>
                <a:latin typeface="ＭＳ Ｐゴシック" charset="-128"/>
              </a:rPr>
              <a:t>その他</a:t>
            </a:r>
          </a:p>
        </p:txBody>
      </p:sp>
      <p:sp>
        <p:nvSpPr>
          <p:cNvPr id="13" name="Text Box 7"/>
          <p:cNvSpPr txBox="1">
            <a:spLocks noChangeArrowheads="1"/>
          </p:cNvSpPr>
          <p:nvPr/>
        </p:nvSpPr>
        <p:spPr bwMode="auto">
          <a:xfrm>
            <a:off x="4240577" y="1989696"/>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2000" b="0" u="sng" kern="0" dirty="0">
                <a:solidFill>
                  <a:srgbClr val="160100"/>
                </a:solidFill>
                <a:latin typeface="ＭＳ Ｐゴシック" charset="-128"/>
              </a:rPr>
              <a:t>くだもの別キズ内訳</a:t>
            </a:r>
          </a:p>
        </p:txBody>
      </p:sp>
      <p:sp>
        <p:nvSpPr>
          <p:cNvPr id="14" name="Rectangle 8" descr="右上がり対角線 (太)"/>
          <p:cNvSpPr>
            <a:spLocks noChangeArrowheads="1"/>
          </p:cNvSpPr>
          <p:nvPr/>
        </p:nvSpPr>
        <p:spPr bwMode="auto">
          <a:xfrm>
            <a:off x="3723250" y="4062524"/>
            <a:ext cx="914400" cy="1371600"/>
          </a:xfrm>
          <a:prstGeom prst="rect">
            <a:avLst/>
          </a:prstGeom>
          <a:pattFill prst="wdUpDiag">
            <a:fgClr>
              <a:srgbClr val="FF99CC"/>
            </a:fgClr>
            <a:bgClr>
              <a:srgbClr val="FFFFFF"/>
            </a:bgClr>
          </a:patt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5" name="Rectangle 9"/>
          <p:cNvSpPr>
            <a:spLocks noChangeArrowheads="1"/>
          </p:cNvSpPr>
          <p:nvPr/>
        </p:nvSpPr>
        <p:spPr bwMode="auto">
          <a:xfrm>
            <a:off x="4637650" y="4773724"/>
            <a:ext cx="914400" cy="6604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6" name="Rectangle 10"/>
          <p:cNvSpPr>
            <a:spLocks noChangeArrowheads="1"/>
          </p:cNvSpPr>
          <p:nvPr/>
        </p:nvSpPr>
        <p:spPr bwMode="auto">
          <a:xfrm>
            <a:off x="5552050" y="4994388"/>
            <a:ext cx="914400" cy="4397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7" name="Rectangle 11"/>
          <p:cNvSpPr>
            <a:spLocks noChangeArrowheads="1"/>
          </p:cNvSpPr>
          <p:nvPr/>
        </p:nvSpPr>
        <p:spPr bwMode="auto">
          <a:xfrm>
            <a:off x="6466450" y="5130912"/>
            <a:ext cx="914400" cy="298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8" name="Line 12"/>
          <p:cNvSpPr>
            <a:spLocks noChangeShapeType="1"/>
          </p:cNvSpPr>
          <p:nvPr/>
        </p:nvSpPr>
        <p:spPr bwMode="auto">
          <a:xfrm flipV="1">
            <a:off x="3723250" y="4087924"/>
            <a:ext cx="914400" cy="134620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9" name="Line 13"/>
          <p:cNvSpPr>
            <a:spLocks noChangeShapeType="1"/>
          </p:cNvSpPr>
          <p:nvPr/>
        </p:nvSpPr>
        <p:spPr bwMode="auto">
          <a:xfrm flipV="1">
            <a:off x="4637650" y="3325924"/>
            <a:ext cx="914400" cy="762000"/>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0" name="Line 14"/>
          <p:cNvSpPr>
            <a:spLocks noChangeShapeType="1"/>
          </p:cNvSpPr>
          <p:nvPr/>
        </p:nvSpPr>
        <p:spPr bwMode="auto">
          <a:xfrm flipV="1">
            <a:off x="5552050" y="2944924"/>
            <a:ext cx="914400" cy="381000"/>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1" name="Line 15"/>
          <p:cNvSpPr>
            <a:spLocks noChangeShapeType="1"/>
          </p:cNvSpPr>
          <p:nvPr/>
        </p:nvSpPr>
        <p:spPr bwMode="auto">
          <a:xfrm flipV="1">
            <a:off x="6466450" y="2640124"/>
            <a:ext cx="914400" cy="304800"/>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22" name="Text Box 16"/>
          <p:cNvSpPr txBox="1">
            <a:spLocks noChangeArrowheads="1"/>
          </p:cNvSpPr>
          <p:nvPr/>
        </p:nvSpPr>
        <p:spPr bwMode="auto">
          <a:xfrm>
            <a:off x="2831374" y="3630724"/>
            <a:ext cx="46166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800" b="0" kern="0">
                <a:solidFill>
                  <a:srgbClr val="160100"/>
                </a:solidFill>
                <a:latin typeface="ＭＳ Ｐゴシック" charset="-128"/>
              </a:rPr>
              <a:t>キズ個数</a:t>
            </a:r>
          </a:p>
        </p:txBody>
      </p:sp>
      <p:sp>
        <p:nvSpPr>
          <p:cNvPr id="23" name="Text Box 17"/>
          <p:cNvSpPr txBox="1">
            <a:spLocks noChangeArrowheads="1"/>
          </p:cNvSpPr>
          <p:nvPr/>
        </p:nvSpPr>
        <p:spPr bwMode="auto">
          <a:xfrm>
            <a:off x="7771674" y="3706924"/>
            <a:ext cx="46166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800" b="0" kern="0">
                <a:solidFill>
                  <a:srgbClr val="160100"/>
                </a:solidFill>
                <a:latin typeface="ＭＳ Ｐゴシック" charset="-128"/>
              </a:rPr>
              <a:t>累積比率</a:t>
            </a:r>
          </a:p>
        </p:txBody>
      </p:sp>
      <p:sp>
        <p:nvSpPr>
          <p:cNvPr id="24" name="Text Box 18"/>
          <p:cNvSpPr txBox="1">
            <a:spLocks noChangeArrowheads="1"/>
          </p:cNvSpPr>
          <p:nvPr/>
        </p:nvSpPr>
        <p:spPr bwMode="auto">
          <a:xfrm>
            <a:off x="3266050" y="39101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20</a:t>
            </a:r>
          </a:p>
        </p:txBody>
      </p:sp>
      <p:sp>
        <p:nvSpPr>
          <p:cNvPr id="25" name="Text Box 19"/>
          <p:cNvSpPr txBox="1">
            <a:spLocks noChangeArrowheads="1"/>
          </p:cNvSpPr>
          <p:nvPr/>
        </p:nvSpPr>
        <p:spPr bwMode="auto">
          <a:xfrm>
            <a:off x="3189850" y="52055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800" b="0" kern="0">
                <a:solidFill>
                  <a:srgbClr val="160100"/>
                </a:solidFill>
                <a:latin typeface="ＭＳ Ｐゴシック" charset="-128"/>
              </a:rPr>
              <a:t>　</a:t>
            </a:r>
            <a:r>
              <a:rPr lang="en-US" altLang="ja-JP" sz="1800" b="0" kern="0">
                <a:solidFill>
                  <a:srgbClr val="160100"/>
                </a:solidFill>
                <a:latin typeface="ＭＳ Ｐゴシック" charset="-128"/>
              </a:rPr>
              <a:t>0</a:t>
            </a:r>
          </a:p>
        </p:txBody>
      </p:sp>
      <p:sp>
        <p:nvSpPr>
          <p:cNvPr id="26" name="Text Box 20"/>
          <p:cNvSpPr txBox="1">
            <a:spLocks noChangeArrowheads="1"/>
          </p:cNvSpPr>
          <p:nvPr/>
        </p:nvSpPr>
        <p:spPr bwMode="auto">
          <a:xfrm>
            <a:off x="3266050" y="24877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40</a:t>
            </a:r>
          </a:p>
        </p:txBody>
      </p:sp>
      <p:sp>
        <p:nvSpPr>
          <p:cNvPr id="27" name="Text Box 21"/>
          <p:cNvSpPr txBox="1">
            <a:spLocks noChangeArrowheads="1"/>
          </p:cNvSpPr>
          <p:nvPr/>
        </p:nvSpPr>
        <p:spPr bwMode="auto">
          <a:xfrm>
            <a:off x="3113650" y="2182924"/>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160100"/>
                </a:solidFill>
                <a:latin typeface="ＭＳ Ｐゴシック" charset="-128"/>
              </a:rPr>
              <a:t>（個）</a:t>
            </a:r>
          </a:p>
        </p:txBody>
      </p:sp>
      <p:sp>
        <p:nvSpPr>
          <p:cNvPr id="28" name="Text Box 22"/>
          <p:cNvSpPr txBox="1">
            <a:spLocks noChangeArrowheads="1"/>
          </p:cNvSpPr>
          <p:nvPr/>
        </p:nvSpPr>
        <p:spPr bwMode="auto">
          <a:xfrm>
            <a:off x="7380850" y="2182924"/>
            <a:ext cx="609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160100"/>
                </a:solidFill>
                <a:latin typeface="ＭＳ Ｐゴシック" charset="-128"/>
              </a:rPr>
              <a:t>（％）</a:t>
            </a:r>
          </a:p>
        </p:txBody>
      </p:sp>
      <p:sp>
        <p:nvSpPr>
          <p:cNvPr id="29" name="Text Box 23"/>
          <p:cNvSpPr txBox="1">
            <a:spLocks noChangeArrowheads="1"/>
          </p:cNvSpPr>
          <p:nvPr/>
        </p:nvSpPr>
        <p:spPr bwMode="auto">
          <a:xfrm>
            <a:off x="7380850" y="24877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100</a:t>
            </a:r>
          </a:p>
        </p:txBody>
      </p:sp>
      <p:sp>
        <p:nvSpPr>
          <p:cNvPr id="30" name="Line 24"/>
          <p:cNvSpPr>
            <a:spLocks noChangeShapeType="1"/>
          </p:cNvSpPr>
          <p:nvPr/>
        </p:nvSpPr>
        <p:spPr bwMode="auto">
          <a:xfrm>
            <a:off x="7304650" y="489437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1" name="Text Box 25"/>
          <p:cNvSpPr txBox="1">
            <a:spLocks noChangeArrowheads="1"/>
          </p:cNvSpPr>
          <p:nvPr/>
        </p:nvSpPr>
        <p:spPr bwMode="auto">
          <a:xfrm>
            <a:off x="4314546" y="3727020"/>
            <a:ext cx="533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FF0000"/>
                </a:solidFill>
                <a:latin typeface="ＭＳ Ｐゴシック" charset="-128"/>
              </a:rPr>
              <a:t>50%</a:t>
            </a:r>
          </a:p>
        </p:txBody>
      </p:sp>
      <p:sp>
        <p:nvSpPr>
          <p:cNvPr id="32" name="Text Box 26"/>
          <p:cNvSpPr txBox="1">
            <a:spLocks noChangeArrowheads="1"/>
          </p:cNvSpPr>
          <p:nvPr/>
        </p:nvSpPr>
        <p:spPr bwMode="auto">
          <a:xfrm>
            <a:off x="3799450" y="3751374"/>
            <a:ext cx="6683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en-US" altLang="ja-JP" sz="1800" b="0" kern="0" dirty="0">
                <a:solidFill>
                  <a:srgbClr val="FF0000"/>
                </a:solidFill>
                <a:latin typeface="ＭＳ Ｐゴシック" charset="-128"/>
              </a:rPr>
              <a:t>20</a:t>
            </a:r>
            <a:r>
              <a:rPr lang="ja-JP" altLang="en-US" sz="1800" b="0" kern="0" dirty="0">
                <a:solidFill>
                  <a:srgbClr val="FF0000"/>
                </a:solidFill>
                <a:latin typeface="ＭＳ Ｐゴシック" charset="-128"/>
              </a:rPr>
              <a:t>個</a:t>
            </a:r>
            <a:endParaRPr lang="en-US" altLang="ja-JP" sz="1800" b="0" kern="0" dirty="0">
              <a:solidFill>
                <a:srgbClr val="FF0000"/>
              </a:solidFill>
              <a:latin typeface="ＭＳ Ｐゴシック" charset="-128"/>
            </a:endParaRPr>
          </a:p>
        </p:txBody>
      </p:sp>
      <p:sp>
        <p:nvSpPr>
          <p:cNvPr id="33" name="Text Box 28"/>
          <p:cNvSpPr txBox="1">
            <a:spLocks noChangeArrowheads="1"/>
          </p:cNvSpPr>
          <p:nvPr/>
        </p:nvSpPr>
        <p:spPr bwMode="auto">
          <a:xfrm>
            <a:off x="5326632" y="6078172"/>
            <a:ext cx="312101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u="sng" kern="0" dirty="0">
                <a:solidFill>
                  <a:srgbClr val="1402C4"/>
                </a:solidFill>
              </a:rPr>
              <a:t>くだもの別キズ内訳をみると</a:t>
            </a:r>
            <a:br>
              <a:rPr lang="en-US" altLang="ja-JP" sz="1400" b="0" u="sng" kern="0" dirty="0">
                <a:solidFill>
                  <a:srgbClr val="1402C4"/>
                </a:solidFill>
              </a:rPr>
            </a:br>
            <a:r>
              <a:rPr lang="ja-JP" altLang="en-US" sz="1400" b="0" u="sng" kern="0" dirty="0">
                <a:solidFill>
                  <a:srgbClr val="1402C4"/>
                </a:solidFill>
              </a:rPr>
              <a:t>りんごのキズがもっとも多く、</a:t>
            </a:r>
            <a:br>
              <a:rPr lang="en-US" altLang="ja-JP" sz="1400" b="0" u="sng" kern="0" dirty="0">
                <a:solidFill>
                  <a:srgbClr val="1402C4"/>
                </a:solidFill>
              </a:rPr>
            </a:br>
            <a:r>
              <a:rPr lang="ja-JP" altLang="en-US" sz="1400" b="0" u="sng" kern="0" dirty="0">
                <a:solidFill>
                  <a:srgbClr val="1402C4"/>
                </a:solidFill>
              </a:rPr>
              <a:t>全体の５０％をしめていることがわかる</a:t>
            </a:r>
          </a:p>
        </p:txBody>
      </p:sp>
      <p:sp>
        <p:nvSpPr>
          <p:cNvPr id="34" name="Text Box 29"/>
          <p:cNvSpPr txBox="1">
            <a:spLocks noChangeArrowheads="1"/>
          </p:cNvSpPr>
          <p:nvPr/>
        </p:nvSpPr>
        <p:spPr bwMode="auto">
          <a:xfrm>
            <a:off x="3799450" y="2716324"/>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dirty="0">
                <a:solidFill>
                  <a:srgbClr val="160100"/>
                </a:solidFill>
                <a:latin typeface="ＭＳ Ｐゴシック" charset="-128"/>
              </a:rPr>
              <a:t>調査期間：</a:t>
            </a:r>
            <a:r>
              <a:rPr lang="en-US" altLang="ja-JP" sz="1400" b="0" kern="0" dirty="0">
                <a:solidFill>
                  <a:srgbClr val="160100"/>
                </a:solidFill>
                <a:latin typeface="ＭＳ Ｐゴシック" charset="-128"/>
              </a:rPr>
              <a:t>2/1</a:t>
            </a:r>
            <a:r>
              <a:rPr lang="ja-JP" altLang="en-US" sz="1400" b="0" kern="0" dirty="0">
                <a:solidFill>
                  <a:srgbClr val="160100"/>
                </a:solidFill>
                <a:latin typeface="ＭＳ Ｐゴシック" charset="-128"/>
              </a:rPr>
              <a:t>～</a:t>
            </a:r>
            <a:r>
              <a:rPr lang="en-US" altLang="ja-JP" sz="1400" b="0" kern="0" dirty="0">
                <a:solidFill>
                  <a:srgbClr val="160100"/>
                </a:solidFill>
                <a:latin typeface="ＭＳ Ｐゴシック" charset="-128"/>
              </a:rPr>
              <a:t>2/28</a:t>
            </a:r>
          </a:p>
        </p:txBody>
      </p:sp>
      <p:sp>
        <p:nvSpPr>
          <p:cNvPr id="35" name="Text Box 31"/>
          <p:cNvSpPr txBox="1">
            <a:spLocks noChangeArrowheads="1"/>
          </p:cNvSpPr>
          <p:nvPr/>
        </p:nvSpPr>
        <p:spPr bwMode="auto">
          <a:xfrm>
            <a:off x="3266050" y="46213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10</a:t>
            </a:r>
          </a:p>
        </p:txBody>
      </p:sp>
      <p:sp>
        <p:nvSpPr>
          <p:cNvPr id="36" name="Text Box 32"/>
          <p:cNvSpPr txBox="1">
            <a:spLocks noChangeArrowheads="1"/>
          </p:cNvSpPr>
          <p:nvPr/>
        </p:nvSpPr>
        <p:spPr bwMode="auto">
          <a:xfrm>
            <a:off x="3266050" y="30973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30</a:t>
            </a:r>
          </a:p>
        </p:txBody>
      </p:sp>
      <p:sp>
        <p:nvSpPr>
          <p:cNvPr id="37" name="Line 33"/>
          <p:cNvSpPr>
            <a:spLocks noChangeShapeType="1"/>
          </p:cNvSpPr>
          <p:nvPr/>
        </p:nvSpPr>
        <p:spPr bwMode="auto">
          <a:xfrm>
            <a:off x="3723250" y="477372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8" name="Line 34"/>
          <p:cNvSpPr>
            <a:spLocks noChangeShapeType="1"/>
          </p:cNvSpPr>
          <p:nvPr/>
        </p:nvSpPr>
        <p:spPr bwMode="auto">
          <a:xfrm>
            <a:off x="3723250" y="324972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9" name="Text Box 35"/>
          <p:cNvSpPr txBox="1">
            <a:spLocks noChangeArrowheads="1"/>
          </p:cNvSpPr>
          <p:nvPr/>
        </p:nvSpPr>
        <p:spPr bwMode="auto">
          <a:xfrm>
            <a:off x="7380850" y="46975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20</a:t>
            </a:r>
          </a:p>
        </p:txBody>
      </p:sp>
      <p:sp>
        <p:nvSpPr>
          <p:cNvPr id="40" name="Text Box 36"/>
          <p:cNvSpPr txBox="1">
            <a:spLocks noChangeArrowheads="1"/>
          </p:cNvSpPr>
          <p:nvPr/>
        </p:nvSpPr>
        <p:spPr bwMode="auto">
          <a:xfrm>
            <a:off x="7380850" y="41641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40</a:t>
            </a:r>
          </a:p>
        </p:txBody>
      </p:sp>
      <p:sp>
        <p:nvSpPr>
          <p:cNvPr id="41" name="Text Box 37"/>
          <p:cNvSpPr txBox="1">
            <a:spLocks noChangeArrowheads="1"/>
          </p:cNvSpPr>
          <p:nvPr/>
        </p:nvSpPr>
        <p:spPr bwMode="auto">
          <a:xfrm>
            <a:off x="7380850" y="3568812"/>
            <a:ext cx="53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60</a:t>
            </a:r>
          </a:p>
        </p:txBody>
      </p:sp>
      <p:sp>
        <p:nvSpPr>
          <p:cNvPr id="42" name="Text Box 38"/>
          <p:cNvSpPr txBox="1">
            <a:spLocks noChangeArrowheads="1"/>
          </p:cNvSpPr>
          <p:nvPr/>
        </p:nvSpPr>
        <p:spPr bwMode="auto">
          <a:xfrm>
            <a:off x="7380850" y="29449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80</a:t>
            </a:r>
          </a:p>
        </p:txBody>
      </p:sp>
      <p:sp>
        <p:nvSpPr>
          <p:cNvPr id="43" name="Line 39"/>
          <p:cNvSpPr>
            <a:spLocks noChangeShapeType="1"/>
          </p:cNvSpPr>
          <p:nvPr/>
        </p:nvSpPr>
        <p:spPr bwMode="auto">
          <a:xfrm>
            <a:off x="7304650" y="436097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4" name="Line 40"/>
          <p:cNvSpPr>
            <a:spLocks noChangeShapeType="1"/>
          </p:cNvSpPr>
          <p:nvPr/>
        </p:nvSpPr>
        <p:spPr bwMode="auto">
          <a:xfrm>
            <a:off x="7304650" y="375137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5" name="Line 41"/>
          <p:cNvSpPr>
            <a:spLocks noChangeShapeType="1"/>
          </p:cNvSpPr>
          <p:nvPr/>
        </p:nvSpPr>
        <p:spPr bwMode="auto">
          <a:xfrm>
            <a:off x="7304650" y="312907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6" name="Text Box 42"/>
          <p:cNvSpPr txBox="1">
            <a:spLocks noChangeArrowheads="1"/>
          </p:cNvSpPr>
          <p:nvPr/>
        </p:nvSpPr>
        <p:spPr bwMode="auto">
          <a:xfrm>
            <a:off x="3799450" y="2944924"/>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dirty="0">
                <a:solidFill>
                  <a:srgbClr val="160100"/>
                </a:solidFill>
                <a:latin typeface="ＭＳ Ｐゴシック" charset="-128"/>
              </a:rPr>
              <a:t>　Ｎ＝</a:t>
            </a:r>
            <a:r>
              <a:rPr lang="en-US" altLang="ja-JP" sz="1400" b="0" kern="0" dirty="0">
                <a:solidFill>
                  <a:srgbClr val="160100"/>
                </a:solidFill>
                <a:latin typeface="ＭＳ Ｐゴシック" charset="-128"/>
              </a:rPr>
              <a:t>40</a:t>
            </a:r>
          </a:p>
        </p:txBody>
      </p:sp>
      <p:sp>
        <p:nvSpPr>
          <p:cNvPr id="47" name="AutoShape 44"/>
          <p:cNvSpPr>
            <a:spLocks noChangeArrowheads="1"/>
          </p:cNvSpPr>
          <p:nvPr/>
        </p:nvSpPr>
        <p:spPr bwMode="auto">
          <a:xfrm>
            <a:off x="7478657" y="1824149"/>
            <a:ext cx="1001713" cy="284163"/>
          </a:xfrm>
          <a:prstGeom prst="wedgeRectCallout">
            <a:avLst>
              <a:gd name="adj1" fmla="val -29850"/>
              <a:gd name="adj2" fmla="val 80012"/>
            </a:avLst>
          </a:prstGeom>
          <a:solidFill>
            <a:srgbClr val="99CC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比率の単位 </a:t>
            </a:r>
          </a:p>
        </p:txBody>
      </p:sp>
      <p:sp>
        <p:nvSpPr>
          <p:cNvPr id="48" name="AutoShape 45"/>
          <p:cNvSpPr>
            <a:spLocks noChangeArrowheads="1"/>
          </p:cNvSpPr>
          <p:nvPr/>
        </p:nvSpPr>
        <p:spPr bwMode="auto">
          <a:xfrm>
            <a:off x="8601638" y="4110150"/>
            <a:ext cx="1001712" cy="284163"/>
          </a:xfrm>
          <a:prstGeom prst="wedgeRectCallout">
            <a:avLst>
              <a:gd name="adj1" fmla="val -91380"/>
              <a:gd name="adj2" fmla="val -41204"/>
            </a:avLst>
          </a:prstGeom>
          <a:solidFill>
            <a:srgbClr val="CC99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縦軸の説明 </a:t>
            </a:r>
          </a:p>
        </p:txBody>
      </p:sp>
      <p:sp>
        <p:nvSpPr>
          <p:cNvPr id="49" name="Text Box 46"/>
          <p:cNvSpPr txBox="1">
            <a:spLocks noChangeArrowheads="1"/>
          </p:cNvSpPr>
          <p:nvPr/>
        </p:nvSpPr>
        <p:spPr bwMode="auto">
          <a:xfrm>
            <a:off x="7380850" y="5230925"/>
            <a:ext cx="53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a:solidFill>
                  <a:srgbClr val="160100"/>
                </a:solidFill>
                <a:latin typeface="ＭＳ Ｐゴシック" charset="-128"/>
              </a:rPr>
              <a:t>0</a:t>
            </a:r>
          </a:p>
        </p:txBody>
      </p:sp>
      <p:sp>
        <p:nvSpPr>
          <p:cNvPr id="50" name="AutoShape 47"/>
          <p:cNvSpPr>
            <a:spLocks noChangeArrowheads="1"/>
          </p:cNvSpPr>
          <p:nvPr/>
        </p:nvSpPr>
        <p:spPr bwMode="auto">
          <a:xfrm>
            <a:off x="8125389" y="5149962"/>
            <a:ext cx="911225" cy="284162"/>
          </a:xfrm>
          <a:prstGeom prst="wedgeRectCallout">
            <a:avLst>
              <a:gd name="adj1" fmla="val -109231"/>
              <a:gd name="adj2" fmla="val 38829"/>
            </a:avLst>
          </a:prstGeom>
          <a:solidFill>
            <a:srgbClr val="99CC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０を入れる </a:t>
            </a:r>
          </a:p>
        </p:txBody>
      </p:sp>
      <p:sp>
        <p:nvSpPr>
          <p:cNvPr id="51" name="AutoShape 48"/>
          <p:cNvSpPr>
            <a:spLocks noChangeArrowheads="1"/>
          </p:cNvSpPr>
          <p:nvPr/>
        </p:nvSpPr>
        <p:spPr bwMode="auto">
          <a:xfrm>
            <a:off x="2467539" y="5623037"/>
            <a:ext cx="911225" cy="284162"/>
          </a:xfrm>
          <a:prstGeom prst="wedgeRectCallout">
            <a:avLst>
              <a:gd name="adj1" fmla="val 46884"/>
              <a:gd name="adj2" fmla="val -107977"/>
            </a:avLst>
          </a:prstGeom>
          <a:solidFill>
            <a:srgbClr val="99CC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０を入れる </a:t>
            </a:r>
          </a:p>
        </p:txBody>
      </p:sp>
      <p:sp>
        <p:nvSpPr>
          <p:cNvPr id="52" name="AutoShape 49"/>
          <p:cNvSpPr>
            <a:spLocks noChangeArrowheads="1"/>
          </p:cNvSpPr>
          <p:nvPr/>
        </p:nvSpPr>
        <p:spPr bwMode="auto">
          <a:xfrm>
            <a:off x="2080188" y="2575037"/>
            <a:ext cx="1001712" cy="284162"/>
          </a:xfrm>
          <a:prstGeom prst="wedgeRectCallout">
            <a:avLst>
              <a:gd name="adj1" fmla="val 54375"/>
              <a:gd name="adj2" fmla="val -98403"/>
            </a:avLst>
          </a:prstGeom>
          <a:solidFill>
            <a:srgbClr val="99CC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数値の単位 </a:t>
            </a:r>
          </a:p>
        </p:txBody>
      </p:sp>
      <p:sp>
        <p:nvSpPr>
          <p:cNvPr id="53" name="Text Box 50"/>
          <p:cNvSpPr txBox="1">
            <a:spLocks noChangeArrowheads="1"/>
          </p:cNvSpPr>
          <p:nvPr/>
        </p:nvSpPr>
        <p:spPr bwMode="auto">
          <a:xfrm>
            <a:off x="3799450" y="3173524"/>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dirty="0">
                <a:solidFill>
                  <a:srgbClr val="160100"/>
                </a:solidFill>
                <a:latin typeface="ＭＳ Ｐゴシック" charset="-128"/>
              </a:rPr>
              <a:t>作成日：</a:t>
            </a:r>
            <a:r>
              <a:rPr lang="en-US" altLang="ja-JP" sz="1400" b="0" kern="0" dirty="0">
                <a:solidFill>
                  <a:srgbClr val="160100"/>
                </a:solidFill>
                <a:latin typeface="ＭＳ Ｐゴシック" charset="-128"/>
              </a:rPr>
              <a:t>3/1</a:t>
            </a:r>
          </a:p>
        </p:txBody>
      </p:sp>
      <p:sp>
        <p:nvSpPr>
          <p:cNvPr id="54" name="Text Box 51"/>
          <p:cNvSpPr txBox="1">
            <a:spLocks noChangeArrowheads="1"/>
          </p:cNvSpPr>
          <p:nvPr/>
        </p:nvSpPr>
        <p:spPr bwMode="auto">
          <a:xfrm>
            <a:off x="3799450" y="3402124"/>
            <a:ext cx="1905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400" b="0" kern="0">
                <a:solidFill>
                  <a:srgbClr val="160100"/>
                </a:solidFill>
                <a:latin typeface="ＭＳ Ｐゴシック" charset="-128"/>
              </a:rPr>
              <a:t>作成者：山田太郎</a:t>
            </a:r>
          </a:p>
        </p:txBody>
      </p:sp>
      <p:sp>
        <p:nvSpPr>
          <p:cNvPr id="55" name="AutoShape 52"/>
          <p:cNvSpPr>
            <a:spLocks noChangeArrowheads="1"/>
          </p:cNvSpPr>
          <p:nvPr/>
        </p:nvSpPr>
        <p:spPr bwMode="auto">
          <a:xfrm>
            <a:off x="1786501" y="4724513"/>
            <a:ext cx="1001713" cy="466725"/>
          </a:xfrm>
          <a:prstGeom prst="wedgeRectCallout">
            <a:avLst>
              <a:gd name="adj1" fmla="val 57130"/>
              <a:gd name="adj2" fmla="val -127551"/>
            </a:avLst>
          </a:prstGeom>
          <a:solidFill>
            <a:srgbClr val="CC99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縦軸の</a:t>
            </a:r>
          </a:p>
          <a:p>
            <a:pPr algn="ctr" eaLnBrk="1" fontAlgn="auto" hangingPunct="1">
              <a:spcBef>
                <a:spcPct val="0"/>
              </a:spcBef>
              <a:spcAft>
                <a:spcPts val="0"/>
              </a:spcAft>
              <a:buNone/>
              <a:defRPr/>
            </a:pPr>
            <a:r>
              <a:rPr lang="ja-JP" altLang="en-US" sz="1200" b="0" kern="0">
                <a:solidFill>
                  <a:srgbClr val="000000"/>
                </a:solidFill>
                <a:latin typeface="ＭＳ Ｐゴシック" charset="-128"/>
              </a:rPr>
              <a:t>説明（特性） </a:t>
            </a:r>
          </a:p>
        </p:txBody>
      </p:sp>
      <p:sp>
        <p:nvSpPr>
          <p:cNvPr id="56" name="AutoShape 54"/>
          <p:cNvSpPr>
            <a:spLocks noChangeArrowheads="1"/>
          </p:cNvSpPr>
          <p:nvPr/>
        </p:nvSpPr>
        <p:spPr bwMode="auto">
          <a:xfrm>
            <a:off x="8157139" y="5623038"/>
            <a:ext cx="1423987" cy="466725"/>
          </a:xfrm>
          <a:prstGeom prst="wedgeRectCallout">
            <a:avLst>
              <a:gd name="adj1" fmla="val -106157"/>
              <a:gd name="adj2" fmla="val -45514"/>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その他は大きくても</a:t>
            </a:r>
          </a:p>
          <a:p>
            <a:pPr algn="ctr" eaLnBrk="1" fontAlgn="auto" hangingPunct="1">
              <a:spcBef>
                <a:spcPct val="0"/>
              </a:spcBef>
              <a:spcAft>
                <a:spcPts val="0"/>
              </a:spcAft>
              <a:buNone/>
              <a:defRPr/>
            </a:pPr>
            <a:r>
              <a:rPr lang="ja-JP" altLang="en-US" sz="1200" b="0" kern="0">
                <a:solidFill>
                  <a:srgbClr val="000000"/>
                </a:solidFill>
                <a:latin typeface="ＭＳ Ｐゴシック" charset="-128"/>
              </a:rPr>
              <a:t>必ず右端になる </a:t>
            </a:r>
          </a:p>
        </p:txBody>
      </p:sp>
      <p:sp>
        <p:nvSpPr>
          <p:cNvPr id="57" name="AutoShape 55"/>
          <p:cNvSpPr>
            <a:spLocks noChangeArrowheads="1"/>
          </p:cNvSpPr>
          <p:nvPr/>
        </p:nvSpPr>
        <p:spPr bwMode="auto">
          <a:xfrm>
            <a:off x="3993915" y="6252700"/>
            <a:ext cx="638175" cy="284163"/>
          </a:xfrm>
          <a:prstGeom prst="wedgeRectCallout">
            <a:avLst>
              <a:gd name="adj1" fmla="val 108648"/>
              <a:gd name="adj2" fmla="val -3333"/>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dirty="0">
                <a:solidFill>
                  <a:srgbClr val="000000"/>
                </a:solidFill>
              </a:rPr>
              <a:t>考　察 </a:t>
            </a:r>
          </a:p>
        </p:txBody>
      </p:sp>
      <p:sp>
        <p:nvSpPr>
          <p:cNvPr id="58" name="AutoShape 56"/>
          <p:cNvSpPr>
            <a:spLocks noChangeArrowheads="1"/>
          </p:cNvSpPr>
          <p:nvPr/>
        </p:nvSpPr>
        <p:spPr bwMode="auto">
          <a:xfrm>
            <a:off x="3447026" y="1884461"/>
            <a:ext cx="733425" cy="284162"/>
          </a:xfrm>
          <a:prstGeom prst="wedgeRectCallout">
            <a:avLst>
              <a:gd name="adj1" fmla="val 84615"/>
              <a:gd name="adj2" fmla="val 68230"/>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dirty="0">
                <a:solidFill>
                  <a:srgbClr val="000000"/>
                </a:solidFill>
                <a:latin typeface="ＭＳ Ｐゴシック" charset="-128"/>
              </a:rPr>
              <a:t>タイトル </a:t>
            </a:r>
          </a:p>
        </p:txBody>
      </p:sp>
      <p:sp>
        <p:nvSpPr>
          <p:cNvPr id="59" name="AutoShape 57"/>
          <p:cNvSpPr>
            <a:spLocks noChangeArrowheads="1"/>
          </p:cNvSpPr>
          <p:nvPr/>
        </p:nvSpPr>
        <p:spPr bwMode="auto">
          <a:xfrm>
            <a:off x="2121463" y="3483087"/>
            <a:ext cx="831850" cy="284162"/>
          </a:xfrm>
          <a:prstGeom prst="wedgeRectCallout">
            <a:avLst>
              <a:gd name="adj1" fmla="val 159352"/>
              <a:gd name="adj2" fmla="val -71227"/>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ﾃﾞ</a:t>
            </a:r>
            <a:r>
              <a:rPr lang="en-US" altLang="ja-JP" sz="1200" b="0" kern="0">
                <a:solidFill>
                  <a:srgbClr val="000000"/>
                </a:solidFill>
                <a:latin typeface="ＭＳ Ｐゴシック" charset="-128"/>
              </a:rPr>
              <a:t>-</a:t>
            </a:r>
            <a:r>
              <a:rPr lang="ja-JP" altLang="en-US" sz="1200" b="0" kern="0">
                <a:solidFill>
                  <a:srgbClr val="000000"/>
                </a:solidFill>
                <a:latin typeface="ＭＳ Ｐゴシック" charset="-128"/>
              </a:rPr>
              <a:t>ﾀ情報 </a:t>
            </a:r>
          </a:p>
        </p:txBody>
      </p:sp>
      <p:sp>
        <p:nvSpPr>
          <p:cNvPr id="60" name="AutoShape 59"/>
          <p:cNvSpPr>
            <a:spLocks noChangeArrowheads="1"/>
          </p:cNvSpPr>
          <p:nvPr/>
        </p:nvSpPr>
        <p:spPr bwMode="auto">
          <a:xfrm>
            <a:off x="5937814" y="3410062"/>
            <a:ext cx="803275" cy="284162"/>
          </a:xfrm>
          <a:prstGeom prst="wedgeRectCallout">
            <a:avLst>
              <a:gd name="adj1" fmla="val -96245"/>
              <a:gd name="adj2" fmla="val -90782"/>
            </a:avLst>
          </a:prstGeom>
          <a:solidFill>
            <a:srgbClr val="CC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右端線上</a:t>
            </a:r>
          </a:p>
        </p:txBody>
      </p:sp>
      <p:sp>
        <p:nvSpPr>
          <p:cNvPr id="61" name="AutoShape 63"/>
          <p:cNvSpPr>
            <a:spLocks noChangeArrowheads="1"/>
          </p:cNvSpPr>
          <p:nvPr/>
        </p:nvSpPr>
        <p:spPr bwMode="auto">
          <a:xfrm>
            <a:off x="8447650" y="2868724"/>
            <a:ext cx="1676400" cy="898526"/>
          </a:xfrm>
          <a:prstGeom prst="wedgeRectCallout">
            <a:avLst>
              <a:gd name="adj1" fmla="val -93087"/>
              <a:gd name="adj2" fmla="val 43600"/>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dirty="0">
                <a:solidFill>
                  <a:srgbClr val="000000"/>
                </a:solidFill>
                <a:latin typeface="ＭＳ Ｐゴシック" charset="-128"/>
              </a:rPr>
              <a:t>目盛り線は内側</a:t>
            </a:r>
          </a:p>
          <a:p>
            <a:pPr algn="ctr" eaLnBrk="1" fontAlgn="auto" hangingPunct="1">
              <a:spcBef>
                <a:spcPct val="0"/>
              </a:spcBef>
              <a:spcAft>
                <a:spcPts val="0"/>
              </a:spcAft>
              <a:buNone/>
              <a:defRPr/>
            </a:pPr>
            <a:r>
              <a:rPr lang="ja-JP" altLang="en-US" sz="1200" b="0" kern="0" dirty="0">
                <a:solidFill>
                  <a:srgbClr val="000000"/>
                </a:solidFill>
                <a:latin typeface="ＭＳ Ｐゴシック" charset="-128"/>
              </a:rPr>
              <a:t>目盛りは１０等分</a:t>
            </a:r>
          </a:p>
          <a:p>
            <a:pPr algn="ctr" eaLnBrk="1" fontAlgn="auto" hangingPunct="1">
              <a:spcBef>
                <a:spcPct val="0"/>
              </a:spcBef>
              <a:spcAft>
                <a:spcPts val="0"/>
              </a:spcAft>
              <a:buNone/>
              <a:defRPr/>
            </a:pPr>
            <a:r>
              <a:rPr lang="ja-JP" altLang="en-US" sz="1200" b="0" kern="0" dirty="0">
                <a:solidFill>
                  <a:srgbClr val="000000"/>
                </a:solidFill>
                <a:latin typeface="ＭＳ Ｐゴシック" charset="-128"/>
              </a:rPr>
              <a:t>もしくは５等分</a:t>
            </a:r>
            <a:endParaRPr lang="en-US" altLang="ja-JP" sz="1200" b="0" kern="0" dirty="0">
              <a:solidFill>
                <a:srgbClr val="000000"/>
              </a:solidFill>
              <a:latin typeface="ＭＳ Ｐゴシック" charset="-128"/>
            </a:endParaRPr>
          </a:p>
          <a:p>
            <a:pPr algn="ctr" eaLnBrk="1" fontAlgn="auto" hangingPunct="1">
              <a:spcBef>
                <a:spcPct val="0"/>
              </a:spcBef>
              <a:spcAft>
                <a:spcPts val="0"/>
              </a:spcAft>
              <a:buNone/>
              <a:defRPr/>
            </a:pPr>
            <a:r>
              <a:rPr lang="ja-JP" altLang="en-US" sz="1200" b="0" kern="0" dirty="0">
                <a:solidFill>
                  <a:srgbClr val="000000"/>
                </a:solidFill>
                <a:latin typeface="ＭＳ Ｐゴシック" charset="-128"/>
              </a:rPr>
              <a:t>（</a:t>
            </a:r>
            <a:r>
              <a:rPr lang="en-US" altLang="ja-JP" sz="1200" b="0" kern="0" dirty="0">
                <a:solidFill>
                  <a:srgbClr val="000000"/>
                </a:solidFill>
                <a:latin typeface="ＭＳ Ｐゴシック" charset="-128"/>
              </a:rPr>
              <a:t>5</a:t>
            </a:r>
            <a:r>
              <a:rPr lang="ja-JP" altLang="en-US" sz="1200" b="0" kern="0" dirty="0">
                <a:solidFill>
                  <a:srgbClr val="000000"/>
                </a:solidFill>
                <a:latin typeface="ＭＳ Ｐゴシック" charset="-128"/>
              </a:rPr>
              <a:t>等分が見易い）</a:t>
            </a:r>
          </a:p>
        </p:txBody>
      </p:sp>
      <p:sp>
        <p:nvSpPr>
          <p:cNvPr id="62" name="AutoShape 73"/>
          <p:cNvSpPr>
            <a:spLocks noChangeArrowheads="1"/>
          </p:cNvSpPr>
          <p:nvPr/>
        </p:nvSpPr>
        <p:spPr bwMode="auto">
          <a:xfrm>
            <a:off x="8385738" y="2151175"/>
            <a:ext cx="1477962" cy="466725"/>
          </a:xfrm>
          <a:prstGeom prst="wedgeRectCallout">
            <a:avLst>
              <a:gd name="adj1" fmla="val -85486"/>
              <a:gd name="adj2" fmla="val 62671"/>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en-US" altLang="ja-JP" sz="1200" b="0" kern="0" dirty="0">
                <a:solidFill>
                  <a:srgbClr val="000000"/>
                </a:solidFill>
                <a:latin typeface="ＭＳ Ｐゴシック" charset="-128"/>
              </a:rPr>
              <a:t>100</a:t>
            </a:r>
            <a:r>
              <a:rPr lang="ja-JP" altLang="en-US" sz="1200" b="0" kern="0" dirty="0">
                <a:solidFill>
                  <a:srgbClr val="000000"/>
                </a:solidFill>
                <a:latin typeface="ＭＳ Ｐゴシック" charset="-128"/>
              </a:rPr>
              <a:t>で線はとめる。</a:t>
            </a:r>
          </a:p>
          <a:p>
            <a:pPr algn="ctr" eaLnBrk="1" fontAlgn="auto" hangingPunct="1">
              <a:spcBef>
                <a:spcPct val="0"/>
              </a:spcBef>
              <a:spcAft>
                <a:spcPts val="0"/>
              </a:spcAft>
              <a:buNone/>
              <a:defRPr/>
            </a:pPr>
            <a:r>
              <a:rPr lang="en-US" altLang="ja-JP" sz="1200" b="0" kern="0" dirty="0">
                <a:solidFill>
                  <a:srgbClr val="000000"/>
                </a:solidFill>
                <a:latin typeface="ＭＳ Ｐゴシック" charset="-128"/>
              </a:rPr>
              <a:t>100</a:t>
            </a:r>
            <a:r>
              <a:rPr lang="ja-JP" altLang="en-US" sz="1200" b="0" kern="0" dirty="0">
                <a:solidFill>
                  <a:srgbClr val="000000"/>
                </a:solidFill>
                <a:latin typeface="ＭＳ Ｐゴシック" charset="-128"/>
              </a:rPr>
              <a:t>以上延ばさない </a:t>
            </a:r>
          </a:p>
        </p:txBody>
      </p:sp>
      <p:sp>
        <p:nvSpPr>
          <p:cNvPr id="63" name="AutoShape 53"/>
          <p:cNvSpPr>
            <a:spLocks noChangeArrowheads="1"/>
          </p:cNvSpPr>
          <p:nvPr/>
        </p:nvSpPr>
        <p:spPr bwMode="auto">
          <a:xfrm>
            <a:off x="5158351" y="3706925"/>
            <a:ext cx="498475" cy="284163"/>
          </a:xfrm>
          <a:prstGeom prst="wedgeRectCallout">
            <a:avLst>
              <a:gd name="adj1" fmla="val -139667"/>
              <a:gd name="adj2" fmla="val 75532"/>
            </a:avLst>
          </a:prstGeom>
          <a:solidFill>
            <a:srgbClr val="CC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0"/>
              </a:spcBef>
              <a:spcAft>
                <a:spcPts val="0"/>
              </a:spcAft>
              <a:buNone/>
              <a:defRPr/>
            </a:pPr>
            <a:r>
              <a:rPr lang="ja-JP" altLang="en-US" sz="1200" b="0" kern="0">
                <a:solidFill>
                  <a:srgbClr val="000000"/>
                </a:solidFill>
                <a:latin typeface="ＭＳ Ｐゴシック" charset="-128"/>
              </a:rPr>
              <a:t>右角</a:t>
            </a:r>
          </a:p>
        </p:txBody>
      </p:sp>
      <p:sp>
        <p:nvSpPr>
          <p:cNvPr id="64" name="Line 74"/>
          <p:cNvSpPr>
            <a:spLocks noChangeShapeType="1"/>
          </p:cNvSpPr>
          <p:nvPr/>
        </p:nvSpPr>
        <p:spPr bwMode="auto">
          <a:xfrm>
            <a:off x="4640825" y="5335700"/>
            <a:ext cx="0" cy="5048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5" name="Line 75"/>
          <p:cNvSpPr>
            <a:spLocks noChangeShapeType="1"/>
          </p:cNvSpPr>
          <p:nvPr/>
        </p:nvSpPr>
        <p:spPr bwMode="auto">
          <a:xfrm>
            <a:off x="5552050" y="5335700"/>
            <a:ext cx="0" cy="5048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6" name="Line 76"/>
          <p:cNvSpPr>
            <a:spLocks noChangeShapeType="1"/>
          </p:cNvSpPr>
          <p:nvPr/>
        </p:nvSpPr>
        <p:spPr bwMode="auto">
          <a:xfrm>
            <a:off x="6466450" y="5335700"/>
            <a:ext cx="0" cy="5048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7" name="Text Box 77"/>
          <p:cNvSpPr txBox="1">
            <a:spLocks noChangeArrowheads="1"/>
          </p:cNvSpPr>
          <p:nvPr/>
        </p:nvSpPr>
        <p:spPr bwMode="auto">
          <a:xfrm>
            <a:off x="5721913" y="4683237"/>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en-US" altLang="ja-JP" sz="1800" b="0" kern="0" dirty="0">
                <a:solidFill>
                  <a:srgbClr val="FF0000"/>
                </a:solidFill>
                <a:latin typeface="ＭＳ Ｐゴシック" charset="-128"/>
              </a:rPr>
              <a:t>6</a:t>
            </a:r>
            <a:r>
              <a:rPr lang="ja-JP" altLang="en-US" sz="1800" b="0" kern="0" dirty="0">
                <a:solidFill>
                  <a:srgbClr val="FF0000"/>
                </a:solidFill>
                <a:latin typeface="ＭＳ Ｐゴシック" charset="-128"/>
              </a:rPr>
              <a:t>個</a:t>
            </a:r>
            <a:endParaRPr lang="en-US" altLang="ja-JP" sz="1800" b="0" kern="0" dirty="0">
              <a:solidFill>
                <a:srgbClr val="FF0000"/>
              </a:solidFill>
              <a:latin typeface="ＭＳ Ｐゴシック" charset="-128"/>
            </a:endParaRPr>
          </a:p>
        </p:txBody>
      </p:sp>
      <p:sp>
        <p:nvSpPr>
          <p:cNvPr id="68" name="Text Box 78"/>
          <p:cNvSpPr txBox="1">
            <a:spLocks noChangeArrowheads="1"/>
          </p:cNvSpPr>
          <p:nvPr/>
        </p:nvSpPr>
        <p:spPr bwMode="auto">
          <a:xfrm>
            <a:off x="6593352" y="4840400"/>
            <a:ext cx="67319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en-US" altLang="ja-JP" sz="1800" b="0" kern="0" dirty="0">
                <a:solidFill>
                  <a:srgbClr val="FF0000"/>
                </a:solidFill>
                <a:latin typeface="ＭＳ Ｐゴシック" charset="-128"/>
              </a:rPr>
              <a:t>4</a:t>
            </a:r>
            <a:r>
              <a:rPr lang="ja-JP" altLang="en-US" sz="1800" b="0" kern="0" dirty="0">
                <a:solidFill>
                  <a:srgbClr val="FF0000"/>
                </a:solidFill>
                <a:latin typeface="ＭＳ Ｐゴシック" charset="-128"/>
              </a:rPr>
              <a:t>個</a:t>
            </a:r>
            <a:endParaRPr lang="en-US" altLang="ja-JP" sz="1800" b="0" kern="0" dirty="0">
              <a:solidFill>
                <a:srgbClr val="FF0000"/>
              </a:solidFill>
              <a:latin typeface="ＭＳ Ｐゴシック" charset="-128"/>
            </a:endParaRPr>
          </a:p>
        </p:txBody>
      </p:sp>
      <p:sp>
        <p:nvSpPr>
          <p:cNvPr id="69" name="Text Box 79"/>
          <p:cNvSpPr txBox="1">
            <a:spLocks noChangeArrowheads="1"/>
          </p:cNvSpPr>
          <p:nvPr/>
        </p:nvSpPr>
        <p:spPr bwMode="auto">
          <a:xfrm>
            <a:off x="4756713" y="4476862"/>
            <a:ext cx="7739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en-US" altLang="ja-JP" sz="1800" b="0" kern="0" dirty="0">
                <a:solidFill>
                  <a:srgbClr val="FF0000"/>
                </a:solidFill>
                <a:latin typeface="ＭＳ Ｐゴシック" charset="-128"/>
              </a:rPr>
              <a:t>10</a:t>
            </a:r>
            <a:r>
              <a:rPr lang="ja-JP" altLang="en-US" sz="1800" b="0" kern="0" dirty="0">
                <a:solidFill>
                  <a:srgbClr val="FF0000"/>
                </a:solidFill>
                <a:latin typeface="ＭＳ Ｐゴシック" charset="-128"/>
              </a:rPr>
              <a:t>個</a:t>
            </a:r>
            <a:endParaRPr lang="en-US" altLang="ja-JP" sz="1800" b="0" kern="0" dirty="0">
              <a:solidFill>
                <a:srgbClr val="FF0000"/>
              </a:solidFill>
              <a:latin typeface="ＭＳ Ｐゴシック" charset="-128"/>
            </a:endParaRPr>
          </a:p>
        </p:txBody>
      </p:sp>
      <p:sp>
        <p:nvSpPr>
          <p:cNvPr id="70" name="AutoShape 60"/>
          <p:cNvSpPr>
            <a:spLocks noChangeArrowheads="1"/>
          </p:cNvSpPr>
          <p:nvPr/>
        </p:nvSpPr>
        <p:spPr bwMode="auto">
          <a:xfrm>
            <a:off x="4934514" y="4093481"/>
            <a:ext cx="1893467" cy="461665"/>
          </a:xfrm>
          <a:prstGeom prst="wedgeRectCallout">
            <a:avLst>
              <a:gd name="adj1" fmla="val -71776"/>
              <a:gd name="adj2" fmla="val 45227"/>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dirty="0">
                <a:solidFill>
                  <a:srgbClr val="000000"/>
                </a:solidFill>
                <a:latin typeface="ＭＳ Ｐゴシック" charset="-128"/>
              </a:rPr>
              <a:t>色づけ、斜線など入れると</a:t>
            </a:r>
          </a:p>
          <a:p>
            <a:pPr eaLnBrk="1" fontAlgn="auto" hangingPunct="1">
              <a:spcBef>
                <a:spcPct val="0"/>
              </a:spcBef>
              <a:spcAft>
                <a:spcPts val="0"/>
              </a:spcAft>
              <a:buNone/>
              <a:defRPr/>
            </a:pPr>
            <a:r>
              <a:rPr lang="ja-JP" altLang="en-US" sz="1200" b="0" kern="0" dirty="0">
                <a:solidFill>
                  <a:srgbClr val="000000"/>
                </a:solidFill>
                <a:latin typeface="ＭＳ Ｐゴシック" charset="-128"/>
              </a:rPr>
              <a:t>わかりやすい（ハッチング）</a:t>
            </a:r>
          </a:p>
        </p:txBody>
      </p:sp>
      <p:sp>
        <p:nvSpPr>
          <p:cNvPr id="71" name="Rectangle 80"/>
          <p:cNvSpPr>
            <a:spLocks noChangeArrowheads="1"/>
          </p:cNvSpPr>
          <p:nvPr/>
        </p:nvSpPr>
        <p:spPr bwMode="auto">
          <a:xfrm>
            <a:off x="3752619" y="2551087"/>
            <a:ext cx="3598862" cy="698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2" name="Line 34"/>
          <p:cNvSpPr>
            <a:spLocks noChangeShapeType="1"/>
          </p:cNvSpPr>
          <p:nvPr/>
        </p:nvSpPr>
        <p:spPr bwMode="auto">
          <a:xfrm>
            <a:off x="3723250" y="2640124"/>
            <a:ext cx="762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3" name="テキスト ボックス 72"/>
          <p:cNvSpPr txBox="1"/>
          <p:nvPr/>
        </p:nvSpPr>
        <p:spPr>
          <a:xfrm>
            <a:off x="10332037" y="6019921"/>
            <a:ext cx="197514" cy="461665"/>
          </a:xfrm>
          <a:prstGeom prst="rect">
            <a:avLst/>
          </a:prstGeom>
          <a:noFill/>
        </p:spPr>
        <p:txBody>
          <a:bodyPr wrap="square" rtlCol="0">
            <a:spAutoFit/>
          </a:bodyPr>
          <a:lstStyle/>
          <a:p>
            <a:pPr eaLnBrk="1" fontAlgn="auto" hangingPunct="1">
              <a:spcBef>
                <a:spcPts val="0"/>
              </a:spcBef>
              <a:spcAft>
                <a:spcPts val="0"/>
              </a:spcAft>
              <a:defRPr/>
            </a:pPr>
            <a:r>
              <a:rPr kumimoji="0" lang="en-US" altLang="ja-JP" sz="600" b="0" kern="0" dirty="0">
                <a:solidFill>
                  <a:srgbClr val="FFFFFF"/>
                </a:solidFill>
                <a:latin typeface="ＭＳ Ｐゴシック"/>
                <a:ea typeface="ＭＳ Ｐゴシック"/>
              </a:rPr>
              <a:t>XXXX</a:t>
            </a:r>
            <a:endParaRPr kumimoji="0" lang="ja-JP" altLang="en-US" sz="600" b="0" kern="0" dirty="0">
              <a:solidFill>
                <a:srgbClr val="FFFFFF"/>
              </a:solidFill>
              <a:latin typeface="ＭＳ Ｐゴシック"/>
              <a:ea typeface="ＭＳ Ｐゴシック"/>
            </a:endParaRPr>
          </a:p>
        </p:txBody>
      </p:sp>
      <p:sp>
        <p:nvSpPr>
          <p:cNvPr id="74" name="Text Box 25"/>
          <p:cNvSpPr txBox="1">
            <a:spLocks noChangeArrowheads="1"/>
          </p:cNvSpPr>
          <p:nvPr/>
        </p:nvSpPr>
        <p:spPr bwMode="auto">
          <a:xfrm>
            <a:off x="5133645" y="2988858"/>
            <a:ext cx="533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FF0000"/>
                </a:solidFill>
                <a:latin typeface="ＭＳ Ｐゴシック" charset="-128"/>
              </a:rPr>
              <a:t>75%</a:t>
            </a:r>
          </a:p>
        </p:txBody>
      </p:sp>
      <p:sp>
        <p:nvSpPr>
          <p:cNvPr id="75" name="Text Box 25"/>
          <p:cNvSpPr txBox="1">
            <a:spLocks noChangeArrowheads="1"/>
          </p:cNvSpPr>
          <p:nvPr/>
        </p:nvSpPr>
        <p:spPr bwMode="auto">
          <a:xfrm>
            <a:off x="6059952" y="2578212"/>
            <a:ext cx="533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800" b="0" kern="0" dirty="0">
                <a:solidFill>
                  <a:srgbClr val="FF0000"/>
                </a:solidFill>
                <a:latin typeface="ＭＳ Ｐゴシック" charset="-128"/>
              </a:rPr>
              <a:t>90%</a:t>
            </a:r>
          </a:p>
        </p:txBody>
      </p:sp>
      <p:sp>
        <p:nvSpPr>
          <p:cNvPr id="76" name="テキスト ボックス 75"/>
          <p:cNvSpPr txBox="1"/>
          <p:nvPr/>
        </p:nvSpPr>
        <p:spPr>
          <a:xfrm>
            <a:off x="10443394" y="6062080"/>
            <a:ext cx="197514" cy="461665"/>
          </a:xfrm>
          <a:prstGeom prst="rect">
            <a:avLst/>
          </a:prstGeom>
          <a:noFill/>
        </p:spPr>
        <p:txBody>
          <a:bodyPr wrap="square" rtlCol="0">
            <a:spAutoFit/>
          </a:bodyPr>
          <a:lstStyle/>
          <a:p>
            <a:r>
              <a:rPr lang="en-US" altLang="ja-JP" sz="600" dirty="0">
                <a:solidFill>
                  <a:srgbClr val="FFFFFF"/>
                </a:solidFill>
                <a:latin typeface="ＭＳ Ｐゴシック"/>
                <a:ea typeface="ＭＳ Ｐゴシック"/>
              </a:rPr>
              <a:t>XXXX</a:t>
            </a:r>
            <a:endParaRPr lang="ja-JP" altLang="en-US" sz="600" dirty="0">
              <a:solidFill>
                <a:srgbClr val="FFFFFF"/>
              </a:solidFill>
              <a:latin typeface="ＭＳ Ｐゴシック"/>
              <a:ea typeface="ＭＳ Ｐゴシック"/>
            </a:endParaRPr>
          </a:p>
        </p:txBody>
      </p:sp>
    </p:spTree>
    <p:extLst>
      <p:ext uri="{BB962C8B-B14F-4D97-AF65-F5344CB8AC3E}">
        <p14:creationId xmlns:p14="http://schemas.microsoft.com/office/powerpoint/2010/main" val="1819693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105"/>
          <p:cNvSpPr txBox="1">
            <a:spLocks noChangeArrowheads="1"/>
          </p:cNvSpPr>
          <p:nvPr/>
        </p:nvSpPr>
        <p:spPr bwMode="auto">
          <a:xfrm>
            <a:off x="1898275" y="6103586"/>
            <a:ext cx="348364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defRPr/>
            </a:pPr>
            <a:r>
              <a:rPr lang="ja-JP" altLang="en-US" sz="1000" dirty="0"/>
              <a:t>累積比率算出方法・・・累積数 </a:t>
            </a:r>
            <a:r>
              <a:rPr lang="en-US" altLang="ja-JP" sz="1000" dirty="0"/>
              <a:t>÷ </a:t>
            </a:r>
            <a:r>
              <a:rPr lang="ja-JP" altLang="en-US" sz="1000" dirty="0"/>
              <a:t>キズ数合計金額 </a:t>
            </a:r>
            <a:r>
              <a:rPr lang="en-US" altLang="ja-JP" sz="1000" dirty="0"/>
              <a:t>× </a:t>
            </a:r>
            <a:r>
              <a:rPr lang="ja-JP" altLang="en-US" sz="1000" dirty="0"/>
              <a:t>１００　</a:t>
            </a:r>
            <a:endParaRPr lang="ja-JP" altLang="en-US" sz="1000" dirty="0">
              <a:effectLst>
                <a:outerShdw blurRad="38100" dist="38100" dir="2700000" algn="tl">
                  <a:srgbClr val="C0C0C0"/>
                </a:outerShdw>
              </a:effectLst>
            </a:endParaRPr>
          </a:p>
        </p:txBody>
      </p:sp>
      <p:sp>
        <p:nvSpPr>
          <p:cNvPr id="43" name="Text Box 80"/>
          <p:cNvSpPr txBox="1">
            <a:spLocks noChangeArrowheads="1"/>
          </p:cNvSpPr>
          <p:nvPr/>
        </p:nvSpPr>
        <p:spPr bwMode="auto">
          <a:xfrm>
            <a:off x="4040995" y="1206362"/>
            <a:ext cx="3276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400" dirty="0">
                <a:solidFill>
                  <a:srgbClr val="09090D"/>
                </a:solidFill>
                <a:latin typeface="ＭＳ Ｐゴシック" charset="-128"/>
              </a:rPr>
              <a:t>くだもの</a:t>
            </a:r>
            <a:r>
              <a:rPr lang="ja-JP" altLang="en-US" sz="1400" b="0" dirty="0">
                <a:solidFill>
                  <a:srgbClr val="09090D"/>
                </a:solidFill>
                <a:latin typeface="ＭＳ Ｐゴシック" charset="-128"/>
              </a:rPr>
              <a:t>別キズ付数　期間：</a:t>
            </a:r>
            <a:r>
              <a:rPr lang="en-US" altLang="ja-JP" sz="1400" b="0" dirty="0">
                <a:solidFill>
                  <a:srgbClr val="09090D"/>
                </a:solidFill>
                <a:latin typeface="ＭＳ Ｐゴシック" charset="-128"/>
              </a:rPr>
              <a:t>2/1</a:t>
            </a:r>
            <a:r>
              <a:rPr lang="ja-JP" altLang="en-US" sz="1400" b="0" dirty="0">
                <a:solidFill>
                  <a:srgbClr val="09090D"/>
                </a:solidFill>
                <a:latin typeface="ＭＳ Ｐゴシック" charset="-128"/>
              </a:rPr>
              <a:t>～</a:t>
            </a:r>
            <a:r>
              <a:rPr lang="en-US" altLang="ja-JP" sz="1400" b="0" dirty="0">
                <a:solidFill>
                  <a:srgbClr val="09090D"/>
                </a:solidFill>
                <a:latin typeface="ＭＳ Ｐゴシック" charset="-128"/>
              </a:rPr>
              <a:t>2/28</a:t>
            </a:r>
          </a:p>
        </p:txBody>
      </p:sp>
      <p:sp>
        <p:nvSpPr>
          <p:cNvPr id="44" name="AutoShape 125"/>
          <p:cNvSpPr>
            <a:spLocks noChangeArrowheads="1"/>
          </p:cNvSpPr>
          <p:nvPr/>
        </p:nvSpPr>
        <p:spPr bwMode="auto">
          <a:xfrm>
            <a:off x="8532566" y="1552083"/>
            <a:ext cx="1828800" cy="685800"/>
          </a:xfrm>
          <a:prstGeom prst="wedgeRoundRectCallout">
            <a:avLst>
              <a:gd name="adj1" fmla="val -71341"/>
              <a:gd name="adj2" fmla="val 4235"/>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a:solidFill>
                  <a:srgbClr val="160100"/>
                </a:solidFill>
              </a:rPr>
              <a:t>例えば</a:t>
            </a:r>
          </a:p>
          <a:p>
            <a:pPr eaLnBrk="1" fontAlgn="auto" hangingPunct="1">
              <a:spcBef>
                <a:spcPct val="0"/>
              </a:spcBef>
              <a:spcAft>
                <a:spcPts val="0"/>
              </a:spcAft>
              <a:buNone/>
              <a:defRPr/>
            </a:pPr>
            <a:r>
              <a:rPr lang="ja-JP" altLang="en-US" sz="1200" b="0" kern="0">
                <a:solidFill>
                  <a:srgbClr val="160100"/>
                </a:solidFill>
              </a:rPr>
              <a:t>バナナ２、キウイ１</a:t>
            </a:r>
          </a:p>
          <a:p>
            <a:pPr eaLnBrk="1" fontAlgn="auto" hangingPunct="1">
              <a:spcBef>
                <a:spcPct val="0"/>
              </a:spcBef>
              <a:spcAft>
                <a:spcPts val="0"/>
              </a:spcAft>
              <a:buNone/>
              <a:defRPr/>
            </a:pPr>
            <a:r>
              <a:rPr lang="ja-JP" altLang="en-US" sz="1200" b="0" kern="0">
                <a:solidFill>
                  <a:srgbClr val="160100"/>
                </a:solidFill>
              </a:rPr>
              <a:t>いちご１の少数のもの</a:t>
            </a:r>
          </a:p>
        </p:txBody>
      </p:sp>
      <p:graphicFrame>
        <p:nvGraphicFramePr>
          <p:cNvPr id="45" name="Group 179"/>
          <p:cNvGraphicFramePr>
            <a:graphicFrameLocks noGrp="1"/>
          </p:cNvGraphicFramePr>
          <p:nvPr/>
        </p:nvGraphicFramePr>
        <p:xfrm>
          <a:off x="1956714" y="1528967"/>
          <a:ext cx="6304637" cy="552960"/>
        </p:xfrm>
        <a:graphic>
          <a:graphicData uri="http://schemas.openxmlformats.org/drawingml/2006/table">
            <a:tbl>
              <a:tblPr/>
              <a:tblGrid>
                <a:gridCol w="1259907">
                  <a:extLst>
                    <a:ext uri="{9D8B030D-6E8A-4147-A177-3AD203B41FA5}">
                      <a16:colId xmlns:a16="http://schemas.microsoft.com/office/drawing/2014/main" val="20000"/>
                    </a:ext>
                  </a:extLst>
                </a:gridCol>
                <a:gridCol w="1262458">
                  <a:extLst>
                    <a:ext uri="{9D8B030D-6E8A-4147-A177-3AD203B41FA5}">
                      <a16:colId xmlns:a16="http://schemas.microsoft.com/office/drawing/2014/main" val="20001"/>
                    </a:ext>
                  </a:extLst>
                </a:gridCol>
                <a:gridCol w="1259907">
                  <a:extLst>
                    <a:ext uri="{9D8B030D-6E8A-4147-A177-3AD203B41FA5}">
                      <a16:colId xmlns:a16="http://schemas.microsoft.com/office/drawing/2014/main" val="20002"/>
                    </a:ext>
                  </a:extLst>
                </a:gridCol>
                <a:gridCol w="1262458">
                  <a:extLst>
                    <a:ext uri="{9D8B030D-6E8A-4147-A177-3AD203B41FA5}">
                      <a16:colId xmlns:a16="http://schemas.microsoft.com/office/drawing/2014/main" val="20003"/>
                    </a:ext>
                  </a:extLst>
                </a:gridCol>
                <a:gridCol w="1259907">
                  <a:extLst>
                    <a:ext uri="{9D8B030D-6E8A-4147-A177-3AD203B41FA5}">
                      <a16:colId xmlns:a16="http://schemas.microsoft.com/office/drawing/2014/main" val="20004"/>
                    </a:ext>
                  </a:extLst>
                </a:gridCol>
              </a:tblGrid>
              <a:tr h="258416">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品　名</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7402">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キ　ズ</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ＭＳ Ｐゴシック" pitchFamily="50" charset="-128"/>
                          <a:ea typeface="ＭＳ Ｐゴシック" pitchFamily="50" charset="-128"/>
                        </a:rPr>
                        <a:t>10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20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6</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ＭＳ Ｐゴシック" pitchFamily="50" charset="-128"/>
                          <a:ea typeface="ＭＳ Ｐゴシック" pitchFamily="50" charset="-128"/>
                        </a:rPr>
                        <a:t>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6" name="Text Box 3"/>
          <p:cNvSpPr txBox="1">
            <a:spLocks noChangeArrowheads="1"/>
          </p:cNvSpPr>
          <p:nvPr/>
        </p:nvSpPr>
        <p:spPr bwMode="auto">
          <a:xfrm>
            <a:off x="1984677" y="2394657"/>
            <a:ext cx="80626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どんな傾向になっているのかくだもの別キズ付き把握のパレート図を作成してください。</a:t>
            </a:r>
            <a:endParaRPr lang="ja-JP" altLang="en-US" sz="1600" b="0" kern="0" dirty="0">
              <a:solidFill>
                <a:srgbClr val="09090D"/>
              </a:solidFill>
            </a:endParaRPr>
          </a:p>
        </p:txBody>
      </p:sp>
      <p:graphicFrame>
        <p:nvGraphicFramePr>
          <p:cNvPr id="48" name="表 47"/>
          <p:cNvGraphicFramePr>
            <a:graphicFrameLocks noGrp="1"/>
          </p:cNvGraphicFramePr>
          <p:nvPr/>
        </p:nvGraphicFramePr>
        <p:xfrm>
          <a:off x="1585201" y="3407082"/>
          <a:ext cx="3759874" cy="2336800"/>
        </p:xfrm>
        <a:graphic>
          <a:graphicData uri="http://schemas.openxmlformats.org/drawingml/2006/table">
            <a:tbl>
              <a:tblPr firstRow="1" bandRow="1">
                <a:tableStyleId>{5C22544A-7EE6-4342-B048-85BDC9FD1C3A}</a:tableStyleId>
              </a:tblPr>
              <a:tblGrid>
                <a:gridCol w="454531">
                  <a:extLst>
                    <a:ext uri="{9D8B030D-6E8A-4147-A177-3AD203B41FA5}">
                      <a16:colId xmlns:a16="http://schemas.microsoft.com/office/drawing/2014/main" val="1184156380"/>
                    </a:ext>
                  </a:extLst>
                </a:gridCol>
                <a:gridCol w="1026330">
                  <a:extLst>
                    <a:ext uri="{9D8B030D-6E8A-4147-A177-3AD203B41FA5}">
                      <a16:colId xmlns:a16="http://schemas.microsoft.com/office/drawing/2014/main" val="1402417890"/>
                    </a:ext>
                  </a:extLst>
                </a:gridCol>
                <a:gridCol w="615799">
                  <a:extLst>
                    <a:ext uri="{9D8B030D-6E8A-4147-A177-3AD203B41FA5}">
                      <a16:colId xmlns:a16="http://schemas.microsoft.com/office/drawing/2014/main" val="1689647608"/>
                    </a:ext>
                  </a:extLst>
                </a:gridCol>
                <a:gridCol w="752643">
                  <a:extLst>
                    <a:ext uri="{9D8B030D-6E8A-4147-A177-3AD203B41FA5}">
                      <a16:colId xmlns:a16="http://schemas.microsoft.com/office/drawing/2014/main" val="3244875426"/>
                    </a:ext>
                  </a:extLst>
                </a:gridCol>
                <a:gridCol w="910571">
                  <a:extLst>
                    <a:ext uri="{9D8B030D-6E8A-4147-A177-3AD203B41FA5}">
                      <a16:colId xmlns:a16="http://schemas.microsoft.com/office/drawing/2014/main" val="3435978837"/>
                    </a:ext>
                  </a:extLst>
                </a:gridCol>
              </a:tblGrid>
              <a:tr h="370840">
                <a:tc>
                  <a:txBody>
                    <a:bodyPr/>
                    <a:lstStyle/>
                    <a:p>
                      <a:r>
                        <a:rPr kumimoji="1" lang="en-US" altLang="ja-JP" sz="1100" dirty="0">
                          <a:solidFill>
                            <a:schemeClr val="tx1"/>
                          </a:solidFill>
                        </a:rPr>
                        <a:t>NO</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項目（果物）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キズ</a:t>
                      </a:r>
                      <a:endParaRPr kumimoji="1" lang="en-US" altLang="ja-JP" sz="1100" b="0" dirty="0">
                        <a:solidFill>
                          <a:schemeClr val="tx1"/>
                        </a:solidFill>
                      </a:endParaRPr>
                    </a:p>
                    <a:p>
                      <a:r>
                        <a:rPr kumimoji="1" lang="ja-JP" altLang="en-US" sz="1100" b="0"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累積比率</a:t>
                      </a:r>
                      <a:endParaRPr kumimoji="1" lang="en-US" altLang="ja-JP" sz="1100" b="0" dirty="0">
                        <a:solidFill>
                          <a:schemeClr val="tx1"/>
                        </a:solidFill>
                      </a:endParaRPr>
                    </a:p>
                    <a:p>
                      <a:r>
                        <a:rPr kumimoji="1" lang="ja-JP" altLang="en-US" sz="11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80304"/>
                  </a:ext>
                </a:extLst>
              </a:tr>
              <a:tr h="370840">
                <a:tc>
                  <a:txBody>
                    <a:bodyPr/>
                    <a:lstStyle/>
                    <a:p>
                      <a:r>
                        <a:rPr kumimoji="1" lang="en-US" altLang="ja-JP" sz="1100" dirty="0">
                          <a:solidFill>
                            <a:schemeClr val="tx1"/>
                          </a:solidFill>
                        </a:rPr>
                        <a:t>1.</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4460076"/>
                  </a:ext>
                </a:extLst>
              </a:tr>
              <a:tr h="370840">
                <a:tc>
                  <a:txBody>
                    <a:bodyPr/>
                    <a:lstStyle/>
                    <a:p>
                      <a:r>
                        <a:rPr kumimoji="1" lang="en-US" altLang="ja-JP" sz="1100" dirty="0">
                          <a:solidFill>
                            <a:schemeClr val="tx1"/>
                          </a:solidFill>
                        </a:rPr>
                        <a:t>2.</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3068086"/>
                  </a:ext>
                </a:extLst>
              </a:tr>
              <a:tr h="370840">
                <a:tc>
                  <a:txBody>
                    <a:bodyPr/>
                    <a:lstStyle/>
                    <a:p>
                      <a:r>
                        <a:rPr kumimoji="1" lang="en-US" altLang="ja-JP" sz="1100" dirty="0">
                          <a:solidFill>
                            <a:schemeClr val="tx1"/>
                          </a:solidFill>
                        </a:rPr>
                        <a:t>3.</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8698003"/>
                  </a:ext>
                </a:extLst>
              </a:tr>
              <a:tr h="370840">
                <a:tc>
                  <a:txBody>
                    <a:bodyPr/>
                    <a:lstStyle/>
                    <a:p>
                      <a:r>
                        <a:rPr kumimoji="1" lang="en-US" altLang="ja-JP" sz="1100" dirty="0">
                          <a:solidFill>
                            <a:schemeClr val="tx1"/>
                          </a:solidFill>
                        </a:rPr>
                        <a:t>4.</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8068932"/>
                  </a:ext>
                </a:extLst>
              </a:tr>
              <a:tr h="370840">
                <a:tc>
                  <a:txBody>
                    <a:bodyPr/>
                    <a:lstStyle/>
                    <a:p>
                      <a:r>
                        <a:rPr kumimoji="1" lang="ja-JP" altLang="en-US" sz="1100"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1100" b="0" dirty="0">
                        <a:solidFill>
                          <a:schemeClr val="tx1"/>
                        </a:solidFill>
                      </a:endParaRPr>
                    </a:p>
                    <a:p>
                      <a:r>
                        <a:rPr kumimoji="1" lang="ja-JP" altLang="en-US" sz="1100" b="0" dirty="0">
                          <a:solidFill>
                            <a:schemeClr val="tx1"/>
                          </a:solidFill>
                        </a:rPr>
                        <a:t>　　　</a:t>
                      </a:r>
                      <a:r>
                        <a:rPr kumimoji="1" lang="en-US" altLang="ja-JP" sz="1100" b="0" dirty="0">
                          <a:solidFill>
                            <a:schemeClr val="tx1"/>
                          </a:solidFill>
                        </a:rPr>
                        <a:t>----------</a:t>
                      </a:r>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8707385"/>
                  </a:ext>
                </a:extLst>
              </a:tr>
            </a:tbl>
          </a:graphicData>
        </a:graphic>
      </p:graphicFrame>
      <p:sp>
        <p:nvSpPr>
          <p:cNvPr id="50" name="Text Box 116"/>
          <p:cNvSpPr txBox="1">
            <a:spLocks noChangeArrowheads="1"/>
          </p:cNvSpPr>
          <p:nvPr/>
        </p:nvSpPr>
        <p:spPr bwMode="auto">
          <a:xfrm>
            <a:off x="8653100" y="6084943"/>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    </a:t>
            </a:r>
          </a:p>
        </p:txBody>
      </p:sp>
      <p:sp>
        <p:nvSpPr>
          <p:cNvPr id="59" name="Line 43"/>
          <p:cNvSpPr>
            <a:spLocks noChangeShapeType="1"/>
          </p:cNvSpPr>
          <p:nvPr/>
        </p:nvSpPr>
        <p:spPr bwMode="auto">
          <a:xfrm>
            <a:off x="6057538" y="3963071"/>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0" name="Line 51"/>
          <p:cNvSpPr>
            <a:spLocks noChangeShapeType="1"/>
          </p:cNvSpPr>
          <p:nvPr/>
        </p:nvSpPr>
        <p:spPr bwMode="auto">
          <a:xfrm flipV="1">
            <a:off x="6057537" y="3222679"/>
            <a:ext cx="0" cy="2916238"/>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1" name="Line 52"/>
          <p:cNvSpPr>
            <a:spLocks noChangeShapeType="1"/>
          </p:cNvSpPr>
          <p:nvPr/>
        </p:nvSpPr>
        <p:spPr bwMode="auto">
          <a:xfrm>
            <a:off x="6057538" y="3222679"/>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2" name="Line 53"/>
          <p:cNvSpPr>
            <a:spLocks noChangeShapeType="1"/>
          </p:cNvSpPr>
          <p:nvPr/>
        </p:nvSpPr>
        <p:spPr bwMode="auto">
          <a:xfrm flipH="1" flipV="1">
            <a:off x="9515586" y="3208391"/>
            <a:ext cx="2702" cy="2984862"/>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3" name="Line 57"/>
          <p:cNvSpPr>
            <a:spLocks noChangeShapeType="1"/>
          </p:cNvSpPr>
          <p:nvPr/>
        </p:nvSpPr>
        <p:spPr bwMode="auto">
          <a:xfrm>
            <a:off x="9397638" y="4441879"/>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4" name="Line 58"/>
          <p:cNvSpPr>
            <a:spLocks noChangeShapeType="1"/>
          </p:cNvSpPr>
          <p:nvPr/>
        </p:nvSpPr>
        <p:spPr bwMode="auto">
          <a:xfrm>
            <a:off x="9411286" y="3832279"/>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9" name="Text Box 65"/>
          <p:cNvSpPr txBox="1">
            <a:spLocks noChangeArrowheads="1"/>
          </p:cNvSpPr>
          <p:nvPr/>
        </p:nvSpPr>
        <p:spPr bwMode="auto">
          <a:xfrm>
            <a:off x="9816409" y="4135040"/>
            <a:ext cx="369332"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dirty="0">
                <a:solidFill>
                  <a:srgbClr val="160100"/>
                </a:solidFill>
                <a:latin typeface="ＭＳ Ｐゴシック" charset="-128"/>
              </a:rPr>
              <a:t>累積比率</a:t>
            </a:r>
          </a:p>
        </p:txBody>
      </p:sp>
      <p:sp>
        <p:nvSpPr>
          <p:cNvPr id="72" name="Text Box 69"/>
          <p:cNvSpPr txBox="1">
            <a:spLocks noChangeArrowheads="1"/>
          </p:cNvSpPr>
          <p:nvPr/>
        </p:nvSpPr>
        <p:spPr bwMode="auto">
          <a:xfrm>
            <a:off x="6154376" y="3307148"/>
            <a:ext cx="1314565" cy="584775"/>
          </a:xfrm>
          <a:prstGeom prst="rect">
            <a:avLst/>
          </a:prstGeom>
          <a:noFill/>
          <a:ln w="9525">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800" b="0" kern="0" dirty="0">
                <a:solidFill>
                  <a:srgbClr val="160100"/>
                </a:solidFill>
              </a:rPr>
              <a:t>調査期間</a:t>
            </a:r>
            <a:r>
              <a:rPr lang="ja-JP" altLang="en-US" sz="800" b="0" kern="0" dirty="0">
                <a:solidFill>
                  <a:srgbClr val="160100"/>
                </a:solidFill>
                <a:latin typeface="ＭＳ Ｐゴシック" charset="-128"/>
              </a:rPr>
              <a:t>：</a:t>
            </a:r>
            <a:r>
              <a:rPr lang="en-US" altLang="ja-JP" sz="800" b="0" kern="0" dirty="0">
                <a:solidFill>
                  <a:srgbClr val="160100"/>
                </a:solidFill>
                <a:latin typeface="ＭＳ Ｐゴシック" charset="-128"/>
              </a:rPr>
              <a:t>2/1</a:t>
            </a:r>
            <a:r>
              <a:rPr lang="ja-JP" altLang="en-US" sz="800" b="0" kern="0" dirty="0">
                <a:solidFill>
                  <a:srgbClr val="160100"/>
                </a:solidFill>
                <a:latin typeface="ＭＳ Ｐゴシック" charset="-128"/>
              </a:rPr>
              <a:t>～</a:t>
            </a:r>
            <a:r>
              <a:rPr lang="en-US" altLang="ja-JP" sz="800" b="0" kern="0" dirty="0">
                <a:solidFill>
                  <a:srgbClr val="160100"/>
                </a:solidFill>
                <a:latin typeface="ＭＳ Ｐゴシック" charset="-128"/>
              </a:rPr>
              <a:t>2/28</a:t>
            </a:r>
          </a:p>
          <a:p>
            <a:pPr eaLnBrk="1" fontAlgn="auto" hangingPunct="1">
              <a:spcBef>
                <a:spcPct val="50000"/>
              </a:spcBef>
              <a:spcAft>
                <a:spcPts val="0"/>
              </a:spcAft>
              <a:buNone/>
              <a:defRPr/>
            </a:pPr>
            <a:endParaRPr lang="en-US" altLang="ja-JP" sz="800" kern="0" dirty="0">
              <a:solidFill>
                <a:srgbClr val="160100"/>
              </a:solidFill>
              <a:latin typeface="ＭＳ Ｐゴシック" charset="-128"/>
            </a:endParaRPr>
          </a:p>
          <a:p>
            <a:pPr eaLnBrk="1" fontAlgn="auto" hangingPunct="1">
              <a:spcBef>
                <a:spcPct val="50000"/>
              </a:spcBef>
              <a:spcAft>
                <a:spcPts val="0"/>
              </a:spcAft>
              <a:buNone/>
              <a:defRPr/>
            </a:pPr>
            <a:endParaRPr lang="en-US" altLang="ja-JP" sz="800" b="0" kern="0" dirty="0">
              <a:solidFill>
                <a:srgbClr val="160100"/>
              </a:solidFill>
              <a:latin typeface="ＭＳ Ｐゴシック" charset="-128"/>
            </a:endParaRPr>
          </a:p>
        </p:txBody>
      </p:sp>
      <p:sp>
        <p:nvSpPr>
          <p:cNvPr id="76" name="Text Box 73"/>
          <p:cNvSpPr txBox="1">
            <a:spLocks noChangeArrowheads="1"/>
          </p:cNvSpPr>
          <p:nvPr/>
        </p:nvSpPr>
        <p:spPr bwMode="auto">
          <a:xfrm>
            <a:off x="6417239" y="2845091"/>
            <a:ext cx="2584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400" b="0" u="sng" kern="0" dirty="0">
                <a:solidFill>
                  <a:srgbClr val="09090D"/>
                </a:solidFill>
              </a:rPr>
              <a:t>くだもの別キズ内訳</a:t>
            </a:r>
          </a:p>
        </p:txBody>
      </p:sp>
      <p:sp>
        <p:nvSpPr>
          <p:cNvPr id="83" name="Line 96"/>
          <p:cNvSpPr>
            <a:spLocks noChangeShapeType="1"/>
          </p:cNvSpPr>
          <p:nvPr/>
        </p:nvSpPr>
        <p:spPr bwMode="auto">
          <a:xfrm>
            <a:off x="6062300" y="5432479"/>
            <a:ext cx="88900"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9" name="Line 107"/>
          <p:cNvSpPr>
            <a:spLocks noChangeShapeType="1"/>
          </p:cNvSpPr>
          <p:nvPr/>
        </p:nvSpPr>
        <p:spPr bwMode="auto">
          <a:xfrm>
            <a:off x="9411286" y="5048304"/>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90" name="Line 108"/>
          <p:cNvSpPr>
            <a:spLocks noChangeShapeType="1"/>
          </p:cNvSpPr>
          <p:nvPr/>
        </p:nvSpPr>
        <p:spPr bwMode="auto">
          <a:xfrm>
            <a:off x="9411286" y="5551542"/>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93" name="Text Box 100"/>
          <p:cNvSpPr txBox="1">
            <a:spLocks noChangeArrowheads="1"/>
          </p:cNvSpPr>
          <p:nvPr/>
        </p:nvSpPr>
        <p:spPr bwMode="auto">
          <a:xfrm>
            <a:off x="6927961" y="6084943"/>
            <a:ext cx="863600" cy="28733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endParaRPr lang="ja-JP" altLang="en-US" sz="1200" b="0" kern="0" dirty="0">
              <a:solidFill>
                <a:srgbClr val="160100"/>
              </a:solidFill>
            </a:endParaRPr>
          </a:p>
        </p:txBody>
      </p:sp>
      <p:sp>
        <p:nvSpPr>
          <p:cNvPr id="94" name="Text Box 115"/>
          <p:cNvSpPr txBox="1">
            <a:spLocks noChangeArrowheads="1"/>
          </p:cNvSpPr>
          <p:nvPr/>
        </p:nvSpPr>
        <p:spPr bwMode="auto">
          <a:xfrm>
            <a:off x="6060712" y="6084943"/>
            <a:ext cx="863600" cy="28733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endParaRPr lang="ja-JP" altLang="en-US" sz="1200" b="0" kern="0" dirty="0">
              <a:solidFill>
                <a:srgbClr val="160100"/>
              </a:solidFill>
            </a:endParaRPr>
          </a:p>
        </p:txBody>
      </p:sp>
      <p:sp>
        <p:nvSpPr>
          <p:cNvPr id="96" name="Line 58"/>
          <p:cNvSpPr>
            <a:spLocks noChangeShapeType="1"/>
          </p:cNvSpPr>
          <p:nvPr/>
        </p:nvSpPr>
        <p:spPr bwMode="auto">
          <a:xfrm>
            <a:off x="9411286" y="3218687"/>
            <a:ext cx="98425"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97" name="Text Box 98"/>
          <p:cNvSpPr txBox="1">
            <a:spLocks noChangeArrowheads="1"/>
          </p:cNvSpPr>
          <p:nvPr/>
        </p:nvSpPr>
        <p:spPr bwMode="auto">
          <a:xfrm>
            <a:off x="7791561" y="6084943"/>
            <a:ext cx="863600" cy="2873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　    </a:t>
            </a:r>
          </a:p>
        </p:txBody>
      </p:sp>
      <p:cxnSp>
        <p:nvCxnSpPr>
          <p:cNvPr id="105" name="直線コネクタ 104"/>
          <p:cNvCxnSpPr/>
          <p:nvPr/>
        </p:nvCxnSpPr>
        <p:spPr>
          <a:xfrm>
            <a:off x="6036900" y="4713342"/>
            <a:ext cx="107950" cy="0"/>
          </a:xfrm>
          <a:prstGeom prst="line">
            <a:avLst/>
          </a:prstGeom>
        </p:spPr>
        <p:style>
          <a:lnRef idx="1">
            <a:schemeClr val="accent1"/>
          </a:lnRef>
          <a:fillRef idx="0">
            <a:schemeClr val="accent1"/>
          </a:fillRef>
          <a:effectRef idx="0">
            <a:schemeClr val="accent1"/>
          </a:effectRef>
          <a:fontRef idx="minor">
            <a:schemeClr val="tx1"/>
          </a:fontRef>
        </p:style>
      </p:cxnSp>
      <p:sp>
        <p:nvSpPr>
          <p:cNvPr id="120" name="テキスト ボックス 119"/>
          <p:cNvSpPr txBox="1"/>
          <p:nvPr/>
        </p:nvSpPr>
        <p:spPr>
          <a:xfrm>
            <a:off x="5159896" y="116633"/>
            <a:ext cx="3372670" cy="307777"/>
          </a:xfrm>
          <a:prstGeom prst="rect">
            <a:avLst/>
          </a:prstGeom>
          <a:noFill/>
        </p:spPr>
        <p:txBody>
          <a:bodyPr wrap="square" rtlCol="0">
            <a:spAutoFit/>
          </a:bodyPr>
          <a:lstStyle/>
          <a:p>
            <a:r>
              <a:rPr lang="ja-JP" altLang="en-US" u="sng" dirty="0"/>
              <a:t>おさらい</a:t>
            </a:r>
          </a:p>
        </p:txBody>
      </p:sp>
      <p:sp>
        <p:nvSpPr>
          <p:cNvPr id="29" name="テキスト ボックス 28"/>
          <p:cNvSpPr txBox="1"/>
          <p:nvPr/>
        </p:nvSpPr>
        <p:spPr>
          <a:xfrm>
            <a:off x="8218684" y="129105"/>
            <a:ext cx="3372670" cy="307777"/>
          </a:xfrm>
          <a:prstGeom prst="rect">
            <a:avLst/>
          </a:prstGeom>
          <a:noFill/>
        </p:spPr>
        <p:txBody>
          <a:bodyPr wrap="square" rtlCol="0">
            <a:spAutoFit/>
          </a:bodyPr>
          <a:lstStyle/>
          <a:p>
            <a:r>
              <a:rPr lang="ja-JP" altLang="en-US" u="sng" dirty="0"/>
              <a:t>作成日　　月　　日</a:t>
            </a:r>
          </a:p>
        </p:txBody>
      </p:sp>
      <p:sp>
        <p:nvSpPr>
          <p:cNvPr id="3" name="Text Box 3">
            <a:extLst>
              <a:ext uri="{FF2B5EF4-FFF2-40B4-BE49-F238E27FC236}">
                <a16:creationId xmlns:a16="http://schemas.microsoft.com/office/drawing/2014/main" id="{0BDF783F-1457-AE30-6F03-9DB51968D426}"/>
              </a:ext>
            </a:extLst>
          </p:cNvPr>
          <p:cNvSpPr txBox="1">
            <a:spLocks noChangeArrowheads="1"/>
          </p:cNvSpPr>
          <p:nvPr/>
        </p:nvSpPr>
        <p:spPr bwMode="auto">
          <a:xfrm>
            <a:off x="1880233" y="603883"/>
            <a:ext cx="83029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kern="0" dirty="0">
                <a:solidFill>
                  <a:srgbClr val="09090D"/>
                </a:solidFill>
              </a:rPr>
              <a:t>くだもの</a:t>
            </a:r>
            <a:r>
              <a:rPr lang="ja-JP" altLang="en-US" sz="1600" b="0" kern="0" dirty="0">
                <a:solidFill>
                  <a:srgbClr val="09090D"/>
                </a:solidFill>
              </a:rPr>
              <a:t>を販売店に</a:t>
            </a:r>
            <a:r>
              <a:rPr lang="ja-JP" altLang="en-US" sz="1600" kern="0" dirty="0">
                <a:solidFill>
                  <a:srgbClr val="09090D"/>
                </a:solidFill>
              </a:rPr>
              <a:t>出荷する</a:t>
            </a:r>
            <a:r>
              <a:rPr lang="ja-JP" altLang="en-US" sz="1600" b="0" kern="0" dirty="0">
                <a:solidFill>
                  <a:srgbClr val="09090D"/>
                </a:solidFill>
              </a:rPr>
              <a:t>卸業の皆さんは最近出荷前の検査で売り物にならないくだもののキズ付が増えて</a:t>
            </a:r>
            <a:r>
              <a:rPr lang="ja-JP" altLang="en-US" sz="1600" kern="0" dirty="0">
                <a:solidFill>
                  <a:srgbClr val="09090D"/>
                </a:solidFill>
              </a:rPr>
              <a:t>いることに気づきました</a:t>
            </a:r>
            <a:r>
              <a:rPr lang="ja-JP" altLang="en-US" sz="1600" b="0" kern="0" dirty="0">
                <a:solidFill>
                  <a:srgbClr val="09090D"/>
                </a:solidFill>
              </a:rPr>
              <a:t>。〇年２</a:t>
            </a:r>
            <a:r>
              <a:rPr lang="ja-JP" altLang="en-US" sz="1600" kern="0" dirty="0">
                <a:solidFill>
                  <a:srgbClr val="09090D"/>
                </a:solidFill>
              </a:rPr>
              <a:t>月</a:t>
            </a:r>
            <a:r>
              <a:rPr lang="ja-JP" altLang="en-US" sz="1600" b="0" kern="0" dirty="0">
                <a:solidFill>
                  <a:srgbClr val="09090D"/>
                </a:solidFill>
              </a:rPr>
              <a:t>を調べた結果以下がわかりました。</a:t>
            </a:r>
          </a:p>
        </p:txBody>
      </p:sp>
      <p:sp>
        <p:nvSpPr>
          <p:cNvPr id="4" name="テキスト ボックス 3">
            <a:extLst>
              <a:ext uri="{FF2B5EF4-FFF2-40B4-BE49-F238E27FC236}">
                <a16:creationId xmlns:a16="http://schemas.microsoft.com/office/drawing/2014/main" id="{8A451956-06B6-558C-FF4D-3C91FE7FF1D0}"/>
              </a:ext>
            </a:extLst>
          </p:cNvPr>
          <p:cNvSpPr txBox="1"/>
          <p:nvPr/>
        </p:nvSpPr>
        <p:spPr>
          <a:xfrm>
            <a:off x="2599489" y="2752298"/>
            <a:ext cx="1656184" cy="523220"/>
          </a:xfrm>
          <a:prstGeom prst="rect">
            <a:avLst/>
          </a:prstGeom>
          <a:noFill/>
          <a:ln>
            <a:solidFill>
              <a:srgbClr val="C00000"/>
            </a:solidFill>
          </a:ln>
        </p:spPr>
        <p:txBody>
          <a:bodyPr wrap="square" rtlCol="0">
            <a:spAutoFit/>
          </a:bodyPr>
          <a:lstStyle/>
          <a:p>
            <a:r>
              <a:rPr lang="ja-JP" altLang="en-US" dirty="0">
                <a:solidFill>
                  <a:srgbClr val="C00000"/>
                </a:solidFill>
              </a:rPr>
              <a:t>準備</a:t>
            </a:r>
            <a:endParaRPr lang="en-US" altLang="ja-JP" dirty="0">
              <a:solidFill>
                <a:srgbClr val="C00000"/>
              </a:solidFill>
            </a:endParaRPr>
          </a:p>
          <a:p>
            <a:r>
              <a:rPr lang="ja-JP" altLang="en-US" dirty="0">
                <a:solidFill>
                  <a:srgbClr val="C00000"/>
                </a:solidFill>
              </a:rPr>
              <a:t>（データ取り・整理）</a:t>
            </a:r>
          </a:p>
        </p:txBody>
      </p:sp>
    </p:spTree>
    <p:extLst>
      <p:ext uri="{BB962C8B-B14F-4D97-AF65-F5344CB8AC3E}">
        <p14:creationId xmlns:p14="http://schemas.microsoft.com/office/powerpoint/2010/main" val="378141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80"/>
          <p:cNvSpPr txBox="1">
            <a:spLocks noChangeArrowheads="1"/>
          </p:cNvSpPr>
          <p:nvPr/>
        </p:nvSpPr>
        <p:spPr bwMode="auto">
          <a:xfrm>
            <a:off x="4040995" y="1206362"/>
            <a:ext cx="3276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400" dirty="0">
                <a:solidFill>
                  <a:srgbClr val="09090D"/>
                </a:solidFill>
                <a:latin typeface="ＭＳ Ｐゴシック" charset="-128"/>
              </a:rPr>
              <a:t>くだもの</a:t>
            </a:r>
            <a:r>
              <a:rPr lang="ja-JP" altLang="en-US" sz="1400" b="0" dirty="0">
                <a:solidFill>
                  <a:srgbClr val="09090D"/>
                </a:solidFill>
                <a:latin typeface="ＭＳ Ｐゴシック" charset="-128"/>
              </a:rPr>
              <a:t>別キズ付数　期間：</a:t>
            </a:r>
            <a:r>
              <a:rPr lang="en-US" altLang="ja-JP" sz="1400" b="0" dirty="0">
                <a:solidFill>
                  <a:srgbClr val="09090D"/>
                </a:solidFill>
                <a:latin typeface="ＭＳ Ｐゴシック" charset="-128"/>
              </a:rPr>
              <a:t>2/1</a:t>
            </a:r>
            <a:r>
              <a:rPr lang="ja-JP" altLang="en-US" sz="1400" b="0" dirty="0">
                <a:solidFill>
                  <a:srgbClr val="09090D"/>
                </a:solidFill>
                <a:latin typeface="ＭＳ Ｐゴシック" charset="-128"/>
              </a:rPr>
              <a:t>～</a:t>
            </a:r>
            <a:r>
              <a:rPr lang="en-US" altLang="ja-JP" sz="1400" b="0" dirty="0">
                <a:solidFill>
                  <a:srgbClr val="09090D"/>
                </a:solidFill>
                <a:latin typeface="ＭＳ Ｐゴシック" charset="-128"/>
              </a:rPr>
              <a:t>2/28</a:t>
            </a:r>
          </a:p>
        </p:txBody>
      </p:sp>
      <p:sp>
        <p:nvSpPr>
          <p:cNvPr id="44" name="AutoShape 125"/>
          <p:cNvSpPr>
            <a:spLocks noChangeArrowheads="1"/>
          </p:cNvSpPr>
          <p:nvPr/>
        </p:nvSpPr>
        <p:spPr bwMode="auto">
          <a:xfrm>
            <a:off x="8532566" y="1552083"/>
            <a:ext cx="1828800" cy="685800"/>
          </a:xfrm>
          <a:prstGeom prst="wedgeRoundRectCallout">
            <a:avLst>
              <a:gd name="adj1" fmla="val -71341"/>
              <a:gd name="adj2" fmla="val 4235"/>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a:solidFill>
                  <a:srgbClr val="160100"/>
                </a:solidFill>
              </a:rPr>
              <a:t>例えば</a:t>
            </a:r>
          </a:p>
          <a:p>
            <a:pPr eaLnBrk="1" fontAlgn="auto" hangingPunct="1">
              <a:spcBef>
                <a:spcPct val="0"/>
              </a:spcBef>
              <a:spcAft>
                <a:spcPts val="0"/>
              </a:spcAft>
              <a:buNone/>
              <a:defRPr/>
            </a:pPr>
            <a:r>
              <a:rPr lang="ja-JP" altLang="en-US" sz="1200" b="0" kern="0">
                <a:solidFill>
                  <a:srgbClr val="160100"/>
                </a:solidFill>
              </a:rPr>
              <a:t>バナナ２、キウイ１</a:t>
            </a:r>
          </a:p>
          <a:p>
            <a:pPr eaLnBrk="1" fontAlgn="auto" hangingPunct="1">
              <a:spcBef>
                <a:spcPct val="0"/>
              </a:spcBef>
              <a:spcAft>
                <a:spcPts val="0"/>
              </a:spcAft>
              <a:buNone/>
              <a:defRPr/>
            </a:pPr>
            <a:r>
              <a:rPr lang="ja-JP" altLang="en-US" sz="1200" b="0" kern="0">
                <a:solidFill>
                  <a:srgbClr val="160100"/>
                </a:solidFill>
              </a:rPr>
              <a:t>いちご１の少数のもの</a:t>
            </a:r>
          </a:p>
        </p:txBody>
      </p:sp>
      <p:graphicFrame>
        <p:nvGraphicFramePr>
          <p:cNvPr id="45" name="Group 179"/>
          <p:cNvGraphicFramePr>
            <a:graphicFrameLocks noGrp="1"/>
          </p:cNvGraphicFramePr>
          <p:nvPr/>
        </p:nvGraphicFramePr>
        <p:xfrm>
          <a:off x="1956714" y="1528967"/>
          <a:ext cx="6304637" cy="552960"/>
        </p:xfrm>
        <a:graphic>
          <a:graphicData uri="http://schemas.openxmlformats.org/drawingml/2006/table">
            <a:tbl>
              <a:tblPr/>
              <a:tblGrid>
                <a:gridCol w="1259907">
                  <a:extLst>
                    <a:ext uri="{9D8B030D-6E8A-4147-A177-3AD203B41FA5}">
                      <a16:colId xmlns:a16="http://schemas.microsoft.com/office/drawing/2014/main" val="20000"/>
                    </a:ext>
                  </a:extLst>
                </a:gridCol>
                <a:gridCol w="1262458">
                  <a:extLst>
                    <a:ext uri="{9D8B030D-6E8A-4147-A177-3AD203B41FA5}">
                      <a16:colId xmlns:a16="http://schemas.microsoft.com/office/drawing/2014/main" val="20001"/>
                    </a:ext>
                  </a:extLst>
                </a:gridCol>
                <a:gridCol w="1259907">
                  <a:extLst>
                    <a:ext uri="{9D8B030D-6E8A-4147-A177-3AD203B41FA5}">
                      <a16:colId xmlns:a16="http://schemas.microsoft.com/office/drawing/2014/main" val="20002"/>
                    </a:ext>
                  </a:extLst>
                </a:gridCol>
                <a:gridCol w="1262458">
                  <a:extLst>
                    <a:ext uri="{9D8B030D-6E8A-4147-A177-3AD203B41FA5}">
                      <a16:colId xmlns:a16="http://schemas.microsoft.com/office/drawing/2014/main" val="20003"/>
                    </a:ext>
                  </a:extLst>
                </a:gridCol>
                <a:gridCol w="1259907">
                  <a:extLst>
                    <a:ext uri="{9D8B030D-6E8A-4147-A177-3AD203B41FA5}">
                      <a16:colId xmlns:a16="http://schemas.microsoft.com/office/drawing/2014/main" val="20004"/>
                    </a:ext>
                  </a:extLst>
                </a:gridCol>
              </a:tblGrid>
              <a:tr h="258416">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品　名</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7402">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キ　ズ</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10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20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6</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ＭＳ Ｐゴシック" pitchFamily="50" charset="-128"/>
                          <a:ea typeface="ＭＳ Ｐゴシック" pitchFamily="50" charset="-128"/>
                        </a:rPr>
                        <a:t>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6" name="Text Box 3"/>
          <p:cNvSpPr txBox="1">
            <a:spLocks noChangeArrowheads="1"/>
          </p:cNvSpPr>
          <p:nvPr/>
        </p:nvSpPr>
        <p:spPr bwMode="auto">
          <a:xfrm>
            <a:off x="1985341" y="2155911"/>
            <a:ext cx="806266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どんな傾向になっているのかくだもの別キズ付き把握のパレート図を作成してください。</a:t>
            </a:r>
            <a:endParaRPr lang="ja-JP" altLang="en-US" sz="1600" b="0" kern="0" dirty="0">
              <a:solidFill>
                <a:srgbClr val="09090D"/>
              </a:solidFill>
            </a:endParaRPr>
          </a:p>
        </p:txBody>
      </p:sp>
      <p:graphicFrame>
        <p:nvGraphicFramePr>
          <p:cNvPr id="48" name="表 47"/>
          <p:cNvGraphicFramePr>
            <a:graphicFrameLocks noGrp="1"/>
          </p:cNvGraphicFramePr>
          <p:nvPr/>
        </p:nvGraphicFramePr>
        <p:xfrm>
          <a:off x="1904218" y="3963070"/>
          <a:ext cx="3255679" cy="2201424"/>
        </p:xfrm>
        <a:graphic>
          <a:graphicData uri="http://schemas.openxmlformats.org/drawingml/2006/table">
            <a:tbl>
              <a:tblPr firstRow="1" bandRow="1">
                <a:tableStyleId>{5C22544A-7EE6-4342-B048-85BDC9FD1C3A}</a:tableStyleId>
              </a:tblPr>
              <a:tblGrid>
                <a:gridCol w="413364">
                  <a:extLst>
                    <a:ext uri="{9D8B030D-6E8A-4147-A177-3AD203B41FA5}">
                      <a16:colId xmlns:a16="http://schemas.microsoft.com/office/drawing/2014/main" val="1184156380"/>
                    </a:ext>
                  </a:extLst>
                </a:gridCol>
                <a:gridCol w="807211">
                  <a:extLst>
                    <a:ext uri="{9D8B030D-6E8A-4147-A177-3AD203B41FA5}">
                      <a16:colId xmlns:a16="http://schemas.microsoft.com/office/drawing/2014/main" val="1402417890"/>
                    </a:ext>
                  </a:extLst>
                </a:gridCol>
                <a:gridCol w="580515">
                  <a:extLst>
                    <a:ext uri="{9D8B030D-6E8A-4147-A177-3AD203B41FA5}">
                      <a16:colId xmlns:a16="http://schemas.microsoft.com/office/drawing/2014/main" val="1689647608"/>
                    </a:ext>
                  </a:extLst>
                </a:gridCol>
                <a:gridCol w="590493">
                  <a:extLst>
                    <a:ext uri="{9D8B030D-6E8A-4147-A177-3AD203B41FA5}">
                      <a16:colId xmlns:a16="http://schemas.microsoft.com/office/drawing/2014/main" val="3244875426"/>
                    </a:ext>
                  </a:extLst>
                </a:gridCol>
                <a:gridCol w="864096">
                  <a:extLst>
                    <a:ext uri="{9D8B030D-6E8A-4147-A177-3AD203B41FA5}">
                      <a16:colId xmlns:a16="http://schemas.microsoft.com/office/drawing/2014/main" val="3435978837"/>
                    </a:ext>
                  </a:extLst>
                </a:gridCol>
              </a:tblGrid>
              <a:tr h="413200">
                <a:tc>
                  <a:txBody>
                    <a:bodyPr/>
                    <a:lstStyle/>
                    <a:p>
                      <a:r>
                        <a:rPr kumimoji="1" lang="en-US" altLang="ja-JP" sz="1100" dirty="0">
                          <a:solidFill>
                            <a:schemeClr val="tx1"/>
                          </a:solidFill>
                        </a:rPr>
                        <a:t>NO</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項目　　（果物）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キズ</a:t>
                      </a:r>
                      <a:endParaRPr kumimoji="1" lang="en-US" altLang="ja-JP" sz="1100" b="0" dirty="0">
                        <a:solidFill>
                          <a:schemeClr val="tx1"/>
                        </a:solidFill>
                      </a:endParaRPr>
                    </a:p>
                    <a:p>
                      <a:r>
                        <a:rPr kumimoji="1" lang="ja-JP" altLang="en-US" sz="1100" b="0"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累積比率</a:t>
                      </a:r>
                      <a:endParaRPr kumimoji="1" lang="en-US" altLang="ja-JP" sz="1100" b="0" dirty="0">
                        <a:solidFill>
                          <a:schemeClr val="tx1"/>
                        </a:solidFill>
                      </a:endParaRPr>
                    </a:p>
                    <a:p>
                      <a:r>
                        <a:rPr kumimoji="1" lang="ja-JP" altLang="en-US" sz="11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80304"/>
                  </a:ext>
                </a:extLst>
              </a:tr>
              <a:tr h="336996">
                <a:tc>
                  <a:txBody>
                    <a:bodyPr/>
                    <a:lstStyle/>
                    <a:p>
                      <a:r>
                        <a:rPr kumimoji="1" lang="en-US" altLang="ja-JP" sz="1100" dirty="0">
                          <a:solidFill>
                            <a:schemeClr val="tx1"/>
                          </a:solidFill>
                        </a:rPr>
                        <a:t>1.</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リンゴ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２０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２０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５０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4460076"/>
                  </a:ext>
                </a:extLst>
              </a:tr>
              <a:tr h="336996">
                <a:tc>
                  <a:txBody>
                    <a:bodyPr/>
                    <a:lstStyle/>
                    <a:p>
                      <a:r>
                        <a:rPr kumimoji="1" lang="en-US" altLang="ja-JP" sz="1100" dirty="0">
                          <a:solidFill>
                            <a:schemeClr val="tx1"/>
                          </a:solidFill>
                        </a:rPr>
                        <a:t>2.</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みかん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１０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３０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７５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3068086"/>
                  </a:ext>
                </a:extLst>
              </a:tr>
              <a:tr h="336996">
                <a:tc>
                  <a:txBody>
                    <a:bodyPr/>
                    <a:lstStyle/>
                    <a:p>
                      <a:r>
                        <a:rPr kumimoji="1" lang="en-US" altLang="ja-JP" sz="1100" dirty="0">
                          <a:solidFill>
                            <a:schemeClr val="tx1"/>
                          </a:solidFill>
                        </a:rPr>
                        <a:t>3.</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ぶどう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３６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９０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8698003"/>
                  </a:ext>
                </a:extLst>
              </a:tr>
              <a:tr h="336996">
                <a:tc>
                  <a:txBody>
                    <a:bodyPr/>
                    <a:lstStyle/>
                    <a:p>
                      <a:r>
                        <a:rPr kumimoji="1" lang="en-US" altLang="ja-JP" sz="1100" dirty="0">
                          <a:solidFill>
                            <a:schemeClr val="tx1"/>
                          </a:solidFill>
                        </a:rPr>
                        <a:t>4.</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４</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４０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１００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8068932"/>
                  </a:ext>
                </a:extLst>
              </a:tr>
              <a:tr h="413200">
                <a:tc>
                  <a:txBody>
                    <a:bodyPr/>
                    <a:lstStyle/>
                    <a:p>
                      <a:r>
                        <a:rPr kumimoji="1" lang="ja-JP" altLang="en-US" sz="1100"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1100" b="0" dirty="0">
                        <a:solidFill>
                          <a:schemeClr val="tx1"/>
                        </a:solidFill>
                      </a:endParaRPr>
                    </a:p>
                    <a:p>
                      <a:r>
                        <a:rPr kumimoji="1" lang="ja-JP" altLang="en-US" sz="1100" b="0" dirty="0">
                          <a:solidFill>
                            <a:schemeClr val="tx1"/>
                          </a:solidFill>
                        </a:rPr>
                        <a:t>　</a:t>
                      </a:r>
                      <a:r>
                        <a:rPr kumimoji="1" lang="en-US" altLang="ja-JP" sz="1100" b="0" dirty="0">
                          <a:solidFill>
                            <a:schemeClr val="tx1"/>
                          </a:solidFill>
                        </a:rPr>
                        <a:t>-------</a:t>
                      </a:r>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４０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8707385"/>
                  </a:ext>
                </a:extLst>
              </a:tr>
            </a:tbl>
          </a:graphicData>
        </a:graphic>
      </p:graphicFrame>
      <p:sp>
        <p:nvSpPr>
          <p:cNvPr id="120" name="テキスト ボックス 119"/>
          <p:cNvSpPr txBox="1"/>
          <p:nvPr/>
        </p:nvSpPr>
        <p:spPr>
          <a:xfrm>
            <a:off x="5159896" y="116633"/>
            <a:ext cx="3372670" cy="307777"/>
          </a:xfrm>
          <a:prstGeom prst="rect">
            <a:avLst/>
          </a:prstGeom>
          <a:noFill/>
        </p:spPr>
        <p:txBody>
          <a:bodyPr wrap="square" rtlCol="0">
            <a:spAutoFit/>
          </a:bodyPr>
          <a:lstStyle/>
          <a:p>
            <a:r>
              <a:rPr lang="ja-JP" altLang="en-US" u="sng" dirty="0"/>
              <a:t>おさらい</a:t>
            </a:r>
          </a:p>
        </p:txBody>
      </p:sp>
      <p:sp>
        <p:nvSpPr>
          <p:cNvPr id="29" name="テキスト ボックス 28"/>
          <p:cNvSpPr txBox="1"/>
          <p:nvPr/>
        </p:nvSpPr>
        <p:spPr>
          <a:xfrm>
            <a:off x="8218684" y="129105"/>
            <a:ext cx="3372670" cy="307777"/>
          </a:xfrm>
          <a:prstGeom prst="rect">
            <a:avLst/>
          </a:prstGeom>
          <a:noFill/>
        </p:spPr>
        <p:txBody>
          <a:bodyPr wrap="square" rtlCol="0">
            <a:spAutoFit/>
          </a:bodyPr>
          <a:lstStyle/>
          <a:p>
            <a:r>
              <a:rPr lang="ja-JP" altLang="en-US" u="sng" dirty="0"/>
              <a:t>作成日　　月　　日</a:t>
            </a:r>
          </a:p>
        </p:txBody>
      </p:sp>
      <p:sp>
        <p:nvSpPr>
          <p:cNvPr id="3" name="Text Box 3">
            <a:extLst>
              <a:ext uri="{FF2B5EF4-FFF2-40B4-BE49-F238E27FC236}">
                <a16:creationId xmlns:a16="http://schemas.microsoft.com/office/drawing/2014/main" id="{42441BE1-69A9-B4CA-CC9B-0C22EEE45EBD}"/>
              </a:ext>
            </a:extLst>
          </p:cNvPr>
          <p:cNvSpPr txBox="1">
            <a:spLocks noChangeArrowheads="1"/>
          </p:cNvSpPr>
          <p:nvPr/>
        </p:nvSpPr>
        <p:spPr bwMode="auto">
          <a:xfrm>
            <a:off x="1855789" y="2650810"/>
            <a:ext cx="806266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b="0" kern="0" dirty="0">
                <a:solidFill>
                  <a:srgbClr val="09090D"/>
                </a:solidFill>
              </a:rPr>
              <a:t>①項目は数の大きい順に個数を記載</a:t>
            </a:r>
            <a:endParaRPr lang="en-US" altLang="ja-JP" sz="1600" b="0" kern="0" dirty="0">
              <a:solidFill>
                <a:srgbClr val="09090D"/>
              </a:solidFill>
            </a:endParaRPr>
          </a:p>
          <a:p>
            <a:pPr lvl="0" eaLnBrk="1" hangingPunct="1">
              <a:spcBef>
                <a:spcPct val="50000"/>
              </a:spcBef>
              <a:buNone/>
              <a:defRPr/>
            </a:pPr>
            <a:r>
              <a:rPr lang="ja-JP" altLang="en-US" sz="1600" kern="0" dirty="0">
                <a:solidFill>
                  <a:srgbClr val="09090D"/>
                </a:solidFill>
              </a:rPr>
              <a:t>②累積数（足していく）を上から記載</a:t>
            </a:r>
            <a:endParaRPr lang="en-US" altLang="ja-JP" sz="1600" kern="0" dirty="0">
              <a:solidFill>
                <a:srgbClr val="09090D"/>
              </a:solidFill>
            </a:endParaRPr>
          </a:p>
          <a:p>
            <a:pPr lvl="0" eaLnBrk="1" hangingPunct="1">
              <a:spcBef>
                <a:spcPct val="50000"/>
              </a:spcBef>
              <a:buNone/>
              <a:defRPr/>
            </a:pPr>
            <a:r>
              <a:rPr lang="ja-JP" altLang="en-US" sz="1600" b="0" kern="0" dirty="0">
                <a:solidFill>
                  <a:srgbClr val="09090D"/>
                </a:solidFill>
              </a:rPr>
              <a:t>③累積数を全体数で割り、</a:t>
            </a:r>
            <a:r>
              <a:rPr lang="en-US" altLang="ja-JP" sz="1600" b="0" kern="0" dirty="0">
                <a:solidFill>
                  <a:srgbClr val="09090D"/>
                </a:solidFill>
              </a:rPr>
              <a:t>×</a:t>
            </a:r>
            <a:r>
              <a:rPr lang="ja-JP" altLang="en-US" sz="1600" b="0" kern="0" dirty="0">
                <a:solidFill>
                  <a:srgbClr val="09090D"/>
                </a:solidFill>
              </a:rPr>
              <a:t>１００で比率を記載</a:t>
            </a:r>
          </a:p>
        </p:txBody>
      </p:sp>
      <p:sp>
        <p:nvSpPr>
          <p:cNvPr id="6" name="矢印: 下 5">
            <a:extLst>
              <a:ext uri="{FF2B5EF4-FFF2-40B4-BE49-F238E27FC236}">
                <a16:creationId xmlns:a16="http://schemas.microsoft.com/office/drawing/2014/main" id="{3B84450F-D4E5-6626-1008-A9E58C0440CF}"/>
              </a:ext>
            </a:extLst>
          </p:cNvPr>
          <p:cNvSpPr/>
          <p:nvPr/>
        </p:nvSpPr>
        <p:spPr>
          <a:xfrm>
            <a:off x="2855640" y="4581128"/>
            <a:ext cx="216024" cy="97041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35" name="グループ化 34">
            <a:extLst>
              <a:ext uri="{FF2B5EF4-FFF2-40B4-BE49-F238E27FC236}">
                <a16:creationId xmlns:a16="http://schemas.microsoft.com/office/drawing/2014/main" id="{9EB317A0-BA3C-B2F8-6360-EDCE261937C1}"/>
              </a:ext>
            </a:extLst>
          </p:cNvPr>
          <p:cNvGrpSpPr/>
          <p:nvPr/>
        </p:nvGrpSpPr>
        <p:grpSpPr>
          <a:xfrm>
            <a:off x="3623789" y="4531568"/>
            <a:ext cx="417206" cy="1027302"/>
            <a:chOff x="2099789" y="4531568"/>
            <a:chExt cx="417206" cy="1027302"/>
          </a:xfrm>
        </p:grpSpPr>
        <p:cxnSp>
          <p:nvCxnSpPr>
            <p:cNvPr id="13" name="直線矢印コネクタ 12">
              <a:extLst>
                <a:ext uri="{FF2B5EF4-FFF2-40B4-BE49-F238E27FC236}">
                  <a16:creationId xmlns:a16="http://schemas.microsoft.com/office/drawing/2014/main" id="{CF075B3F-9C1F-2B0C-185F-EE177C347C4B}"/>
                </a:ext>
              </a:extLst>
            </p:cNvPr>
            <p:cNvCxnSpPr>
              <a:cxnSpLocks/>
            </p:cNvCxnSpPr>
            <p:nvPr/>
          </p:nvCxnSpPr>
          <p:spPr>
            <a:xfrm>
              <a:off x="2106586" y="4531568"/>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53419566-0B6A-DFBA-72B9-F7368278BEDE}"/>
                </a:ext>
              </a:extLst>
            </p:cNvPr>
            <p:cNvCxnSpPr>
              <a:cxnSpLocks/>
            </p:cNvCxnSpPr>
            <p:nvPr/>
          </p:nvCxnSpPr>
          <p:spPr>
            <a:xfrm flipV="1">
              <a:off x="2139006" y="4646438"/>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B3DA3E7D-35D6-3ABC-A7D2-924981B72713}"/>
                </a:ext>
              </a:extLst>
            </p:cNvPr>
            <p:cNvCxnSpPr>
              <a:cxnSpLocks/>
            </p:cNvCxnSpPr>
            <p:nvPr/>
          </p:nvCxnSpPr>
          <p:spPr>
            <a:xfrm>
              <a:off x="2260479" y="4852701"/>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12E672CD-6F13-A98C-E913-103BB9BC5A2E}"/>
                </a:ext>
              </a:extLst>
            </p:cNvPr>
            <p:cNvCxnSpPr>
              <a:cxnSpLocks/>
            </p:cNvCxnSpPr>
            <p:nvPr/>
          </p:nvCxnSpPr>
          <p:spPr>
            <a:xfrm flipV="1">
              <a:off x="2099789" y="4999522"/>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67598ACD-E418-089B-E09D-B73D510A9796}"/>
                </a:ext>
              </a:extLst>
            </p:cNvPr>
            <p:cNvCxnSpPr>
              <a:cxnSpLocks/>
            </p:cNvCxnSpPr>
            <p:nvPr/>
          </p:nvCxnSpPr>
          <p:spPr>
            <a:xfrm>
              <a:off x="2221262" y="5205785"/>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0BB15B29-A2F7-917F-61C7-2CA76C14D2C5}"/>
                </a:ext>
              </a:extLst>
            </p:cNvPr>
            <p:cNvCxnSpPr>
              <a:cxnSpLocks/>
            </p:cNvCxnSpPr>
            <p:nvPr/>
          </p:nvCxnSpPr>
          <p:spPr>
            <a:xfrm flipV="1">
              <a:off x="2121098" y="5335286"/>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C30A615B-DB63-EFC4-D36B-3EEE67B324EE}"/>
                </a:ext>
              </a:extLst>
            </p:cNvPr>
            <p:cNvCxnSpPr>
              <a:cxnSpLocks/>
            </p:cNvCxnSpPr>
            <p:nvPr/>
          </p:nvCxnSpPr>
          <p:spPr>
            <a:xfrm>
              <a:off x="2242571" y="5541549"/>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6" name="グループ化 35">
            <a:extLst>
              <a:ext uri="{FF2B5EF4-FFF2-40B4-BE49-F238E27FC236}">
                <a16:creationId xmlns:a16="http://schemas.microsoft.com/office/drawing/2014/main" id="{2F7FFD2A-420E-DBE9-5645-5F7AED1A5291}"/>
              </a:ext>
            </a:extLst>
          </p:cNvPr>
          <p:cNvGrpSpPr/>
          <p:nvPr/>
        </p:nvGrpSpPr>
        <p:grpSpPr>
          <a:xfrm>
            <a:off x="5087444" y="4393068"/>
            <a:ext cx="1439290" cy="1291276"/>
            <a:chOff x="3563444" y="4393068"/>
            <a:chExt cx="1439290" cy="1291276"/>
          </a:xfrm>
        </p:grpSpPr>
        <p:sp>
          <p:nvSpPr>
            <p:cNvPr id="25" name="Text Box 3">
              <a:extLst>
                <a:ext uri="{FF2B5EF4-FFF2-40B4-BE49-F238E27FC236}">
                  <a16:creationId xmlns:a16="http://schemas.microsoft.com/office/drawing/2014/main" id="{9D44D20B-4EF5-9064-E325-A425B783F313}"/>
                </a:ext>
              </a:extLst>
            </p:cNvPr>
            <p:cNvSpPr txBox="1">
              <a:spLocks noChangeArrowheads="1"/>
            </p:cNvSpPr>
            <p:nvPr/>
          </p:nvSpPr>
          <p:spPr bwMode="auto">
            <a:xfrm>
              <a:off x="3779912" y="4393068"/>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09090D"/>
                  </a:solidFill>
                </a:rPr>
                <a:t>２０</a:t>
              </a:r>
              <a:r>
                <a:rPr lang="en-US" altLang="ja-JP" sz="1100" kern="0" dirty="0">
                  <a:solidFill>
                    <a:srgbClr val="09090D"/>
                  </a:solidFill>
                </a:rPr>
                <a:t>÷</a:t>
              </a:r>
              <a:r>
                <a:rPr lang="ja-JP" altLang="en-US" sz="1100" kern="0" dirty="0">
                  <a:solidFill>
                    <a:srgbClr val="09090D"/>
                  </a:solidFill>
                </a:rPr>
                <a:t>４０</a:t>
              </a:r>
              <a:r>
                <a:rPr lang="en-US" altLang="ja-JP" sz="1100" kern="0" dirty="0">
                  <a:solidFill>
                    <a:srgbClr val="09090D"/>
                  </a:solidFill>
                </a:rPr>
                <a:t>×</a:t>
              </a:r>
              <a:r>
                <a:rPr lang="ja-JP" altLang="en-US" sz="1100" kern="0" dirty="0">
                  <a:solidFill>
                    <a:srgbClr val="09090D"/>
                  </a:solidFill>
                </a:rPr>
                <a:t>１００</a:t>
              </a:r>
              <a:endParaRPr lang="ja-JP" altLang="en-US" sz="1100" b="0" kern="0" dirty="0">
                <a:solidFill>
                  <a:srgbClr val="09090D"/>
                </a:solidFill>
              </a:endParaRPr>
            </a:p>
          </p:txBody>
        </p:sp>
        <p:cxnSp>
          <p:nvCxnSpPr>
            <p:cNvPr id="26" name="直線矢印コネクタ 25">
              <a:extLst>
                <a:ext uri="{FF2B5EF4-FFF2-40B4-BE49-F238E27FC236}">
                  <a16:creationId xmlns:a16="http://schemas.microsoft.com/office/drawing/2014/main" id="{800A326F-5F09-9FEA-5260-D96B241CD0F9}"/>
                </a:ext>
              </a:extLst>
            </p:cNvPr>
            <p:cNvCxnSpPr>
              <a:cxnSpLocks/>
            </p:cNvCxnSpPr>
            <p:nvPr/>
          </p:nvCxnSpPr>
          <p:spPr>
            <a:xfrm flipH="1">
              <a:off x="3585031" y="4531568"/>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8" name="Text Box 3">
              <a:extLst>
                <a:ext uri="{FF2B5EF4-FFF2-40B4-BE49-F238E27FC236}">
                  <a16:creationId xmlns:a16="http://schemas.microsoft.com/office/drawing/2014/main" id="{90C01A62-061C-094B-70EB-CA4807D5B1BB}"/>
                </a:ext>
              </a:extLst>
            </p:cNvPr>
            <p:cNvSpPr txBox="1">
              <a:spLocks noChangeArrowheads="1"/>
            </p:cNvSpPr>
            <p:nvPr/>
          </p:nvSpPr>
          <p:spPr bwMode="auto">
            <a:xfrm>
              <a:off x="3779912" y="4726625"/>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09090D"/>
                  </a:solidFill>
                </a:rPr>
                <a:t>３０</a:t>
              </a:r>
              <a:r>
                <a:rPr lang="en-US" altLang="ja-JP" sz="1100" kern="0" dirty="0">
                  <a:solidFill>
                    <a:srgbClr val="09090D"/>
                  </a:solidFill>
                </a:rPr>
                <a:t>÷</a:t>
              </a:r>
              <a:r>
                <a:rPr lang="ja-JP" altLang="en-US" sz="1100" kern="0" dirty="0">
                  <a:solidFill>
                    <a:srgbClr val="09090D"/>
                  </a:solidFill>
                </a:rPr>
                <a:t>４０</a:t>
              </a:r>
              <a:r>
                <a:rPr lang="en-US" altLang="ja-JP" sz="1100" kern="0" dirty="0">
                  <a:solidFill>
                    <a:srgbClr val="09090D"/>
                  </a:solidFill>
                </a:rPr>
                <a:t>×</a:t>
              </a:r>
              <a:r>
                <a:rPr lang="ja-JP" altLang="en-US" sz="1100" kern="0" dirty="0">
                  <a:solidFill>
                    <a:srgbClr val="09090D"/>
                  </a:solidFill>
                </a:rPr>
                <a:t>１００</a:t>
              </a:r>
              <a:endParaRPr lang="ja-JP" altLang="en-US" sz="1100" b="0" kern="0" dirty="0">
                <a:solidFill>
                  <a:srgbClr val="09090D"/>
                </a:solidFill>
              </a:endParaRPr>
            </a:p>
          </p:txBody>
        </p:sp>
        <p:cxnSp>
          <p:nvCxnSpPr>
            <p:cNvPr id="30" name="直線矢印コネクタ 29">
              <a:extLst>
                <a:ext uri="{FF2B5EF4-FFF2-40B4-BE49-F238E27FC236}">
                  <a16:creationId xmlns:a16="http://schemas.microsoft.com/office/drawing/2014/main" id="{B709372D-5E52-2BB0-B10E-C6C1123689BD}"/>
                </a:ext>
              </a:extLst>
            </p:cNvPr>
            <p:cNvCxnSpPr>
              <a:cxnSpLocks/>
            </p:cNvCxnSpPr>
            <p:nvPr/>
          </p:nvCxnSpPr>
          <p:spPr>
            <a:xfrm flipH="1">
              <a:off x="3585031" y="4865125"/>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1" name="Text Box 3">
              <a:extLst>
                <a:ext uri="{FF2B5EF4-FFF2-40B4-BE49-F238E27FC236}">
                  <a16:creationId xmlns:a16="http://schemas.microsoft.com/office/drawing/2014/main" id="{05CDBB6E-7BEF-79D1-FDB9-DD93D5A9AF4F}"/>
                </a:ext>
              </a:extLst>
            </p:cNvPr>
            <p:cNvSpPr txBox="1">
              <a:spLocks noChangeArrowheads="1"/>
            </p:cNvSpPr>
            <p:nvPr/>
          </p:nvSpPr>
          <p:spPr bwMode="auto">
            <a:xfrm>
              <a:off x="3779912" y="5080747"/>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09090D"/>
                  </a:solidFill>
                </a:rPr>
                <a:t>３６</a:t>
              </a:r>
              <a:r>
                <a:rPr lang="en-US" altLang="ja-JP" sz="1100" kern="0" dirty="0">
                  <a:solidFill>
                    <a:srgbClr val="09090D"/>
                  </a:solidFill>
                </a:rPr>
                <a:t>÷</a:t>
              </a:r>
              <a:r>
                <a:rPr lang="ja-JP" altLang="en-US" sz="1100" kern="0" dirty="0">
                  <a:solidFill>
                    <a:srgbClr val="09090D"/>
                  </a:solidFill>
                </a:rPr>
                <a:t>４０</a:t>
              </a:r>
              <a:r>
                <a:rPr lang="en-US" altLang="ja-JP" sz="1100" kern="0" dirty="0">
                  <a:solidFill>
                    <a:srgbClr val="09090D"/>
                  </a:solidFill>
                </a:rPr>
                <a:t>×</a:t>
              </a:r>
              <a:r>
                <a:rPr lang="ja-JP" altLang="en-US" sz="1100" kern="0" dirty="0">
                  <a:solidFill>
                    <a:srgbClr val="09090D"/>
                  </a:solidFill>
                </a:rPr>
                <a:t>１００</a:t>
              </a:r>
              <a:endParaRPr lang="ja-JP" altLang="en-US" sz="1100" b="0" kern="0" dirty="0">
                <a:solidFill>
                  <a:srgbClr val="09090D"/>
                </a:solidFill>
              </a:endParaRPr>
            </a:p>
          </p:txBody>
        </p:sp>
        <p:cxnSp>
          <p:nvCxnSpPr>
            <p:cNvPr id="32" name="直線矢印コネクタ 31">
              <a:extLst>
                <a:ext uri="{FF2B5EF4-FFF2-40B4-BE49-F238E27FC236}">
                  <a16:creationId xmlns:a16="http://schemas.microsoft.com/office/drawing/2014/main" id="{44FD2561-0FFF-6650-681D-0381C234CF95}"/>
                </a:ext>
              </a:extLst>
            </p:cNvPr>
            <p:cNvCxnSpPr>
              <a:cxnSpLocks/>
            </p:cNvCxnSpPr>
            <p:nvPr/>
          </p:nvCxnSpPr>
          <p:spPr>
            <a:xfrm flipH="1">
              <a:off x="3585031" y="5219247"/>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3" name="Text Box 3">
              <a:extLst>
                <a:ext uri="{FF2B5EF4-FFF2-40B4-BE49-F238E27FC236}">
                  <a16:creationId xmlns:a16="http://schemas.microsoft.com/office/drawing/2014/main" id="{8298B616-FBB2-1670-B70C-237026F347E5}"/>
                </a:ext>
              </a:extLst>
            </p:cNvPr>
            <p:cNvSpPr txBox="1">
              <a:spLocks noChangeArrowheads="1"/>
            </p:cNvSpPr>
            <p:nvPr/>
          </p:nvSpPr>
          <p:spPr bwMode="auto">
            <a:xfrm>
              <a:off x="3758325" y="5422734"/>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09090D"/>
                  </a:solidFill>
                </a:rPr>
                <a:t>４０</a:t>
              </a:r>
              <a:r>
                <a:rPr lang="en-US" altLang="ja-JP" sz="1100" kern="0" dirty="0">
                  <a:solidFill>
                    <a:srgbClr val="09090D"/>
                  </a:solidFill>
                </a:rPr>
                <a:t>÷</a:t>
              </a:r>
              <a:r>
                <a:rPr lang="ja-JP" altLang="en-US" sz="1100" kern="0" dirty="0">
                  <a:solidFill>
                    <a:srgbClr val="09090D"/>
                  </a:solidFill>
                </a:rPr>
                <a:t>４０</a:t>
              </a:r>
              <a:r>
                <a:rPr lang="en-US" altLang="ja-JP" sz="1100" kern="0" dirty="0">
                  <a:solidFill>
                    <a:srgbClr val="09090D"/>
                  </a:solidFill>
                </a:rPr>
                <a:t>×</a:t>
              </a:r>
              <a:r>
                <a:rPr lang="ja-JP" altLang="en-US" sz="1100" kern="0" dirty="0">
                  <a:solidFill>
                    <a:srgbClr val="09090D"/>
                  </a:solidFill>
                </a:rPr>
                <a:t>１００</a:t>
              </a:r>
              <a:endParaRPr lang="ja-JP" altLang="en-US" sz="1100" b="0" kern="0" dirty="0">
                <a:solidFill>
                  <a:srgbClr val="09090D"/>
                </a:solidFill>
              </a:endParaRPr>
            </a:p>
          </p:txBody>
        </p:sp>
        <p:cxnSp>
          <p:nvCxnSpPr>
            <p:cNvPr id="34" name="直線矢印コネクタ 33">
              <a:extLst>
                <a:ext uri="{FF2B5EF4-FFF2-40B4-BE49-F238E27FC236}">
                  <a16:creationId xmlns:a16="http://schemas.microsoft.com/office/drawing/2014/main" id="{70C9A1D1-B25C-B1D5-494A-DCF622FEB4AB}"/>
                </a:ext>
              </a:extLst>
            </p:cNvPr>
            <p:cNvCxnSpPr>
              <a:cxnSpLocks/>
            </p:cNvCxnSpPr>
            <p:nvPr/>
          </p:nvCxnSpPr>
          <p:spPr>
            <a:xfrm flipH="1">
              <a:off x="3563444" y="5561234"/>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Text Box 3">
            <a:extLst>
              <a:ext uri="{FF2B5EF4-FFF2-40B4-BE49-F238E27FC236}">
                <a16:creationId xmlns:a16="http://schemas.microsoft.com/office/drawing/2014/main" id="{C65770DE-3909-1CD4-8A59-861322D320EE}"/>
              </a:ext>
            </a:extLst>
          </p:cNvPr>
          <p:cNvSpPr txBox="1">
            <a:spLocks noChangeArrowheads="1"/>
          </p:cNvSpPr>
          <p:nvPr/>
        </p:nvSpPr>
        <p:spPr bwMode="auto">
          <a:xfrm>
            <a:off x="7350299" y="6402814"/>
            <a:ext cx="287145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C00000"/>
                </a:solidFill>
              </a:rPr>
              <a:t>項目は大きい順に→</a:t>
            </a:r>
            <a:endParaRPr lang="ja-JP" altLang="en-US" sz="1600" b="0" kern="0" dirty="0">
              <a:solidFill>
                <a:srgbClr val="C00000"/>
              </a:solidFill>
            </a:endParaRPr>
          </a:p>
        </p:txBody>
      </p:sp>
      <p:sp>
        <p:nvSpPr>
          <p:cNvPr id="40" name="Text Box 3">
            <a:extLst>
              <a:ext uri="{FF2B5EF4-FFF2-40B4-BE49-F238E27FC236}">
                <a16:creationId xmlns:a16="http://schemas.microsoft.com/office/drawing/2014/main" id="{FBB93C33-C86A-BEBA-284F-2578EED9D09A}"/>
              </a:ext>
            </a:extLst>
          </p:cNvPr>
          <p:cNvSpPr txBox="1">
            <a:spLocks noChangeArrowheads="1"/>
          </p:cNvSpPr>
          <p:nvPr/>
        </p:nvSpPr>
        <p:spPr bwMode="auto">
          <a:xfrm>
            <a:off x="2797852" y="4088488"/>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①</a:t>
            </a:r>
          </a:p>
        </p:txBody>
      </p:sp>
      <p:sp>
        <p:nvSpPr>
          <p:cNvPr id="41" name="Text Box 3">
            <a:extLst>
              <a:ext uri="{FF2B5EF4-FFF2-40B4-BE49-F238E27FC236}">
                <a16:creationId xmlns:a16="http://schemas.microsoft.com/office/drawing/2014/main" id="{FAB95407-7646-AA52-4984-AFBAF5B5C81E}"/>
              </a:ext>
            </a:extLst>
          </p:cNvPr>
          <p:cNvSpPr txBox="1">
            <a:spLocks noChangeArrowheads="1"/>
          </p:cNvSpPr>
          <p:nvPr/>
        </p:nvSpPr>
        <p:spPr bwMode="auto">
          <a:xfrm>
            <a:off x="3857375" y="4188100"/>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②</a:t>
            </a:r>
          </a:p>
        </p:txBody>
      </p:sp>
      <p:sp>
        <p:nvSpPr>
          <p:cNvPr id="47" name="Text Box 3">
            <a:extLst>
              <a:ext uri="{FF2B5EF4-FFF2-40B4-BE49-F238E27FC236}">
                <a16:creationId xmlns:a16="http://schemas.microsoft.com/office/drawing/2014/main" id="{B95F2240-B8ED-2728-1324-6BBBF9BAF169}"/>
              </a:ext>
            </a:extLst>
          </p:cNvPr>
          <p:cNvSpPr txBox="1">
            <a:spLocks noChangeArrowheads="1"/>
          </p:cNvSpPr>
          <p:nvPr/>
        </p:nvSpPr>
        <p:spPr bwMode="auto">
          <a:xfrm>
            <a:off x="4694691" y="4146384"/>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③</a:t>
            </a:r>
          </a:p>
        </p:txBody>
      </p:sp>
      <p:sp>
        <p:nvSpPr>
          <p:cNvPr id="49" name="Text Box 3">
            <a:extLst>
              <a:ext uri="{FF2B5EF4-FFF2-40B4-BE49-F238E27FC236}">
                <a16:creationId xmlns:a16="http://schemas.microsoft.com/office/drawing/2014/main" id="{C7861605-E728-9DAB-A2B2-24E0F93CD4D3}"/>
              </a:ext>
            </a:extLst>
          </p:cNvPr>
          <p:cNvSpPr txBox="1">
            <a:spLocks noChangeArrowheads="1"/>
          </p:cNvSpPr>
          <p:nvPr/>
        </p:nvSpPr>
        <p:spPr bwMode="auto">
          <a:xfrm>
            <a:off x="1880233" y="603883"/>
            <a:ext cx="83029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kern="0" dirty="0">
                <a:solidFill>
                  <a:srgbClr val="09090D"/>
                </a:solidFill>
              </a:rPr>
              <a:t>くだもの</a:t>
            </a:r>
            <a:r>
              <a:rPr lang="ja-JP" altLang="en-US" sz="1600" b="0" kern="0" dirty="0">
                <a:solidFill>
                  <a:srgbClr val="09090D"/>
                </a:solidFill>
              </a:rPr>
              <a:t>を販売店に</a:t>
            </a:r>
            <a:r>
              <a:rPr lang="ja-JP" altLang="en-US" sz="1600" kern="0" dirty="0">
                <a:solidFill>
                  <a:srgbClr val="09090D"/>
                </a:solidFill>
              </a:rPr>
              <a:t>出荷する</a:t>
            </a:r>
            <a:r>
              <a:rPr lang="ja-JP" altLang="en-US" sz="1600" b="0" kern="0" dirty="0">
                <a:solidFill>
                  <a:srgbClr val="09090D"/>
                </a:solidFill>
              </a:rPr>
              <a:t>卸業の皆さんは最近出荷前の検査で売り物にならないくだもののキズ付が増えて</a:t>
            </a:r>
            <a:r>
              <a:rPr lang="ja-JP" altLang="en-US" sz="1600" kern="0" dirty="0">
                <a:solidFill>
                  <a:srgbClr val="09090D"/>
                </a:solidFill>
              </a:rPr>
              <a:t>いることに気づきました</a:t>
            </a:r>
            <a:r>
              <a:rPr lang="ja-JP" altLang="en-US" sz="1600" b="0" kern="0" dirty="0">
                <a:solidFill>
                  <a:srgbClr val="09090D"/>
                </a:solidFill>
              </a:rPr>
              <a:t>。〇年２</a:t>
            </a:r>
            <a:r>
              <a:rPr lang="ja-JP" altLang="en-US" sz="1600" kern="0" dirty="0">
                <a:solidFill>
                  <a:srgbClr val="09090D"/>
                </a:solidFill>
              </a:rPr>
              <a:t>月</a:t>
            </a:r>
            <a:r>
              <a:rPr lang="ja-JP" altLang="en-US" sz="1600" b="0" kern="0" dirty="0">
                <a:solidFill>
                  <a:srgbClr val="09090D"/>
                </a:solidFill>
              </a:rPr>
              <a:t>を調べた結果以下がわかりました。</a:t>
            </a:r>
          </a:p>
        </p:txBody>
      </p:sp>
      <p:pic>
        <p:nvPicPr>
          <p:cNvPr id="51" name="図 50">
            <a:extLst>
              <a:ext uri="{FF2B5EF4-FFF2-40B4-BE49-F238E27FC236}">
                <a16:creationId xmlns:a16="http://schemas.microsoft.com/office/drawing/2014/main" id="{B4C33F66-B740-E3F2-AA2D-B7D7DE1A6AFA}"/>
              </a:ext>
            </a:extLst>
          </p:cNvPr>
          <p:cNvPicPr>
            <a:picLocks noChangeAspect="1"/>
          </p:cNvPicPr>
          <p:nvPr/>
        </p:nvPicPr>
        <p:blipFill>
          <a:blip r:embed="rId2"/>
          <a:stretch>
            <a:fillRect/>
          </a:stretch>
        </p:blipFill>
        <p:spPr>
          <a:xfrm>
            <a:off x="6416090" y="3291530"/>
            <a:ext cx="4206528" cy="3017420"/>
          </a:xfrm>
          <a:prstGeom prst="rect">
            <a:avLst/>
          </a:prstGeom>
        </p:spPr>
      </p:pic>
      <p:sp>
        <p:nvSpPr>
          <p:cNvPr id="52" name="テキスト ボックス 51">
            <a:extLst>
              <a:ext uri="{FF2B5EF4-FFF2-40B4-BE49-F238E27FC236}">
                <a16:creationId xmlns:a16="http://schemas.microsoft.com/office/drawing/2014/main" id="{CBDD5E2F-7BC1-485F-B8D5-BEF8A8AB83F5}"/>
              </a:ext>
            </a:extLst>
          </p:cNvPr>
          <p:cNvSpPr txBox="1"/>
          <p:nvPr/>
        </p:nvSpPr>
        <p:spPr>
          <a:xfrm>
            <a:off x="8231599" y="4654679"/>
            <a:ext cx="1800200" cy="461665"/>
          </a:xfrm>
          <a:prstGeom prst="rect">
            <a:avLst/>
          </a:prstGeom>
          <a:noFill/>
        </p:spPr>
        <p:txBody>
          <a:bodyPr wrap="square" rtlCol="0">
            <a:spAutoFit/>
          </a:bodyPr>
          <a:lstStyle/>
          <a:p>
            <a:r>
              <a:rPr lang="ja-JP" altLang="en-US" sz="1200" dirty="0"/>
              <a:t>りんごのキズ付きが全体の５０％</a:t>
            </a:r>
          </a:p>
        </p:txBody>
      </p:sp>
      <p:sp>
        <p:nvSpPr>
          <p:cNvPr id="53" name="テキスト ボックス 52">
            <a:extLst>
              <a:ext uri="{FF2B5EF4-FFF2-40B4-BE49-F238E27FC236}">
                <a16:creationId xmlns:a16="http://schemas.microsoft.com/office/drawing/2014/main" id="{3229B414-275A-F640-2603-42B19F4C8B00}"/>
              </a:ext>
            </a:extLst>
          </p:cNvPr>
          <p:cNvSpPr txBox="1"/>
          <p:nvPr/>
        </p:nvSpPr>
        <p:spPr>
          <a:xfrm>
            <a:off x="5587998" y="2626490"/>
            <a:ext cx="1656184" cy="523220"/>
          </a:xfrm>
          <a:prstGeom prst="rect">
            <a:avLst/>
          </a:prstGeom>
          <a:noFill/>
          <a:ln>
            <a:solidFill>
              <a:srgbClr val="C00000"/>
            </a:solidFill>
          </a:ln>
        </p:spPr>
        <p:txBody>
          <a:bodyPr wrap="square" rtlCol="0">
            <a:spAutoFit/>
          </a:bodyPr>
          <a:lstStyle/>
          <a:p>
            <a:r>
              <a:rPr lang="ja-JP" altLang="en-US" dirty="0">
                <a:solidFill>
                  <a:srgbClr val="C00000"/>
                </a:solidFill>
              </a:rPr>
              <a:t>準備</a:t>
            </a:r>
            <a:endParaRPr lang="en-US" altLang="ja-JP" dirty="0">
              <a:solidFill>
                <a:srgbClr val="C00000"/>
              </a:solidFill>
            </a:endParaRPr>
          </a:p>
          <a:p>
            <a:r>
              <a:rPr lang="ja-JP" altLang="en-US" dirty="0">
                <a:solidFill>
                  <a:srgbClr val="C00000"/>
                </a:solidFill>
              </a:rPr>
              <a:t>（データ取り・整理）</a:t>
            </a:r>
          </a:p>
        </p:txBody>
      </p:sp>
      <p:sp>
        <p:nvSpPr>
          <p:cNvPr id="54" name="テキスト ボックス 53">
            <a:extLst>
              <a:ext uri="{FF2B5EF4-FFF2-40B4-BE49-F238E27FC236}">
                <a16:creationId xmlns:a16="http://schemas.microsoft.com/office/drawing/2014/main" id="{A3029DB6-B76D-9ACF-660E-902D2F87A190}"/>
              </a:ext>
            </a:extLst>
          </p:cNvPr>
          <p:cNvSpPr txBox="1"/>
          <p:nvPr/>
        </p:nvSpPr>
        <p:spPr>
          <a:xfrm>
            <a:off x="7735858" y="2621892"/>
            <a:ext cx="1168454" cy="523220"/>
          </a:xfrm>
          <a:prstGeom prst="rect">
            <a:avLst/>
          </a:prstGeom>
          <a:noFill/>
          <a:ln>
            <a:solidFill>
              <a:srgbClr val="C00000"/>
            </a:solidFill>
          </a:ln>
        </p:spPr>
        <p:txBody>
          <a:bodyPr wrap="square" rtlCol="0">
            <a:spAutoFit/>
          </a:bodyPr>
          <a:lstStyle/>
          <a:p>
            <a:r>
              <a:rPr lang="ja-JP" altLang="en-US" dirty="0">
                <a:solidFill>
                  <a:srgbClr val="C00000"/>
                </a:solidFill>
              </a:rPr>
              <a:t>パレート図</a:t>
            </a:r>
            <a:endParaRPr lang="en-US" altLang="ja-JP" dirty="0">
              <a:solidFill>
                <a:srgbClr val="C00000"/>
              </a:solidFill>
            </a:endParaRPr>
          </a:p>
          <a:p>
            <a:r>
              <a:rPr lang="ja-JP" altLang="en-US" dirty="0">
                <a:solidFill>
                  <a:srgbClr val="C00000"/>
                </a:solidFill>
              </a:rPr>
              <a:t>作成</a:t>
            </a:r>
          </a:p>
        </p:txBody>
      </p:sp>
      <p:sp>
        <p:nvSpPr>
          <p:cNvPr id="55" name="矢印: 右 54">
            <a:extLst>
              <a:ext uri="{FF2B5EF4-FFF2-40B4-BE49-F238E27FC236}">
                <a16:creationId xmlns:a16="http://schemas.microsoft.com/office/drawing/2014/main" id="{9DDC7FE8-5875-EA1A-E53D-CF7FF7A5A204}"/>
              </a:ext>
            </a:extLst>
          </p:cNvPr>
          <p:cNvSpPr/>
          <p:nvPr/>
        </p:nvSpPr>
        <p:spPr>
          <a:xfrm>
            <a:off x="7350298" y="2780929"/>
            <a:ext cx="257870" cy="268253"/>
          </a:xfrm>
          <a:prstGeom prst="right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n>
                <a:solidFill>
                  <a:schemeClr val="tx1"/>
                </a:solidFill>
              </a:ln>
              <a:solidFill>
                <a:schemeClr val="tx1"/>
              </a:solidFill>
            </a:endParaRPr>
          </a:p>
        </p:txBody>
      </p:sp>
    </p:spTree>
    <p:extLst>
      <p:ext uri="{BB962C8B-B14F-4D97-AF65-F5344CB8AC3E}">
        <p14:creationId xmlns:p14="http://schemas.microsoft.com/office/powerpoint/2010/main" val="2781564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16">
            <a:extLst>
              <a:ext uri="{FF2B5EF4-FFF2-40B4-BE49-F238E27FC236}">
                <a16:creationId xmlns:a16="http://schemas.microsoft.com/office/drawing/2014/main" id="{94866175-873E-2AE2-4463-A48F2886561B}"/>
              </a:ext>
            </a:extLst>
          </p:cNvPr>
          <p:cNvSpPr txBox="1">
            <a:spLocks noChangeArrowheads="1"/>
          </p:cNvSpPr>
          <p:nvPr/>
        </p:nvSpPr>
        <p:spPr bwMode="auto">
          <a:xfrm>
            <a:off x="9101291" y="5753758"/>
            <a:ext cx="816215" cy="29455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その他    </a:t>
            </a:r>
          </a:p>
        </p:txBody>
      </p:sp>
      <p:sp>
        <p:nvSpPr>
          <p:cNvPr id="4" name="Rectangle 90" descr="右上がり対角線">
            <a:extLst>
              <a:ext uri="{FF2B5EF4-FFF2-40B4-BE49-F238E27FC236}">
                <a16:creationId xmlns:a16="http://schemas.microsoft.com/office/drawing/2014/main" id="{0AAD3E25-173E-D105-6F65-2CB4A9881F53}"/>
              </a:ext>
            </a:extLst>
          </p:cNvPr>
          <p:cNvSpPr>
            <a:spLocks noChangeArrowheads="1"/>
          </p:cNvSpPr>
          <p:nvPr/>
        </p:nvSpPr>
        <p:spPr bwMode="auto">
          <a:xfrm>
            <a:off x="6650857" y="4423477"/>
            <a:ext cx="816215" cy="1334021"/>
          </a:xfrm>
          <a:prstGeom prst="rect">
            <a:avLst/>
          </a:prstGeom>
          <a:pattFill prst="ltUpDiag">
            <a:fgClr>
              <a:srgbClr val="FF0000"/>
            </a:fgClr>
            <a:bgClr>
              <a:srgbClr val="FFFFFF"/>
            </a:bgClr>
          </a:patt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 name="Line 33">
            <a:extLst>
              <a:ext uri="{FF2B5EF4-FFF2-40B4-BE49-F238E27FC236}">
                <a16:creationId xmlns:a16="http://schemas.microsoft.com/office/drawing/2014/main" id="{C46ED544-0D3F-958A-43F4-D532562005A2}"/>
              </a:ext>
            </a:extLst>
          </p:cNvPr>
          <p:cNvSpPr>
            <a:spLocks noChangeShapeType="1"/>
          </p:cNvSpPr>
          <p:nvPr/>
        </p:nvSpPr>
        <p:spPr bwMode="auto">
          <a:xfrm flipV="1">
            <a:off x="7456858" y="3509600"/>
            <a:ext cx="856724" cy="900057"/>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6" name="Line 34">
            <a:extLst>
              <a:ext uri="{FF2B5EF4-FFF2-40B4-BE49-F238E27FC236}">
                <a16:creationId xmlns:a16="http://schemas.microsoft.com/office/drawing/2014/main" id="{92DF28A4-4898-0030-D04C-41EE8F7AB9BE}"/>
              </a:ext>
            </a:extLst>
          </p:cNvPr>
          <p:cNvSpPr>
            <a:spLocks noChangeShapeType="1"/>
          </p:cNvSpPr>
          <p:nvPr/>
        </p:nvSpPr>
        <p:spPr bwMode="auto">
          <a:xfrm flipV="1">
            <a:off x="8313583" y="3136932"/>
            <a:ext cx="780205" cy="372669"/>
          </a:xfrm>
          <a:prstGeom prst="line">
            <a:avLst/>
          </a:prstGeom>
          <a:noFill/>
          <a:ln w="9525">
            <a:solidFill>
              <a:srgbClr val="000000"/>
            </a:solidFill>
            <a:miter lim="800000"/>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7" name="Line 35">
            <a:extLst>
              <a:ext uri="{FF2B5EF4-FFF2-40B4-BE49-F238E27FC236}">
                <a16:creationId xmlns:a16="http://schemas.microsoft.com/office/drawing/2014/main" id="{096BECF7-9294-9B5F-AA4B-830DB4D79FB1}"/>
              </a:ext>
            </a:extLst>
          </p:cNvPr>
          <p:cNvSpPr>
            <a:spLocks noChangeShapeType="1"/>
          </p:cNvSpPr>
          <p:nvPr/>
        </p:nvSpPr>
        <p:spPr bwMode="auto">
          <a:xfrm flipV="1">
            <a:off x="9090786" y="2817964"/>
            <a:ext cx="813214" cy="314084"/>
          </a:xfrm>
          <a:prstGeom prst="line">
            <a:avLst/>
          </a:prstGeom>
          <a:noFill/>
          <a:ln w="9525">
            <a:solidFill>
              <a:srgbClr val="000000"/>
            </a:solidFill>
            <a:miter lim="800000"/>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8" name="Text Box 36">
            <a:extLst>
              <a:ext uri="{FF2B5EF4-FFF2-40B4-BE49-F238E27FC236}">
                <a16:creationId xmlns:a16="http://schemas.microsoft.com/office/drawing/2014/main" id="{47F3A897-E4AC-F333-8C55-A761F1C74006}"/>
              </a:ext>
            </a:extLst>
          </p:cNvPr>
          <p:cNvSpPr txBox="1">
            <a:spLocks noChangeArrowheads="1"/>
          </p:cNvSpPr>
          <p:nvPr/>
        </p:nvSpPr>
        <p:spPr bwMode="auto">
          <a:xfrm>
            <a:off x="6073259" y="3754938"/>
            <a:ext cx="369332" cy="101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キズ個数</a:t>
            </a:r>
          </a:p>
        </p:txBody>
      </p:sp>
      <p:sp>
        <p:nvSpPr>
          <p:cNvPr id="9" name="Text Box 37">
            <a:extLst>
              <a:ext uri="{FF2B5EF4-FFF2-40B4-BE49-F238E27FC236}">
                <a16:creationId xmlns:a16="http://schemas.microsoft.com/office/drawing/2014/main" id="{EE317C14-D85D-B49C-17E7-C4BFEC190296}"/>
              </a:ext>
            </a:extLst>
          </p:cNvPr>
          <p:cNvSpPr txBox="1">
            <a:spLocks noChangeArrowheads="1"/>
          </p:cNvSpPr>
          <p:nvPr/>
        </p:nvSpPr>
        <p:spPr bwMode="auto">
          <a:xfrm>
            <a:off x="6340565" y="4299592"/>
            <a:ext cx="657173"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dirty="0">
                <a:solidFill>
                  <a:srgbClr val="160100"/>
                </a:solidFill>
                <a:latin typeface="ＭＳ Ｐゴシック" charset="-128"/>
              </a:rPr>
              <a:t>20</a:t>
            </a:r>
          </a:p>
        </p:txBody>
      </p:sp>
      <p:sp>
        <p:nvSpPr>
          <p:cNvPr id="10" name="Text Box 39">
            <a:extLst>
              <a:ext uri="{FF2B5EF4-FFF2-40B4-BE49-F238E27FC236}">
                <a16:creationId xmlns:a16="http://schemas.microsoft.com/office/drawing/2014/main" id="{CF892D2F-A039-EDF0-2915-3BBCFFB4783D}"/>
              </a:ext>
            </a:extLst>
          </p:cNvPr>
          <p:cNvSpPr txBox="1">
            <a:spLocks noChangeArrowheads="1"/>
          </p:cNvSpPr>
          <p:nvPr/>
        </p:nvSpPr>
        <p:spPr bwMode="auto">
          <a:xfrm>
            <a:off x="6328611" y="2853247"/>
            <a:ext cx="657173"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dirty="0">
                <a:solidFill>
                  <a:srgbClr val="160100"/>
                </a:solidFill>
                <a:latin typeface="ＭＳ Ｐゴシック" charset="-128"/>
              </a:rPr>
              <a:t>40</a:t>
            </a:r>
          </a:p>
        </p:txBody>
      </p:sp>
      <p:sp>
        <p:nvSpPr>
          <p:cNvPr id="11" name="Text Box 41">
            <a:extLst>
              <a:ext uri="{FF2B5EF4-FFF2-40B4-BE49-F238E27FC236}">
                <a16:creationId xmlns:a16="http://schemas.microsoft.com/office/drawing/2014/main" id="{3D9C7F13-C5C1-C81F-128F-049BD022AB7F}"/>
              </a:ext>
            </a:extLst>
          </p:cNvPr>
          <p:cNvSpPr txBox="1">
            <a:spLocks noChangeArrowheads="1"/>
          </p:cNvSpPr>
          <p:nvPr/>
        </p:nvSpPr>
        <p:spPr bwMode="auto">
          <a:xfrm>
            <a:off x="6340565" y="3507504"/>
            <a:ext cx="657173"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dirty="0">
                <a:solidFill>
                  <a:srgbClr val="160100"/>
                </a:solidFill>
                <a:latin typeface="ＭＳ Ｐゴシック" charset="-128"/>
              </a:rPr>
              <a:t>30</a:t>
            </a:r>
          </a:p>
        </p:txBody>
      </p:sp>
      <p:sp>
        <p:nvSpPr>
          <p:cNvPr id="12" name="Line 43">
            <a:extLst>
              <a:ext uri="{FF2B5EF4-FFF2-40B4-BE49-F238E27FC236}">
                <a16:creationId xmlns:a16="http://schemas.microsoft.com/office/drawing/2014/main" id="{252B7AC4-C733-E0A1-E6ED-7CB04F3459D1}"/>
              </a:ext>
            </a:extLst>
          </p:cNvPr>
          <p:cNvSpPr>
            <a:spLocks noChangeShapeType="1"/>
          </p:cNvSpPr>
          <p:nvPr/>
        </p:nvSpPr>
        <p:spPr bwMode="auto">
          <a:xfrm>
            <a:off x="6648144" y="3645024"/>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3" name="Line 51">
            <a:extLst>
              <a:ext uri="{FF2B5EF4-FFF2-40B4-BE49-F238E27FC236}">
                <a16:creationId xmlns:a16="http://schemas.microsoft.com/office/drawing/2014/main" id="{6D4E3627-2F06-A5A6-BCCE-BFFEB6980F76}"/>
              </a:ext>
            </a:extLst>
          </p:cNvPr>
          <p:cNvSpPr>
            <a:spLocks noChangeShapeType="1"/>
          </p:cNvSpPr>
          <p:nvPr/>
        </p:nvSpPr>
        <p:spPr bwMode="auto">
          <a:xfrm flipV="1">
            <a:off x="6640318" y="2819589"/>
            <a:ext cx="7826" cy="1973738"/>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4" name="Line 52">
            <a:extLst>
              <a:ext uri="{FF2B5EF4-FFF2-40B4-BE49-F238E27FC236}">
                <a16:creationId xmlns:a16="http://schemas.microsoft.com/office/drawing/2014/main" id="{B5E0F663-1CE8-30CE-8A17-63372BDC2D8A}"/>
              </a:ext>
            </a:extLst>
          </p:cNvPr>
          <p:cNvSpPr>
            <a:spLocks noChangeShapeType="1"/>
          </p:cNvSpPr>
          <p:nvPr/>
        </p:nvSpPr>
        <p:spPr bwMode="auto">
          <a:xfrm>
            <a:off x="6648144" y="2996952"/>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5" name="Line 53">
            <a:extLst>
              <a:ext uri="{FF2B5EF4-FFF2-40B4-BE49-F238E27FC236}">
                <a16:creationId xmlns:a16="http://schemas.microsoft.com/office/drawing/2014/main" id="{5EFC8850-8A90-0C3B-B4D3-719891104B7C}"/>
              </a:ext>
            </a:extLst>
          </p:cNvPr>
          <p:cNvSpPr>
            <a:spLocks noChangeShapeType="1"/>
          </p:cNvSpPr>
          <p:nvPr/>
        </p:nvSpPr>
        <p:spPr bwMode="auto">
          <a:xfrm flipH="1" flipV="1">
            <a:off x="9891216" y="2804945"/>
            <a:ext cx="4502" cy="267053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6" name="Line 57">
            <a:extLst>
              <a:ext uri="{FF2B5EF4-FFF2-40B4-BE49-F238E27FC236}">
                <a16:creationId xmlns:a16="http://schemas.microsoft.com/office/drawing/2014/main" id="{3F2B033F-43B7-F163-12EF-48B19EDDE9A1}"/>
              </a:ext>
            </a:extLst>
          </p:cNvPr>
          <p:cNvSpPr>
            <a:spLocks noChangeShapeType="1"/>
          </p:cNvSpPr>
          <p:nvPr/>
        </p:nvSpPr>
        <p:spPr bwMode="auto">
          <a:xfrm>
            <a:off x="9804974" y="4069419"/>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7" name="Line 58">
            <a:extLst>
              <a:ext uri="{FF2B5EF4-FFF2-40B4-BE49-F238E27FC236}">
                <a16:creationId xmlns:a16="http://schemas.microsoft.com/office/drawing/2014/main" id="{6D57A6BF-6610-3C05-AE81-A361A8DD00C9}"/>
              </a:ext>
            </a:extLst>
          </p:cNvPr>
          <p:cNvSpPr>
            <a:spLocks noChangeShapeType="1"/>
          </p:cNvSpPr>
          <p:nvPr/>
        </p:nvSpPr>
        <p:spPr bwMode="auto">
          <a:xfrm>
            <a:off x="9804974" y="3444505"/>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18" name="Text Box 61">
            <a:extLst>
              <a:ext uri="{FF2B5EF4-FFF2-40B4-BE49-F238E27FC236}">
                <a16:creationId xmlns:a16="http://schemas.microsoft.com/office/drawing/2014/main" id="{0E7A35E7-CC6E-31F1-9EB6-6AE928FCC0DF}"/>
              </a:ext>
            </a:extLst>
          </p:cNvPr>
          <p:cNvSpPr txBox="1">
            <a:spLocks noChangeArrowheads="1"/>
          </p:cNvSpPr>
          <p:nvPr/>
        </p:nvSpPr>
        <p:spPr bwMode="auto">
          <a:xfrm>
            <a:off x="9897999" y="3913191"/>
            <a:ext cx="658674"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60</a:t>
            </a:r>
          </a:p>
        </p:txBody>
      </p:sp>
      <p:sp>
        <p:nvSpPr>
          <p:cNvPr id="19" name="Text Box 62">
            <a:extLst>
              <a:ext uri="{FF2B5EF4-FFF2-40B4-BE49-F238E27FC236}">
                <a16:creationId xmlns:a16="http://schemas.microsoft.com/office/drawing/2014/main" id="{01E1D2BC-D3DC-E29D-15DE-E312E633E147}"/>
              </a:ext>
            </a:extLst>
          </p:cNvPr>
          <p:cNvSpPr txBox="1">
            <a:spLocks noChangeArrowheads="1"/>
          </p:cNvSpPr>
          <p:nvPr/>
        </p:nvSpPr>
        <p:spPr bwMode="auto">
          <a:xfrm>
            <a:off x="9896500" y="3288277"/>
            <a:ext cx="658673"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80</a:t>
            </a:r>
          </a:p>
        </p:txBody>
      </p:sp>
      <p:sp>
        <p:nvSpPr>
          <p:cNvPr id="20" name="Text Box 63">
            <a:extLst>
              <a:ext uri="{FF2B5EF4-FFF2-40B4-BE49-F238E27FC236}">
                <a16:creationId xmlns:a16="http://schemas.microsoft.com/office/drawing/2014/main" id="{44120CB5-E099-297E-0858-F7B845D050C3}"/>
              </a:ext>
            </a:extLst>
          </p:cNvPr>
          <p:cNvSpPr txBox="1">
            <a:spLocks noChangeArrowheads="1"/>
          </p:cNvSpPr>
          <p:nvPr/>
        </p:nvSpPr>
        <p:spPr bwMode="auto">
          <a:xfrm>
            <a:off x="9897999" y="2741478"/>
            <a:ext cx="658674"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100</a:t>
            </a:r>
          </a:p>
        </p:txBody>
      </p:sp>
      <p:sp>
        <p:nvSpPr>
          <p:cNvPr id="21" name="Text Box 64">
            <a:extLst>
              <a:ext uri="{FF2B5EF4-FFF2-40B4-BE49-F238E27FC236}">
                <a16:creationId xmlns:a16="http://schemas.microsoft.com/office/drawing/2014/main" id="{56B0B3BE-E558-9B47-4CB0-436C7ED0B8FD}"/>
              </a:ext>
            </a:extLst>
          </p:cNvPr>
          <p:cNvSpPr txBox="1">
            <a:spLocks noChangeArrowheads="1"/>
          </p:cNvSpPr>
          <p:nvPr/>
        </p:nvSpPr>
        <p:spPr bwMode="auto">
          <a:xfrm>
            <a:off x="10015030" y="2908701"/>
            <a:ext cx="846223" cy="34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a:solidFill>
                  <a:srgbClr val="C105AF"/>
                </a:solidFill>
              </a:rPr>
              <a:t>（Ｈ）</a:t>
            </a:r>
          </a:p>
        </p:txBody>
      </p:sp>
      <p:sp>
        <p:nvSpPr>
          <p:cNvPr id="22" name="Text Box 65">
            <a:extLst>
              <a:ext uri="{FF2B5EF4-FFF2-40B4-BE49-F238E27FC236}">
                <a16:creationId xmlns:a16="http://schemas.microsoft.com/office/drawing/2014/main" id="{1F608391-E8CB-25CA-D932-D88DF2178726}"/>
              </a:ext>
            </a:extLst>
          </p:cNvPr>
          <p:cNvSpPr txBox="1">
            <a:spLocks noChangeArrowheads="1"/>
          </p:cNvSpPr>
          <p:nvPr/>
        </p:nvSpPr>
        <p:spPr bwMode="auto">
          <a:xfrm>
            <a:off x="10064308" y="3913191"/>
            <a:ext cx="369332" cy="101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latin typeface="ＭＳ Ｐゴシック" charset="-128"/>
              </a:rPr>
              <a:t>累積比率</a:t>
            </a:r>
          </a:p>
        </p:txBody>
      </p:sp>
      <p:sp>
        <p:nvSpPr>
          <p:cNvPr id="23" name="Text Box 66">
            <a:extLst>
              <a:ext uri="{FF2B5EF4-FFF2-40B4-BE49-F238E27FC236}">
                <a16:creationId xmlns:a16="http://schemas.microsoft.com/office/drawing/2014/main" id="{A636D566-E9E0-3243-DE59-1F226D66617F}"/>
              </a:ext>
            </a:extLst>
          </p:cNvPr>
          <p:cNvSpPr txBox="1">
            <a:spLocks noChangeArrowheads="1"/>
          </p:cNvSpPr>
          <p:nvPr/>
        </p:nvSpPr>
        <p:spPr bwMode="auto">
          <a:xfrm>
            <a:off x="9881495" y="2507135"/>
            <a:ext cx="844722"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a:solidFill>
                  <a:srgbClr val="160100"/>
                </a:solidFill>
              </a:rPr>
              <a:t>（％）</a:t>
            </a:r>
          </a:p>
        </p:txBody>
      </p:sp>
      <p:sp>
        <p:nvSpPr>
          <p:cNvPr id="24" name="Text Box 67">
            <a:extLst>
              <a:ext uri="{FF2B5EF4-FFF2-40B4-BE49-F238E27FC236}">
                <a16:creationId xmlns:a16="http://schemas.microsoft.com/office/drawing/2014/main" id="{C52EF802-9A01-CF03-F9AE-E06F8DB2E4B5}"/>
              </a:ext>
            </a:extLst>
          </p:cNvPr>
          <p:cNvSpPr txBox="1">
            <a:spLocks noChangeArrowheads="1"/>
          </p:cNvSpPr>
          <p:nvPr/>
        </p:nvSpPr>
        <p:spPr bwMode="auto">
          <a:xfrm>
            <a:off x="6258843" y="2437807"/>
            <a:ext cx="846223"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200" b="0" kern="0" dirty="0">
                <a:solidFill>
                  <a:srgbClr val="160100"/>
                </a:solidFill>
              </a:rPr>
              <a:t>（個）</a:t>
            </a:r>
          </a:p>
        </p:txBody>
      </p:sp>
      <p:sp>
        <p:nvSpPr>
          <p:cNvPr id="25" name="Text Box 69">
            <a:extLst>
              <a:ext uri="{FF2B5EF4-FFF2-40B4-BE49-F238E27FC236}">
                <a16:creationId xmlns:a16="http://schemas.microsoft.com/office/drawing/2014/main" id="{88FA4B18-585F-8B87-7D11-468CE97789BF}"/>
              </a:ext>
            </a:extLst>
          </p:cNvPr>
          <p:cNvSpPr txBox="1">
            <a:spLocks noChangeArrowheads="1"/>
          </p:cNvSpPr>
          <p:nvPr/>
        </p:nvSpPr>
        <p:spPr bwMode="auto">
          <a:xfrm>
            <a:off x="6739670" y="2818344"/>
            <a:ext cx="1692445" cy="250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000" b="0" kern="0" dirty="0">
                <a:solidFill>
                  <a:srgbClr val="160100"/>
                </a:solidFill>
              </a:rPr>
              <a:t>調査期間</a:t>
            </a:r>
            <a:r>
              <a:rPr lang="ja-JP" altLang="en-US" sz="1000" b="0" kern="0" dirty="0">
                <a:solidFill>
                  <a:srgbClr val="160100"/>
                </a:solidFill>
                <a:latin typeface="ＭＳ Ｐゴシック" charset="-128"/>
              </a:rPr>
              <a:t>：</a:t>
            </a:r>
            <a:r>
              <a:rPr lang="en-US" altLang="ja-JP" sz="1000" b="0" kern="0" dirty="0">
                <a:solidFill>
                  <a:srgbClr val="160100"/>
                </a:solidFill>
                <a:latin typeface="ＭＳ Ｐゴシック" charset="-128"/>
              </a:rPr>
              <a:t>2/1</a:t>
            </a:r>
            <a:r>
              <a:rPr lang="ja-JP" altLang="en-US" sz="1000" b="0" kern="0" dirty="0">
                <a:solidFill>
                  <a:srgbClr val="160100"/>
                </a:solidFill>
                <a:latin typeface="ＭＳ Ｐゴシック" charset="-128"/>
              </a:rPr>
              <a:t>～</a:t>
            </a:r>
            <a:r>
              <a:rPr lang="en-US" altLang="ja-JP" sz="1000" b="0" kern="0" dirty="0">
                <a:solidFill>
                  <a:srgbClr val="160100"/>
                </a:solidFill>
                <a:latin typeface="ＭＳ Ｐゴシック" charset="-128"/>
              </a:rPr>
              <a:t>2/28</a:t>
            </a:r>
          </a:p>
        </p:txBody>
      </p:sp>
      <p:sp>
        <p:nvSpPr>
          <p:cNvPr id="26" name="Text Box 70">
            <a:extLst>
              <a:ext uri="{FF2B5EF4-FFF2-40B4-BE49-F238E27FC236}">
                <a16:creationId xmlns:a16="http://schemas.microsoft.com/office/drawing/2014/main" id="{29F2FC0F-39CE-2A05-265B-39EF5F8E9A3F}"/>
              </a:ext>
            </a:extLst>
          </p:cNvPr>
          <p:cNvSpPr txBox="1">
            <a:spLocks noChangeArrowheads="1"/>
          </p:cNvSpPr>
          <p:nvPr/>
        </p:nvSpPr>
        <p:spPr bwMode="auto">
          <a:xfrm>
            <a:off x="6681955" y="2949783"/>
            <a:ext cx="1410371" cy="250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000" b="0" kern="0" dirty="0">
                <a:solidFill>
                  <a:srgbClr val="C00000"/>
                </a:solidFill>
              </a:rPr>
              <a:t>　Ｎ＝４３</a:t>
            </a:r>
          </a:p>
        </p:txBody>
      </p:sp>
      <p:sp>
        <p:nvSpPr>
          <p:cNvPr id="27" name="Text Box 71">
            <a:extLst>
              <a:ext uri="{FF2B5EF4-FFF2-40B4-BE49-F238E27FC236}">
                <a16:creationId xmlns:a16="http://schemas.microsoft.com/office/drawing/2014/main" id="{8A8B6F52-8836-AC53-F79D-A430BA3EE597}"/>
              </a:ext>
            </a:extLst>
          </p:cNvPr>
          <p:cNvSpPr txBox="1">
            <a:spLocks noChangeArrowheads="1"/>
          </p:cNvSpPr>
          <p:nvPr/>
        </p:nvSpPr>
        <p:spPr bwMode="auto">
          <a:xfrm>
            <a:off x="6739670" y="3132049"/>
            <a:ext cx="1692445" cy="44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900" b="0" kern="0">
                <a:solidFill>
                  <a:srgbClr val="160100"/>
                </a:solidFill>
                <a:latin typeface="ＭＳ Ｐゴシック" charset="-128"/>
              </a:rPr>
              <a:t>作成日：</a:t>
            </a:r>
            <a:r>
              <a:rPr lang="en-US" altLang="ja-JP" sz="900" b="0" kern="0">
                <a:solidFill>
                  <a:srgbClr val="160100"/>
                </a:solidFill>
                <a:latin typeface="ＭＳ Ｐゴシック" charset="-128"/>
              </a:rPr>
              <a:t>3/1</a:t>
            </a:r>
          </a:p>
          <a:p>
            <a:pPr eaLnBrk="1" fontAlgn="auto" hangingPunct="1">
              <a:spcBef>
                <a:spcPct val="50000"/>
              </a:spcBef>
              <a:spcAft>
                <a:spcPts val="0"/>
              </a:spcAft>
              <a:buNone/>
              <a:defRPr/>
            </a:pPr>
            <a:r>
              <a:rPr lang="ja-JP" altLang="en-US" sz="900" b="0" kern="0">
                <a:solidFill>
                  <a:srgbClr val="160100"/>
                </a:solidFill>
                <a:latin typeface="ＭＳ Ｐゴシック" charset="-128"/>
              </a:rPr>
              <a:t>作成者：ＱＣ太郎</a:t>
            </a:r>
          </a:p>
        </p:txBody>
      </p:sp>
      <p:sp>
        <p:nvSpPr>
          <p:cNvPr id="29" name="Text Box 73">
            <a:extLst>
              <a:ext uri="{FF2B5EF4-FFF2-40B4-BE49-F238E27FC236}">
                <a16:creationId xmlns:a16="http://schemas.microsoft.com/office/drawing/2014/main" id="{C9B52526-56CF-EBD3-BD4B-B15D08B44272}"/>
              </a:ext>
            </a:extLst>
          </p:cNvPr>
          <p:cNvSpPr txBox="1">
            <a:spLocks noChangeArrowheads="1"/>
          </p:cNvSpPr>
          <p:nvPr/>
        </p:nvSpPr>
        <p:spPr bwMode="auto">
          <a:xfrm>
            <a:off x="7177431" y="2432519"/>
            <a:ext cx="2253320" cy="312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400" b="0" u="sng" kern="0" dirty="0">
                <a:solidFill>
                  <a:srgbClr val="09090D"/>
                </a:solidFill>
              </a:rPr>
              <a:t>くだもの別キズ内訳</a:t>
            </a:r>
          </a:p>
        </p:txBody>
      </p:sp>
      <p:sp>
        <p:nvSpPr>
          <p:cNvPr id="31" name="Text Box 77">
            <a:extLst>
              <a:ext uri="{FF2B5EF4-FFF2-40B4-BE49-F238E27FC236}">
                <a16:creationId xmlns:a16="http://schemas.microsoft.com/office/drawing/2014/main" id="{501B97E7-3F9C-51F4-0DC1-59ABA84BF800}"/>
              </a:ext>
            </a:extLst>
          </p:cNvPr>
          <p:cNvSpPr txBox="1">
            <a:spLocks noChangeArrowheads="1"/>
          </p:cNvSpPr>
          <p:nvPr/>
        </p:nvSpPr>
        <p:spPr bwMode="auto">
          <a:xfrm>
            <a:off x="7177432" y="3963071"/>
            <a:ext cx="86802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400" kern="0" dirty="0">
                <a:solidFill>
                  <a:srgbClr val="160100"/>
                </a:solidFill>
                <a:latin typeface="ＭＳ Ｐゴシック" charset="-128"/>
              </a:rPr>
              <a:t>46.5</a:t>
            </a:r>
            <a:r>
              <a:rPr lang="ja-JP" altLang="en-US" sz="1400" b="0" kern="0" dirty="0">
                <a:solidFill>
                  <a:srgbClr val="160100"/>
                </a:solidFill>
                <a:latin typeface="ＭＳ Ｐゴシック" charset="-128"/>
              </a:rPr>
              <a:t>％</a:t>
            </a:r>
          </a:p>
        </p:txBody>
      </p:sp>
      <p:sp>
        <p:nvSpPr>
          <p:cNvPr id="32" name="Text Box 82">
            <a:extLst>
              <a:ext uri="{FF2B5EF4-FFF2-40B4-BE49-F238E27FC236}">
                <a16:creationId xmlns:a16="http://schemas.microsoft.com/office/drawing/2014/main" id="{C6DBF79C-5BB3-3101-498A-7F5B760C46B2}"/>
              </a:ext>
            </a:extLst>
          </p:cNvPr>
          <p:cNvSpPr txBox="1">
            <a:spLocks noChangeArrowheads="1"/>
          </p:cNvSpPr>
          <p:nvPr/>
        </p:nvSpPr>
        <p:spPr bwMode="auto">
          <a:xfrm>
            <a:off x="6748672" y="4027108"/>
            <a:ext cx="657173" cy="34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600" b="0" kern="0" dirty="0">
                <a:solidFill>
                  <a:srgbClr val="160100"/>
                </a:solidFill>
                <a:latin typeface="ＭＳ Ｐゴシック" charset="-128"/>
              </a:rPr>
              <a:t>20ko</a:t>
            </a:r>
          </a:p>
        </p:txBody>
      </p:sp>
      <p:sp>
        <p:nvSpPr>
          <p:cNvPr id="33" name="Line 91">
            <a:extLst>
              <a:ext uri="{FF2B5EF4-FFF2-40B4-BE49-F238E27FC236}">
                <a16:creationId xmlns:a16="http://schemas.microsoft.com/office/drawing/2014/main" id="{1812137A-4412-5267-C129-F7C1AA784352}"/>
              </a:ext>
            </a:extLst>
          </p:cNvPr>
          <p:cNvSpPr>
            <a:spLocks noChangeShapeType="1"/>
          </p:cNvSpPr>
          <p:nvPr/>
        </p:nvSpPr>
        <p:spPr bwMode="auto">
          <a:xfrm flipV="1">
            <a:off x="6657148" y="4436149"/>
            <a:ext cx="789926" cy="1301335"/>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4" name="Text Box 94">
            <a:extLst>
              <a:ext uri="{FF2B5EF4-FFF2-40B4-BE49-F238E27FC236}">
                <a16:creationId xmlns:a16="http://schemas.microsoft.com/office/drawing/2014/main" id="{33401995-5735-6A5D-821C-96C9570BC13B}"/>
              </a:ext>
            </a:extLst>
          </p:cNvPr>
          <p:cNvSpPr txBox="1">
            <a:spLocks noChangeArrowheads="1"/>
          </p:cNvSpPr>
          <p:nvPr/>
        </p:nvSpPr>
        <p:spPr bwMode="auto">
          <a:xfrm>
            <a:off x="6139512" y="5527552"/>
            <a:ext cx="591155"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latin typeface="ＭＳ Ｐゴシック" charset="-128"/>
              </a:rPr>
              <a:t>　</a:t>
            </a:r>
            <a:r>
              <a:rPr lang="en-US" altLang="ja-JP" sz="1200" b="0" kern="0">
                <a:solidFill>
                  <a:srgbClr val="160100"/>
                </a:solidFill>
                <a:latin typeface="ＭＳ Ｐゴシック" charset="-128"/>
              </a:rPr>
              <a:t>0</a:t>
            </a:r>
          </a:p>
        </p:txBody>
      </p:sp>
      <p:sp>
        <p:nvSpPr>
          <p:cNvPr id="35" name="Text Box 95">
            <a:extLst>
              <a:ext uri="{FF2B5EF4-FFF2-40B4-BE49-F238E27FC236}">
                <a16:creationId xmlns:a16="http://schemas.microsoft.com/office/drawing/2014/main" id="{D15C33C1-5AB3-B841-3892-7A0057396BCC}"/>
              </a:ext>
            </a:extLst>
          </p:cNvPr>
          <p:cNvSpPr txBox="1">
            <a:spLocks noChangeArrowheads="1"/>
          </p:cNvSpPr>
          <p:nvPr/>
        </p:nvSpPr>
        <p:spPr bwMode="auto">
          <a:xfrm>
            <a:off x="6313558" y="5019672"/>
            <a:ext cx="591155"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dirty="0">
                <a:solidFill>
                  <a:srgbClr val="160100"/>
                </a:solidFill>
                <a:latin typeface="ＭＳ Ｐゴシック" charset="-128"/>
              </a:rPr>
              <a:t>10</a:t>
            </a:r>
          </a:p>
        </p:txBody>
      </p:sp>
      <p:sp>
        <p:nvSpPr>
          <p:cNvPr id="36" name="Line 96">
            <a:extLst>
              <a:ext uri="{FF2B5EF4-FFF2-40B4-BE49-F238E27FC236}">
                <a16:creationId xmlns:a16="http://schemas.microsoft.com/office/drawing/2014/main" id="{38C4495D-4273-A372-B1FE-9C4F3270666E}"/>
              </a:ext>
            </a:extLst>
          </p:cNvPr>
          <p:cNvSpPr>
            <a:spLocks noChangeShapeType="1"/>
          </p:cNvSpPr>
          <p:nvPr/>
        </p:nvSpPr>
        <p:spPr bwMode="auto">
          <a:xfrm>
            <a:off x="6652646" y="5157192"/>
            <a:ext cx="84022"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7" name="Rectangle 99">
            <a:extLst>
              <a:ext uri="{FF2B5EF4-FFF2-40B4-BE49-F238E27FC236}">
                <a16:creationId xmlns:a16="http://schemas.microsoft.com/office/drawing/2014/main" id="{A817E8FD-7403-BF54-FBCF-F928A9CD41C9}"/>
              </a:ext>
            </a:extLst>
          </p:cNvPr>
          <p:cNvSpPr>
            <a:spLocks noChangeArrowheads="1"/>
          </p:cNvSpPr>
          <p:nvPr/>
        </p:nvSpPr>
        <p:spPr bwMode="auto">
          <a:xfrm>
            <a:off x="7470809" y="4928676"/>
            <a:ext cx="816215" cy="82345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8" name="Rectangle 101">
            <a:extLst>
              <a:ext uri="{FF2B5EF4-FFF2-40B4-BE49-F238E27FC236}">
                <a16:creationId xmlns:a16="http://schemas.microsoft.com/office/drawing/2014/main" id="{9844D2F1-9C22-5DF4-1B6C-1707AE437AFB}"/>
              </a:ext>
            </a:extLst>
          </p:cNvPr>
          <p:cNvSpPr>
            <a:spLocks noChangeArrowheads="1"/>
          </p:cNvSpPr>
          <p:nvPr/>
        </p:nvSpPr>
        <p:spPr bwMode="auto">
          <a:xfrm>
            <a:off x="8287024" y="5312738"/>
            <a:ext cx="816215" cy="43939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39" name="Rectangle 102">
            <a:extLst>
              <a:ext uri="{FF2B5EF4-FFF2-40B4-BE49-F238E27FC236}">
                <a16:creationId xmlns:a16="http://schemas.microsoft.com/office/drawing/2014/main" id="{90390305-5AC8-6EC1-DC67-3AB826ACE450}"/>
              </a:ext>
            </a:extLst>
          </p:cNvPr>
          <p:cNvSpPr>
            <a:spLocks noChangeArrowheads="1"/>
          </p:cNvSpPr>
          <p:nvPr/>
        </p:nvSpPr>
        <p:spPr bwMode="auto">
          <a:xfrm>
            <a:off x="9103239" y="5468673"/>
            <a:ext cx="816215" cy="28316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0" name="Text Box 105">
            <a:extLst>
              <a:ext uri="{FF2B5EF4-FFF2-40B4-BE49-F238E27FC236}">
                <a16:creationId xmlns:a16="http://schemas.microsoft.com/office/drawing/2014/main" id="{BFD5C507-CBC2-9362-340C-73E310277BDC}"/>
              </a:ext>
            </a:extLst>
          </p:cNvPr>
          <p:cNvSpPr txBox="1">
            <a:spLocks noChangeArrowheads="1"/>
          </p:cNvSpPr>
          <p:nvPr/>
        </p:nvSpPr>
        <p:spPr bwMode="auto">
          <a:xfrm>
            <a:off x="9897999" y="4542987"/>
            <a:ext cx="658674" cy="281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40</a:t>
            </a:r>
          </a:p>
        </p:txBody>
      </p:sp>
      <p:sp>
        <p:nvSpPr>
          <p:cNvPr id="41" name="Text Box 106">
            <a:extLst>
              <a:ext uri="{FF2B5EF4-FFF2-40B4-BE49-F238E27FC236}">
                <a16:creationId xmlns:a16="http://schemas.microsoft.com/office/drawing/2014/main" id="{A96F0B41-C8C7-21F3-839C-A3BA15EACE1A}"/>
              </a:ext>
            </a:extLst>
          </p:cNvPr>
          <p:cNvSpPr txBox="1">
            <a:spLocks noChangeArrowheads="1"/>
          </p:cNvSpPr>
          <p:nvPr/>
        </p:nvSpPr>
        <p:spPr bwMode="auto">
          <a:xfrm>
            <a:off x="9897999" y="5060494"/>
            <a:ext cx="658674" cy="281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200" b="0" kern="0">
                <a:solidFill>
                  <a:srgbClr val="160100"/>
                </a:solidFill>
                <a:latin typeface="ＭＳ Ｐゴシック" charset="-128"/>
              </a:rPr>
              <a:t>20</a:t>
            </a:r>
          </a:p>
        </p:txBody>
      </p:sp>
      <p:sp>
        <p:nvSpPr>
          <p:cNvPr id="42" name="Line 107">
            <a:extLst>
              <a:ext uri="{FF2B5EF4-FFF2-40B4-BE49-F238E27FC236}">
                <a16:creationId xmlns:a16="http://schemas.microsoft.com/office/drawing/2014/main" id="{557C1E1D-84BA-A6FC-6BD6-3B49CF304868}"/>
              </a:ext>
            </a:extLst>
          </p:cNvPr>
          <p:cNvSpPr>
            <a:spLocks noChangeShapeType="1"/>
          </p:cNvSpPr>
          <p:nvPr/>
        </p:nvSpPr>
        <p:spPr bwMode="auto">
          <a:xfrm>
            <a:off x="9804974" y="4691078"/>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3" name="Line 108">
            <a:extLst>
              <a:ext uri="{FF2B5EF4-FFF2-40B4-BE49-F238E27FC236}">
                <a16:creationId xmlns:a16="http://schemas.microsoft.com/office/drawing/2014/main" id="{649A364C-E9C3-7CD7-AE08-88749140784E}"/>
              </a:ext>
            </a:extLst>
          </p:cNvPr>
          <p:cNvSpPr>
            <a:spLocks noChangeShapeType="1"/>
          </p:cNvSpPr>
          <p:nvPr/>
        </p:nvSpPr>
        <p:spPr bwMode="auto">
          <a:xfrm>
            <a:off x="9804974" y="5206958"/>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44" name="Text Box 109">
            <a:extLst>
              <a:ext uri="{FF2B5EF4-FFF2-40B4-BE49-F238E27FC236}">
                <a16:creationId xmlns:a16="http://schemas.microsoft.com/office/drawing/2014/main" id="{CEEEEC00-3F33-2449-3F71-02BDD8D874FC}"/>
              </a:ext>
            </a:extLst>
          </p:cNvPr>
          <p:cNvSpPr txBox="1">
            <a:spLocks noChangeArrowheads="1"/>
          </p:cNvSpPr>
          <p:nvPr/>
        </p:nvSpPr>
        <p:spPr bwMode="auto">
          <a:xfrm>
            <a:off x="6872240" y="6166626"/>
            <a:ext cx="3411361" cy="536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400" b="0" u="sng" kern="0" dirty="0">
                <a:solidFill>
                  <a:srgbClr val="1402C4"/>
                </a:solidFill>
              </a:rPr>
              <a:t>りんごのキズがもっとも多く全体の５０％を</a:t>
            </a:r>
            <a:br>
              <a:rPr lang="en-US" altLang="ja-JP" sz="1400" b="0" u="sng" kern="0" dirty="0">
                <a:solidFill>
                  <a:srgbClr val="1402C4"/>
                </a:solidFill>
              </a:rPr>
            </a:br>
            <a:r>
              <a:rPr lang="ja-JP" altLang="en-US" sz="1400" b="0" u="sng" kern="0" dirty="0">
                <a:solidFill>
                  <a:srgbClr val="1402C4"/>
                </a:solidFill>
              </a:rPr>
              <a:t>しめていることがわかる</a:t>
            </a:r>
          </a:p>
        </p:txBody>
      </p:sp>
      <p:sp>
        <p:nvSpPr>
          <p:cNvPr id="46" name="Text Box 100">
            <a:extLst>
              <a:ext uri="{FF2B5EF4-FFF2-40B4-BE49-F238E27FC236}">
                <a16:creationId xmlns:a16="http://schemas.microsoft.com/office/drawing/2014/main" id="{1632EC1F-C78C-0D60-2D45-251676B2427F}"/>
              </a:ext>
            </a:extLst>
          </p:cNvPr>
          <p:cNvSpPr txBox="1">
            <a:spLocks noChangeArrowheads="1"/>
          </p:cNvSpPr>
          <p:nvPr/>
        </p:nvSpPr>
        <p:spPr bwMode="auto">
          <a:xfrm>
            <a:off x="7470809" y="5753758"/>
            <a:ext cx="816215" cy="29455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みかん</a:t>
            </a:r>
          </a:p>
        </p:txBody>
      </p:sp>
      <p:sp>
        <p:nvSpPr>
          <p:cNvPr id="47" name="Text Box 115">
            <a:extLst>
              <a:ext uri="{FF2B5EF4-FFF2-40B4-BE49-F238E27FC236}">
                <a16:creationId xmlns:a16="http://schemas.microsoft.com/office/drawing/2014/main" id="{1C85EA80-82FC-3544-39BD-1CE67B936DCE}"/>
              </a:ext>
            </a:extLst>
          </p:cNvPr>
          <p:cNvSpPr txBox="1">
            <a:spLocks noChangeArrowheads="1"/>
          </p:cNvSpPr>
          <p:nvPr/>
        </p:nvSpPr>
        <p:spPr bwMode="auto">
          <a:xfrm>
            <a:off x="6651146" y="5753758"/>
            <a:ext cx="816215" cy="29455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rPr>
              <a:t>リンゴ</a:t>
            </a:r>
          </a:p>
        </p:txBody>
      </p:sp>
      <p:sp>
        <p:nvSpPr>
          <p:cNvPr id="48" name="Text Box 94">
            <a:extLst>
              <a:ext uri="{FF2B5EF4-FFF2-40B4-BE49-F238E27FC236}">
                <a16:creationId xmlns:a16="http://schemas.microsoft.com/office/drawing/2014/main" id="{788476E9-7AD2-A377-61A3-79671E5DAD4F}"/>
              </a:ext>
            </a:extLst>
          </p:cNvPr>
          <p:cNvSpPr txBox="1">
            <a:spLocks noChangeArrowheads="1"/>
          </p:cNvSpPr>
          <p:nvPr/>
        </p:nvSpPr>
        <p:spPr bwMode="auto">
          <a:xfrm>
            <a:off x="9692446" y="5527552"/>
            <a:ext cx="591155" cy="2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a:solidFill>
                  <a:srgbClr val="160100"/>
                </a:solidFill>
                <a:latin typeface="ＭＳ Ｐゴシック" charset="-128"/>
              </a:rPr>
              <a:t>　</a:t>
            </a:r>
            <a:r>
              <a:rPr lang="en-US" altLang="ja-JP" sz="1200" b="0" kern="0">
                <a:solidFill>
                  <a:srgbClr val="160100"/>
                </a:solidFill>
                <a:latin typeface="ＭＳ Ｐゴシック" charset="-128"/>
              </a:rPr>
              <a:t>0</a:t>
            </a:r>
          </a:p>
        </p:txBody>
      </p:sp>
      <p:sp>
        <p:nvSpPr>
          <p:cNvPr id="49" name="Line 58">
            <a:extLst>
              <a:ext uri="{FF2B5EF4-FFF2-40B4-BE49-F238E27FC236}">
                <a16:creationId xmlns:a16="http://schemas.microsoft.com/office/drawing/2014/main" id="{41FD24F7-2DAF-E772-A30C-5A9293ECDF4D}"/>
              </a:ext>
            </a:extLst>
          </p:cNvPr>
          <p:cNvSpPr>
            <a:spLocks noChangeShapeType="1"/>
          </p:cNvSpPr>
          <p:nvPr/>
        </p:nvSpPr>
        <p:spPr bwMode="auto">
          <a:xfrm>
            <a:off x="9804974" y="2829490"/>
            <a:ext cx="93024" cy="0"/>
          </a:xfrm>
          <a:prstGeom prst="line">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fontAlgn="auto" hangingPunct="1">
              <a:spcBef>
                <a:spcPts val="0"/>
              </a:spcBef>
              <a:spcAft>
                <a:spcPts val="0"/>
              </a:spcAft>
              <a:defRPr/>
            </a:pPr>
            <a:endParaRPr kumimoji="0" lang="ja-JP" altLang="en-US" sz="1800" b="0" kern="0">
              <a:effectLst>
                <a:outerShdw blurRad="38100" dist="38100" dir="2700000" algn="tl">
                  <a:srgbClr val="000000">
                    <a:alpha val="43137"/>
                  </a:srgbClr>
                </a:outerShdw>
              </a:effectLst>
            </a:endParaRPr>
          </a:p>
        </p:txBody>
      </p:sp>
      <p:sp>
        <p:nvSpPr>
          <p:cNvPr id="50" name="Text Box 98">
            <a:extLst>
              <a:ext uri="{FF2B5EF4-FFF2-40B4-BE49-F238E27FC236}">
                <a16:creationId xmlns:a16="http://schemas.microsoft.com/office/drawing/2014/main" id="{617D2AF3-C472-E277-1F84-C27234FBBA47}"/>
              </a:ext>
            </a:extLst>
          </p:cNvPr>
          <p:cNvSpPr txBox="1">
            <a:spLocks noChangeArrowheads="1"/>
          </p:cNvSpPr>
          <p:nvPr/>
        </p:nvSpPr>
        <p:spPr bwMode="auto">
          <a:xfrm>
            <a:off x="8287024" y="5753758"/>
            <a:ext cx="816215" cy="29455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200" b="0" kern="0" dirty="0">
                <a:solidFill>
                  <a:srgbClr val="160100"/>
                </a:solidFill>
              </a:rPr>
              <a:t>ぶどう　    </a:t>
            </a:r>
          </a:p>
        </p:txBody>
      </p:sp>
      <p:sp>
        <p:nvSpPr>
          <p:cNvPr id="51" name="テキスト ボックス 50">
            <a:extLst>
              <a:ext uri="{FF2B5EF4-FFF2-40B4-BE49-F238E27FC236}">
                <a16:creationId xmlns:a16="http://schemas.microsoft.com/office/drawing/2014/main" id="{5B0520D3-0A7D-9A45-538F-4F7764062AC8}"/>
              </a:ext>
            </a:extLst>
          </p:cNvPr>
          <p:cNvSpPr txBox="1"/>
          <p:nvPr/>
        </p:nvSpPr>
        <p:spPr>
          <a:xfrm>
            <a:off x="10287444" y="6101046"/>
            <a:ext cx="186676" cy="473263"/>
          </a:xfrm>
          <a:prstGeom prst="rect">
            <a:avLst/>
          </a:prstGeom>
          <a:noFill/>
        </p:spPr>
        <p:txBody>
          <a:bodyPr wrap="square" rtlCol="0">
            <a:spAutoFit/>
          </a:bodyPr>
          <a:lstStyle/>
          <a:p>
            <a:pPr eaLnBrk="1" fontAlgn="auto" hangingPunct="1">
              <a:spcBef>
                <a:spcPts val="0"/>
              </a:spcBef>
              <a:spcAft>
                <a:spcPts val="0"/>
              </a:spcAft>
              <a:defRPr/>
            </a:pPr>
            <a:r>
              <a:rPr kumimoji="0" lang="en-US" altLang="ja-JP" sz="600" b="0" kern="0" dirty="0">
                <a:solidFill>
                  <a:srgbClr val="FFFFFF"/>
                </a:solidFill>
                <a:latin typeface="ＭＳ Ｐゴシック"/>
                <a:ea typeface="ＭＳ Ｐゴシック"/>
              </a:rPr>
              <a:t>XXXX</a:t>
            </a:r>
            <a:endParaRPr kumimoji="0" lang="ja-JP" altLang="en-US" sz="600" b="0" kern="0" dirty="0">
              <a:solidFill>
                <a:srgbClr val="FFFFFF"/>
              </a:solidFill>
              <a:latin typeface="ＭＳ Ｐゴシック"/>
              <a:ea typeface="ＭＳ Ｐゴシック"/>
            </a:endParaRPr>
          </a:p>
        </p:txBody>
      </p:sp>
      <p:sp>
        <p:nvSpPr>
          <p:cNvPr id="52" name="Text Box 77">
            <a:extLst>
              <a:ext uri="{FF2B5EF4-FFF2-40B4-BE49-F238E27FC236}">
                <a16:creationId xmlns:a16="http://schemas.microsoft.com/office/drawing/2014/main" id="{2A8C6611-C513-7872-F85F-2BD6B1FA90C4}"/>
              </a:ext>
            </a:extLst>
          </p:cNvPr>
          <p:cNvSpPr txBox="1">
            <a:spLocks noChangeArrowheads="1"/>
          </p:cNvSpPr>
          <p:nvPr/>
        </p:nvSpPr>
        <p:spPr bwMode="auto">
          <a:xfrm>
            <a:off x="7878917" y="3178129"/>
            <a:ext cx="8162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400" kern="0" dirty="0">
                <a:solidFill>
                  <a:srgbClr val="160100"/>
                </a:solidFill>
                <a:latin typeface="ＭＳ Ｐゴシック" charset="-128"/>
              </a:rPr>
              <a:t>76.7</a:t>
            </a:r>
            <a:r>
              <a:rPr lang="ja-JP" altLang="en-US" sz="1400" b="0" kern="0" dirty="0">
                <a:solidFill>
                  <a:srgbClr val="160100"/>
                </a:solidFill>
                <a:latin typeface="ＭＳ Ｐゴシック" charset="-128"/>
              </a:rPr>
              <a:t>％</a:t>
            </a:r>
          </a:p>
        </p:txBody>
      </p:sp>
      <p:sp>
        <p:nvSpPr>
          <p:cNvPr id="53" name="Text Box 77">
            <a:extLst>
              <a:ext uri="{FF2B5EF4-FFF2-40B4-BE49-F238E27FC236}">
                <a16:creationId xmlns:a16="http://schemas.microsoft.com/office/drawing/2014/main" id="{458DC0A7-DD12-F449-B42A-A1581CDB1133}"/>
              </a:ext>
            </a:extLst>
          </p:cNvPr>
          <p:cNvSpPr txBox="1">
            <a:spLocks noChangeArrowheads="1"/>
          </p:cNvSpPr>
          <p:nvPr/>
        </p:nvSpPr>
        <p:spPr bwMode="auto">
          <a:xfrm>
            <a:off x="8666623" y="2787674"/>
            <a:ext cx="8057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en-US" altLang="ja-JP" sz="1400" kern="0" dirty="0">
                <a:solidFill>
                  <a:srgbClr val="160100"/>
                </a:solidFill>
                <a:latin typeface="ＭＳ Ｐゴシック" charset="-128"/>
              </a:rPr>
              <a:t>90.7</a:t>
            </a:r>
            <a:r>
              <a:rPr lang="ja-JP" altLang="en-US" sz="1400" b="0" kern="0" dirty="0">
                <a:solidFill>
                  <a:srgbClr val="160100"/>
                </a:solidFill>
                <a:latin typeface="ＭＳ Ｐゴシック" charset="-128"/>
              </a:rPr>
              <a:t>％</a:t>
            </a:r>
          </a:p>
        </p:txBody>
      </p:sp>
      <p:sp>
        <p:nvSpPr>
          <p:cNvPr id="54" name="Text Box 82">
            <a:extLst>
              <a:ext uri="{FF2B5EF4-FFF2-40B4-BE49-F238E27FC236}">
                <a16:creationId xmlns:a16="http://schemas.microsoft.com/office/drawing/2014/main" id="{A4E651C7-7921-1913-3714-9EEA57E19259}"/>
              </a:ext>
            </a:extLst>
          </p:cNvPr>
          <p:cNvSpPr txBox="1">
            <a:spLocks noChangeArrowheads="1"/>
          </p:cNvSpPr>
          <p:nvPr/>
        </p:nvSpPr>
        <p:spPr bwMode="auto">
          <a:xfrm>
            <a:off x="7560917" y="4425931"/>
            <a:ext cx="657173" cy="347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C00000"/>
                </a:solidFill>
                <a:latin typeface="ＭＳ Ｐゴシック" charset="-128"/>
              </a:rPr>
              <a:t>１</a:t>
            </a:r>
            <a:r>
              <a:rPr lang="en-US" altLang="ja-JP" sz="1600" b="0" kern="0" dirty="0">
                <a:solidFill>
                  <a:srgbClr val="C00000"/>
                </a:solidFill>
                <a:latin typeface="ＭＳ Ｐゴシック" charset="-128"/>
              </a:rPr>
              <a:t>3ko</a:t>
            </a:r>
          </a:p>
        </p:txBody>
      </p:sp>
      <p:sp>
        <p:nvSpPr>
          <p:cNvPr id="55" name="Text Box 82">
            <a:extLst>
              <a:ext uri="{FF2B5EF4-FFF2-40B4-BE49-F238E27FC236}">
                <a16:creationId xmlns:a16="http://schemas.microsoft.com/office/drawing/2014/main" id="{2EBB080E-20F7-6CF6-5975-29AAD21DDF9B}"/>
              </a:ext>
            </a:extLst>
          </p:cNvPr>
          <p:cNvSpPr txBox="1">
            <a:spLocks noChangeArrowheads="1"/>
          </p:cNvSpPr>
          <p:nvPr/>
        </p:nvSpPr>
        <p:spPr bwMode="auto">
          <a:xfrm>
            <a:off x="8366544" y="4949514"/>
            <a:ext cx="657173" cy="34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60100"/>
                </a:solidFill>
                <a:latin typeface="ＭＳ Ｐゴシック" charset="-128"/>
              </a:rPr>
              <a:t>６</a:t>
            </a:r>
            <a:r>
              <a:rPr lang="en-US" altLang="ja-JP" sz="1600" b="0" kern="0" dirty="0" err="1">
                <a:solidFill>
                  <a:srgbClr val="160100"/>
                </a:solidFill>
                <a:latin typeface="ＭＳ Ｐゴシック" charset="-128"/>
              </a:rPr>
              <a:t>ko</a:t>
            </a:r>
            <a:endParaRPr lang="en-US" altLang="ja-JP" sz="1600" b="0" kern="0" dirty="0">
              <a:solidFill>
                <a:srgbClr val="160100"/>
              </a:solidFill>
              <a:latin typeface="ＭＳ Ｐゴシック" charset="-128"/>
            </a:endParaRPr>
          </a:p>
        </p:txBody>
      </p:sp>
      <p:sp>
        <p:nvSpPr>
          <p:cNvPr id="56" name="Text Box 82">
            <a:extLst>
              <a:ext uri="{FF2B5EF4-FFF2-40B4-BE49-F238E27FC236}">
                <a16:creationId xmlns:a16="http://schemas.microsoft.com/office/drawing/2014/main" id="{03175B63-1AC0-1498-0913-6236160DF040}"/>
              </a:ext>
            </a:extLst>
          </p:cNvPr>
          <p:cNvSpPr txBox="1">
            <a:spLocks noChangeArrowheads="1"/>
          </p:cNvSpPr>
          <p:nvPr/>
        </p:nvSpPr>
        <p:spPr bwMode="auto">
          <a:xfrm>
            <a:off x="9147802" y="5122016"/>
            <a:ext cx="657173" cy="34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b="0" kern="0" dirty="0">
                <a:solidFill>
                  <a:srgbClr val="160100"/>
                </a:solidFill>
                <a:latin typeface="ＭＳ Ｐゴシック" charset="-128"/>
              </a:rPr>
              <a:t>４</a:t>
            </a:r>
            <a:r>
              <a:rPr lang="en-US" altLang="ja-JP" sz="1600" b="0" kern="0" dirty="0" err="1">
                <a:solidFill>
                  <a:srgbClr val="160100"/>
                </a:solidFill>
                <a:latin typeface="ＭＳ Ｐゴシック" charset="-128"/>
              </a:rPr>
              <a:t>ko</a:t>
            </a:r>
            <a:endParaRPr lang="en-US" altLang="ja-JP" sz="1600" b="0" kern="0" dirty="0">
              <a:solidFill>
                <a:srgbClr val="160100"/>
              </a:solidFill>
              <a:latin typeface="ＭＳ Ｐゴシック" charset="-128"/>
            </a:endParaRPr>
          </a:p>
        </p:txBody>
      </p:sp>
      <p:sp>
        <p:nvSpPr>
          <p:cNvPr id="57" name="Text Box 80">
            <a:extLst>
              <a:ext uri="{FF2B5EF4-FFF2-40B4-BE49-F238E27FC236}">
                <a16:creationId xmlns:a16="http://schemas.microsoft.com/office/drawing/2014/main" id="{D4AEA7CC-FE07-4228-C821-9DCEAD8B21D7}"/>
              </a:ext>
            </a:extLst>
          </p:cNvPr>
          <p:cNvSpPr txBox="1">
            <a:spLocks noChangeArrowheads="1"/>
          </p:cNvSpPr>
          <p:nvPr/>
        </p:nvSpPr>
        <p:spPr bwMode="auto">
          <a:xfrm>
            <a:off x="4040995" y="1245351"/>
            <a:ext cx="3276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hangingPunct="1">
              <a:spcBef>
                <a:spcPct val="50000"/>
              </a:spcBef>
              <a:buFontTx/>
              <a:buNone/>
            </a:pPr>
            <a:r>
              <a:rPr lang="ja-JP" altLang="en-US" sz="1400" dirty="0">
                <a:solidFill>
                  <a:srgbClr val="09090D"/>
                </a:solidFill>
                <a:latin typeface="ＭＳ Ｐゴシック" charset="-128"/>
              </a:rPr>
              <a:t>くだもの</a:t>
            </a:r>
            <a:r>
              <a:rPr lang="ja-JP" altLang="en-US" sz="1400" b="0" dirty="0">
                <a:solidFill>
                  <a:srgbClr val="09090D"/>
                </a:solidFill>
                <a:latin typeface="ＭＳ Ｐゴシック" charset="-128"/>
              </a:rPr>
              <a:t>別キズ付数　期間：</a:t>
            </a:r>
            <a:r>
              <a:rPr lang="en-US" altLang="ja-JP" sz="1400" b="0" dirty="0">
                <a:solidFill>
                  <a:srgbClr val="09090D"/>
                </a:solidFill>
                <a:latin typeface="ＭＳ Ｐゴシック" charset="-128"/>
              </a:rPr>
              <a:t>2/1</a:t>
            </a:r>
            <a:r>
              <a:rPr lang="ja-JP" altLang="en-US" sz="1400" b="0" dirty="0">
                <a:solidFill>
                  <a:srgbClr val="09090D"/>
                </a:solidFill>
                <a:latin typeface="ＭＳ Ｐゴシック" charset="-128"/>
              </a:rPr>
              <a:t>～</a:t>
            </a:r>
            <a:r>
              <a:rPr lang="en-US" altLang="ja-JP" sz="1400" b="0" dirty="0">
                <a:solidFill>
                  <a:srgbClr val="09090D"/>
                </a:solidFill>
                <a:latin typeface="ＭＳ Ｐゴシック" charset="-128"/>
              </a:rPr>
              <a:t>2/28</a:t>
            </a:r>
          </a:p>
        </p:txBody>
      </p:sp>
      <p:sp>
        <p:nvSpPr>
          <p:cNvPr id="58" name="AutoShape 125">
            <a:extLst>
              <a:ext uri="{FF2B5EF4-FFF2-40B4-BE49-F238E27FC236}">
                <a16:creationId xmlns:a16="http://schemas.microsoft.com/office/drawing/2014/main" id="{01105BC2-3F29-7EF6-D307-6243D526BE6F}"/>
              </a:ext>
            </a:extLst>
          </p:cNvPr>
          <p:cNvSpPr>
            <a:spLocks noChangeArrowheads="1"/>
          </p:cNvSpPr>
          <p:nvPr/>
        </p:nvSpPr>
        <p:spPr bwMode="auto">
          <a:xfrm>
            <a:off x="8532566" y="1591072"/>
            <a:ext cx="1828800" cy="685800"/>
          </a:xfrm>
          <a:prstGeom prst="wedgeRoundRectCallout">
            <a:avLst>
              <a:gd name="adj1" fmla="val -71341"/>
              <a:gd name="adj2" fmla="val 4235"/>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b="0" kern="0">
                <a:solidFill>
                  <a:srgbClr val="160100"/>
                </a:solidFill>
              </a:rPr>
              <a:t>例えば</a:t>
            </a:r>
          </a:p>
          <a:p>
            <a:pPr eaLnBrk="1" fontAlgn="auto" hangingPunct="1">
              <a:spcBef>
                <a:spcPct val="0"/>
              </a:spcBef>
              <a:spcAft>
                <a:spcPts val="0"/>
              </a:spcAft>
              <a:buNone/>
              <a:defRPr/>
            </a:pPr>
            <a:r>
              <a:rPr lang="ja-JP" altLang="en-US" sz="1200" b="0" kern="0">
                <a:solidFill>
                  <a:srgbClr val="160100"/>
                </a:solidFill>
              </a:rPr>
              <a:t>バナナ２、キウイ１</a:t>
            </a:r>
          </a:p>
          <a:p>
            <a:pPr eaLnBrk="1" fontAlgn="auto" hangingPunct="1">
              <a:spcBef>
                <a:spcPct val="0"/>
              </a:spcBef>
              <a:spcAft>
                <a:spcPts val="0"/>
              </a:spcAft>
              <a:buNone/>
              <a:defRPr/>
            </a:pPr>
            <a:r>
              <a:rPr lang="ja-JP" altLang="en-US" sz="1200" b="0" kern="0">
                <a:solidFill>
                  <a:srgbClr val="160100"/>
                </a:solidFill>
              </a:rPr>
              <a:t>いちご１の少数のもの</a:t>
            </a:r>
          </a:p>
        </p:txBody>
      </p:sp>
      <p:graphicFrame>
        <p:nvGraphicFramePr>
          <p:cNvPr id="59" name="Group 179">
            <a:extLst>
              <a:ext uri="{FF2B5EF4-FFF2-40B4-BE49-F238E27FC236}">
                <a16:creationId xmlns:a16="http://schemas.microsoft.com/office/drawing/2014/main" id="{9894E99A-7681-5806-DEB9-E417D474A31F}"/>
              </a:ext>
            </a:extLst>
          </p:cNvPr>
          <p:cNvGraphicFramePr>
            <a:graphicFrameLocks noGrp="1"/>
          </p:cNvGraphicFramePr>
          <p:nvPr/>
        </p:nvGraphicFramePr>
        <p:xfrm>
          <a:off x="1956714" y="1567956"/>
          <a:ext cx="6304637" cy="552960"/>
        </p:xfrm>
        <a:graphic>
          <a:graphicData uri="http://schemas.openxmlformats.org/drawingml/2006/table">
            <a:tbl>
              <a:tblPr/>
              <a:tblGrid>
                <a:gridCol w="1259907">
                  <a:extLst>
                    <a:ext uri="{9D8B030D-6E8A-4147-A177-3AD203B41FA5}">
                      <a16:colId xmlns:a16="http://schemas.microsoft.com/office/drawing/2014/main" val="20000"/>
                    </a:ext>
                  </a:extLst>
                </a:gridCol>
                <a:gridCol w="1262458">
                  <a:extLst>
                    <a:ext uri="{9D8B030D-6E8A-4147-A177-3AD203B41FA5}">
                      <a16:colId xmlns:a16="http://schemas.microsoft.com/office/drawing/2014/main" val="20001"/>
                    </a:ext>
                  </a:extLst>
                </a:gridCol>
                <a:gridCol w="1259907">
                  <a:extLst>
                    <a:ext uri="{9D8B030D-6E8A-4147-A177-3AD203B41FA5}">
                      <a16:colId xmlns:a16="http://schemas.microsoft.com/office/drawing/2014/main" val="20002"/>
                    </a:ext>
                  </a:extLst>
                </a:gridCol>
                <a:gridCol w="1262458">
                  <a:extLst>
                    <a:ext uri="{9D8B030D-6E8A-4147-A177-3AD203B41FA5}">
                      <a16:colId xmlns:a16="http://schemas.microsoft.com/office/drawing/2014/main" val="20003"/>
                    </a:ext>
                  </a:extLst>
                </a:gridCol>
                <a:gridCol w="1259907">
                  <a:extLst>
                    <a:ext uri="{9D8B030D-6E8A-4147-A177-3AD203B41FA5}">
                      <a16:colId xmlns:a16="http://schemas.microsoft.com/office/drawing/2014/main" val="20004"/>
                    </a:ext>
                  </a:extLst>
                </a:gridCol>
              </a:tblGrid>
              <a:tr h="258416">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品　名</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Times New Roman" pitchFamily="18" charset="0"/>
                          <a:ea typeface="ＭＳ Ｐゴシック" pitchFamily="50" charset="-128"/>
                        </a:rPr>
                        <a:t>みかん</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リンゴ</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ぶどう</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その他</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7402">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rPr>
                        <a:t>キ　ズ</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rgbClr val="C00000"/>
                          </a:solidFill>
                          <a:effectLst/>
                          <a:latin typeface="ＭＳ Ｐゴシック" pitchFamily="50" charset="-128"/>
                          <a:ea typeface="ＭＳ Ｐゴシック" pitchFamily="50" charset="-128"/>
                        </a:rPr>
                        <a:t>13</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20</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a:ln>
                            <a:noFill/>
                          </a:ln>
                          <a:solidFill>
                            <a:schemeClr val="tx1"/>
                          </a:solidFill>
                          <a:effectLst/>
                          <a:latin typeface="ＭＳ Ｐゴシック" pitchFamily="50" charset="-128"/>
                          <a:ea typeface="ＭＳ Ｐゴシック" pitchFamily="50" charset="-128"/>
                        </a:rPr>
                        <a:t>6</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685800" rtl="0" eaLnBrk="1" latinLnBrk="0" hangingPunct="1">
                        <a:spcBef>
                          <a:spcPct val="20000"/>
                        </a:spcBef>
                        <a:defRPr kumimoji="1" sz="2800" kern="1200">
                          <a:solidFill>
                            <a:schemeClr val="tx1"/>
                          </a:solidFill>
                          <a:latin typeface="Times New Roman" pitchFamily="18" charset="0"/>
                          <a:ea typeface="ＭＳ Ｐゴシック" pitchFamily="50" charset="-128"/>
                          <a:cs typeface=""/>
                        </a:defRPr>
                      </a:lvl1pPr>
                      <a:lvl2pPr marL="342900" algn="l" defTabSz="685800" rtl="0" eaLnBrk="1" latinLnBrk="0" hangingPunct="1">
                        <a:spcBef>
                          <a:spcPct val="20000"/>
                        </a:spcBef>
                        <a:defRPr kumimoji="1" sz="2400" kern="1200">
                          <a:solidFill>
                            <a:schemeClr val="tx1"/>
                          </a:solidFill>
                          <a:latin typeface="Times New Roman" pitchFamily="18" charset="0"/>
                          <a:ea typeface="ＭＳ Ｐゴシック" pitchFamily="50" charset="-128"/>
                          <a:cs typeface=""/>
                        </a:defRPr>
                      </a:lvl2pPr>
                      <a:lvl3pPr marL="685800" algn="l" defTabSz="685800" rtl="0" eaLnBrk="1" latinLnBrk="0" hangingPunct="1">
                        <a:spcBef>
                          <a:spcPct val="20000"/>
                        </a:spcBef>
                        <a:defRPr kumimoji="1" sz="2000" kern="1200">
                          <a:solidFill>
                            <a:schemeClr val="tx1"/>
                          </a:solidFill>
                          <a:latin typeface="Times New Roman" pitchFamily="18" charset="0"/>
                          <a:ea typeface="ＭＳ Ｐゴシック" pitchFamily="50" charset="-128"/>
                          <a:cs typeface=""/>
                        </a:defRPr>
                      </a:lvl3pPr>
                      <a:lvl4pPr marL="10287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4pPr>
                      <a:lvl5pPr marL="1371600" algn="l" defTabSz="685800" rtl="0" eaLnBrk="1" latinLnBrk="0" hangingPunct="1">
                        <a:spcBef>
                          <a:spcPct val="20000"/>
                        </a:spcBef>
                        <a:defRPr kumimoji="1" sz="1350" kern="1200">
                          <a:solidFill>
                            <a:schemeClr val="tx1"/>
                          </a:solidFill>
                          <a:latin typeface="Times New Roman" pitchFamily="18" charset="0"/>
                          <a:ea typeface="ＭＳ Ｐゴシック" pitchFamily="50" charset="-128"/>
                          <a:cs typeface=""/>
                        </a:defRPr>
                      </a:lvl5pPr>
                      <a:lvl6pPr marL="17145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6pPr>
                      <a:lvl7pPr marL="20574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7pPr>
                      <a:lvl8pPr marL="24003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8pPr>
                      <a:lvl9pPr marL="2743200" algn="l" defTabSz="685800" rtl="0" eaLnBrk="1" fontAlgn="base" latinLnBrk="0" hangingPunct="1">
                        <a:spcBef>
                          <a:spcPct val="20000"/>
                        </a:spcBef>
                        <a:spcAft>
                          <a:spcPct val="0"/>
                        </a:spcAft>
                        <a:defRPr kumimoji="1" sz="1350" kern="1200">
                          <a:solidFill>
                            <a:schemeClr val="tx1"/>
                          </a:solidFill>
                          <a:latin typeface="Times New Roman" pitchFamily="18" charset="0"/>
                          <a:ea typeface="ＭＳ Ｐゴシック"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ＭＳ Ｐゴシック" pitchFamily="50" charset="-128"/>
                          <a:ea typeface="ＭＳ Ｐゴシック" pitchFamily="50" charset="-128"/>
                        </a:rPr>
                        <a:t>4</a:t>
                      </a: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83" name="表 82">
            <a:extLst>
              <a:ext uri="{FF2B5EF4-FFF2-40B4-BE49-F238E27FC236}">
                <a16:creationId xmlns:a16="http://schemas.microsoft.com/office/drawing/2014/main" id="{ACE4F61F-FBF5-A359-DA9A-F8D50FC5361B}"/>
              </a:ext>
            </a:extLst>
          </p:cNvPr>
          <p:cNvGraphicFramePr>
            <a:graphicFrameLocks noGrp="1"/>
          </p:cNvGraphicFramePr>
          <p:nvPr/>
        </p:nvGraphicFramePr>
        <p:xfrm>
          <a:off x="1703513" y="3963070"/>
          <a:ext cx="3255679" cy="2201424"/>
        </p:xfrm>
        <a:graphic>
          <a:graphicData uri="http://schemas.openxmlformats.org/drawingml/2006/table">
            <a:tbl>
              <a:tblPr firstRow="1" bandRow="1">
                <a:tableStyleId>{5C22544A-7EE6-4342-B048-85BDC9FD1C3A}</a:tableStyleId>
              </a:tblPr>
              <a:tblGrid>
                <a:gridCol w="413364">
                  <a:extLst>
                    <a:ext uri="{9D8B030D-6E8A-4147-A177-3AD203B41FA5}">
                      <a16:colId xmlns:a16="http://schemas.microsoft.com/office/drawing/2014/main" val="1184156380"/>
                    </a:ext>
                  </a:extLst>
                </a:gridCol>
                <a:gridCol w="807211">
                  <a:extLst>
                    <a:ext uri="{9D8B030D-6E8A-4147-A177-3AD203B41FA5}">
                      <a16:colId xmlns:a16="http://schemas.microsoft.com/office/drawing/2014/main" val="1402417890"/>
                    </a:ext>
                  </a:extLst>
                </a:gridCol>
                <a:gridCol w="579625">
                  <a:extLst>
                    <a:ext uri="{9D8B030D-6E8A-4147-A177-3AD203B41FA5}">
                      <a16:colId xmlns:a16="http://schemas.microsoft.com/office/drawing/2014/main" val="1689647608"/>
                    </a:ext>
                  </a:extLst>
                </a:gridCol>
                <a:gridCol w="591383">
                  <a:extLst>
                    <a:ext uri="{9D8B030D-6E8A-4147-A177-3AD203B41FA5}">
                      <a16:colId xmlns:a16="http://schemas.microsoft.com/office/drawing/2014/main" val="3244875426"/>
                    </a:ext>
                  </a:extLst>
                </a:gridCol>
                <a:gridCol w="864096">
                  <a:extLst>
                    <a:ext uri="{9D8B030D-6E8A-4147-A177-3AD203B41FA5}">
                      <a16:colId xmlns:a16="http://schemas.microsoft.com/office/drawing/2014/main" val="3435978837"/>
                    </a:ext>
                  </a:extLst>
                </a:gridCol>
              </a:tblGrid>
              <a:tr h="413200">
                <a:tc>
                  <a:txBody>
                    <a:bodyPr/>
                    <a:lstStyle/>
                    <a:p>
                      <a:r>
                        <a:rPr kumimoji="1" lang="ja-JP" altLang="en-US" sz="1100" dirty="0">
                          <a:solidFill>
                            <a:schemeClr val="tx1"/>
                          </a:solidFill>
                        </a:rPr>
                        <a:t>　　</a:t>
                      </a:r>
                      <a:r>
                        <a:rPr kumimoji="1" lang="en-US" altLang="ja-JP" sz="1100" dirty="0">
                          <a:solidFill>
                            <a:schemeClr val="tx1"/>
                          </a:solidFill>
                        </a:rPr>
                        <a:t>NO</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項目　　（果物）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キズ</a:t>
                      </a:r>
                      <a:endParaRPr kumimoji="1" lang="en-US" altLang="ja-JP" sz="1100" b="0" dirty="0">
                        <a:solidFill>
                          <a:schemeClr val="tx1"/>
                        </a:solidFill>
                      </a:endParaRPr>
                    </a:p>
                    <a:p>
                      <a:r>
                        <a:rPr kumimoji="1" lang="ja-JP" altLang="en-US" sz="1100" b="0"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累積比率</a:t>
                      </a:r>
                      <a:endParaRPr kumimoji="1" lang="en-US" altLang="ja-JP" sz="1100" b="0" dirty="0">
                        <a:solidFill>
                          <a:schemeClr val="tx1"/>
                        </a:solidFill>
                      </a:endParaRPr>
                    </a:p>
                    <a:p>
                      <a:r>
                        <a:rPr kumimoji="1" lang="ja-JP" altLang="en-US" sz="11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280304"/>
                  </a:ext>
                </a:extLst>
              </a:tr>
              <a:tr h="336996">
                <a:tc>
                  <a:txBody>
                    <a:bodyPr/>
                    <a:lstStyle/>
                    <a:p>
                      <a:r>
                        <a:rPr kumimoji="1" lang="en-US" altLang="ja-JP" sz="1100" dirty="0">
                          <a:solidFill>
                            <a:schemeClr val="tx1"/>
                          </a:solidFill>
                        </a:rPr>
                        <a:t>1.</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リンゴ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２０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２０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４６</a:t>
                      </a:r>
                      <a:r>
                        <a:rPr kumimoji="1" lang="en-US" altLang="ja-JP" sz="1100" b="1" dirty="0">
                          <a:solidFill>
                            <a:srgbClr val="C00000"/>
                          </a:solidFill>
                        </a:rPr>
                        <a:t>.</a:t>
                      </a:r>
                      <a:r>
                        <a:rPr kumimoji="1" lang="ja-JP" altLang="en-US" sz="1100" b="1" dirty="0">
                          <a:solidFill>
                            <a:srgbClr val="C00000"/>
                          </a:solidFill>
                        </a:rPr>
                        <a:t>５</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4460076"/>
                  </a:ext>
                </a:extLst>
              </a:tr>
              <a:tr h="336996">
                <a:tc>
                  <a:txBody>
                    <a:bodyPr/>
                    <a:lstStyle/>
                    <a:p>
                      <a:r>
                        <a:rPr kumimoji="1" lang="en-US" altLang="ja-JP" sz="1100" dirty="0">
                          <a:solidFill>
                            <a:schemeClr val="tx1"/>
                          </a:solidFill>
                        </a:rPr>
                        <a:t>2.</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みかん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１３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３３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７６．７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33068086"/>
                  </a:ext>
                </a:extLst>
              </a:tr>
              <a:tr h="336996">
                <a:tc>
                  <a:txBody>
                    <a:bodyPr/>
                    <a:lstStyle/>
                    <a:p>
                      <a:r>
                        <a:rPr kumimoji="1" lang="en-US" altLang="ja-JP" sz="1100" dirty="0">
                          <a:solidFill>
                            <a:schemeClr val="tx1"/>
                          </a:solidFill>
                        </a:rPr>
                        <a:t>3.</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ぶどう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３９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９０．７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8698003"/>
                  </a:ext>
                </a:extLst>
              </a:tr>
              <a:tr h="336996">
                <a:tc>
                  <a:txBody>
                    <a:bodyPr/>
                    <a:lstStyle/>
                    <a:p>
                      <a:r>
                        <a:rPr kumimoji="1" lang="en-US" altLang="ja-JP" sz="1100" dirty="0">
                          <a:solidFill>
                            <a:schemeClr val="tx1"/>
                          </a:solidFill>
                        </a:rPr>
                        <a:t>4.</a:t>
                      </a:r>
                      <a:endParaRPr kumimoji="1" lang="ja-JP" altLang="en-US" sz="11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100" b="0"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４</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４３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0" dirty="0">
                          <a:solidFill>
                            <a:schemeClr val="tx1"/>
                          </a:solidFill>
                        </a:rPr>
                        <a:t>１００</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8068932"/>
                  </a:ext>
                </a:extLst>
              </a:tr>
              <a:tr h="413200">
                <a:tc>
                  <a:txBody>
                    <a:bodyPr/>
                    <a:lstStyle/>
                    <a:p>
                      <a:r>
                        <a:rPr kumimoji="1" lang="ja-JP" altLang="en-US" sz="1100"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1100" b="0" dirty="0">
                        <a:solidFill>
                          <a:schemeClr val="tx1"/>
                        </a:solidFill>
                      </a:endParaRPr>
                    </a:p>
                    <a:p>
                      <a:r>
                        <a:rPr kumimoji="1" lang="ja-JP" altLang="en-US" sz="1100" b="0" dirty="0">
                          <a:solidFill>
                            <a:schemeClr val="tx1"/>
                          </a:solidFill>
                        </a:rPr>
                        <a:t>　</a:t>
                      </a:r>
                      <a:r>
                        <a:rPr kumimoji="1" lang="en-US" altLang="ja-JP" sz="1100" b="0" dirty="0">
                          <a:solidFill>
                            <a:schemeClr val="tx1"/>
                          </a:solidFill>
                        </a:rPr>
                        <a:t>-------</a:t>
                      </a:r>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ja-JP" altLang="en-US" sz="1100" b="1" dirty="0">
                          <a:solidFill>
                            <a:srgbClr val="C00000"/>
                          </a:solidFill>
                        </a:rPr>
                        <a:t>４３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98707385"/>
                  </a:ext>
                </a:extLst>
              </a:tr>
            </a:tbl>
          </a:graphicData>
        </a:graphic>
      </p:graphicFrame>
      <p:sp>
        <p:nvSpPr>
          <p:cNvPr id="84" name="矢印: 下 83">
            <a:extLst>
              <a:ext uri="{FF2B5EF4-FFF2-40B4-BE49-F238E27FC236}">
                <a16:creationId xmlns:a16="http://schemas.microsoft.com/office/drawing/2014/main" id="{BBF994D4-39B0-F3B5-5B4D-B1EA0000BEAA}"/>
              </a:ext>
            </a:extLst>
          </p:cNvPr>
          <p:cNvSpPr/>
          <p:nvPr/>
        </p:nvSpPr>
        <p:spPr>
          <a:xfrm>
            <a:off x="2654935" y="4581128"/>
            <a:ext cx="216024" cy="97041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5" name="グループ化 84">
            <a:extLst>
              <a:ext uri="{FF2B5EF4-FFF2-40B4-BE49-F238E27FC236}">
                <a16:creationId xmlns:a16="http://schemas.microsoft.com/office/drawing/2014/main" id="{A4C8349F-5CC6-8EBF-6E1A-AA72F69A7C6D}"/>
              </a:ext>
            </a:extLst>
          </p:cNvPr>
          <p:cNvGrpSpPr/>
          <p:nvPr/>
        </p:nvGrpSpPr>
        <p:grpSpPr>
          <a:xfrm>
            <a:off x="3423084" y="4531568"/>
            <a:ext cx="417206" cy="1027302"/>
            <a:chOff x="2099789" y="4531568"/>
            <a:chExt cx="417206" cy="1027302"/>
          </a:xfrm>
        </p:grpSpPr>
        <p:cxnSp>
          <p:nvCxnSpPr>
            <p:cNvPr id="86" name="直線矢印コネクタ 85">
              <a:extLst>
                <a:ext uri="{FF2B5EF4-FFF2-40B4-BE49-F238E27FC236}">
                  <a16:creationId xmlns:a16="http://schemas.microsoft.com/office/drawing/2014/main" id="{1D57EE67-432E-F4CB-6DD3-665BBD73E7F2}"/>
                </a:ext>
              </a:extLst>
            </p:cNvPr>
            <p:cNvCxnSpPr>
              <a:cxnSpLocks/>
            </p:cNvCxnSpPr>
            <p:nvPr/>
          </p:nvCxnSpPr>
          <p:spPr>
            <a:xfrm>
              <a:off x="2106586" y="4531568"/>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線矢印コネクタ 86">
              <a:extLst>
                <a:ext uri="{FF2B5EF4-FFF2-40B4-BE49-F238E27FC236}">
                  <a16:creationId xmlns:a16="http://schemas.microsoft.com/office/drawing/2014/main" id="{C2637E9C-A8AF-4A81-2E07-D37EC2852890}"/>
                </a:ext>
              </a:extLst>
            </p:cNvPr>
            <p:cNvCxnSpPr>
              <a:cxnSpLocks/>
            </p:cNvCxnSpPr>
            <p:nvPr/>
          </p:nvCxnSpPr>
          <p:spPr>
            <a:xfrm flipV="1">
              <a:off x="2139006" y="4646438"/>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直線矢印コネクタ 87">
              <a:extLst>
                <a:ext uri="{FF2B5EF4-FFF2-40B4-BE49-F238E27FC236}">
                  <a16:creationId xmlns:a16="http://schemas.microsoft.com/office/drawing/2014/main" id="{33ADA5E0-751F-3CFE-F67B-A5E2EBB8E9BD}"/>
                </a:ext>
              </a:extLst>
            </p:cNvPr>
            <p:cNvCxnSpPr>
              <a:cxnSpLocks/>
            </p:cNvCxnSpPr>
            <p:nvPr/>
          </p:nvCxnSpPr>
          <p:spPr>
            <a:xfrm>
              <a:off x="2260479" y="4852701"/>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線矢印コネクタ 88">
              <a:extLst>
                <a:ext uri="{FF2B5EF4-FFF2-40B4-BE49-F238E27FC236}">
                  <a16:creationId xmlns:a16="http://schemas.microsoft.com/office/drawing/2014/main" id="{498813EA-8269-BEDA-91CE-4F9259EC428C}"/>
                </a:ext>
              </a:extLst>
            </p:cNvPr>
            <p:cNvCxnSpPr>
              <a:cxnSpLocks/>
            </p:cNvCxnSpPr>
            <p:nvPr/>
          </p:nvCxnSpPr>
          <p:spPr>
            <a:xfrm flipV="1">
              <a:off x="2099789" y="4999522"/>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54231A78-755D-B030-1375-078451E2C50B}"/>
                </a:ext>
              </a:extLst>
            </p:cNvPr>
            <p:cNvCxnSpPr>
              <a:cxnSpLocks/>
            </p:cNvCxnSpPr>
            <p:nvPr/>
          </p:nvCxnSpPr>
          <p:spPr>
            <a:xfrm>
              <a:off x="2221262" y="5205785"/>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線矢印コネクタ 90">
              <a:extLst>
                <a:ext uri="{FF2B5EF4-FFF2-40B4-BE49-F238E27FC236}">
                  <a16:creationId xmlns:a16="http://schemas.microsoft.com/office/drawing/2014/main" id="{3E88A258-5C4E-7090-5DF3-91FF9749C508}"/>
                </a:ext>
              </a:extLst>
            </p:cNvPr>
            <p:cNvCxnSpPr>
              <a:cxnSpLocks/>
            </p:cNvCxnSpPr>
            <p:nvPr/>
          </p:nvCxnSpPr>
          <p:spPr>
            <a:xfrm flipV="1">
              <a:off x="2121098" y="5335286"/>
              <a:ext cx="324516" cy="223584"/>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直線矢印コネクタ 91">
              <a:extLst>
                <a:ext uri="{FF2B5EF4-FFF2-40B4-BE49-F238E27FC236}">
                  <a16:creationId xmlns:a16="http://schemas.microsoft.com/office/drawing/2014/main" id="{30D34561-6D5D-D8E8-C459-305D28A1DDCB}"/>
                </a:ext>
              </a:extLst>
            </p:cNvPr>
            <p:cNvCxnSpPr>
              <a:cxnSpLocks/>
            </p:cNvCxnSpPr>
            <p:nvPr/>
          </p:nvCxnSpPr>
          <p:spPr>
            <a:xfrm>
              <a:off x="2242571" y="5541549"/>
              <a:ext cx="256516" cy="0"/>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2AE1FE0D-3595-BF79-CEAD-60EB435171A5}"/>
              </a:ext>
            </a:extLst>
          </p:cNvPr>
          <p:cNvGrpSpPr/>
          <p:nvPr/>
        </p:nvGrpSpPr>
        <p:grpSpPr>
          <a:xfrm>
            <a:off x="4886739" y="4393068"/>
            <a:ext cx="1439290" cy="1291276"/>
            <a:chOff x="3563444" y="4393068"/>
            <a:chExt cx="1439290" cy="1291276"/>
          </a:xfrm>
        </p:grpSpPr>
        <p:sp>
          <p:nvSpPr>
            <p:cNvPr id="94" name="Text Box 3">
              <a:extLst>
                <a:ext uri="{FF2B5EF4-FFF2-40B4-BE49-F238E27FC236}">
                  <a16:creationId xmlns:a16="http://schemas.microsoft.com/office/drawing/2014/main" id="{40256707-2273-8FD4-6A47-93FBCCF30D76}"/>
                </a:ext>
              </a:extLst>
            </p:cNvPr>
            <p:cNvSpPr txBox="1">
              <a:spLocks noChangeArrowheads="1"/>
            </p:cNvSpPr>
            <p:nvPr/>
          </p:nvSpPr>
          <p:spPr bwMode="auto">
            <a:xfrm>
              <a:off x="3779912" y="4393068"/>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C00000"/>
                  </a:solidFill>
                </a:rPr>
                <a:t>２０</a:t>
              </a:r>
              <a:r>
                <a:rPr lang="en-US" altLang="ja-JP" sz="1100" kern="0" dirty="0">
                  <a:solidFill>
                    <a:srgbClr val="C00000"/>
                  </a:solidFill>
                </a:rPr>
                <a:t>÷</a:t>
              </a:r>
              <a:r>
                <a:rPr lang="ja-JP" altLang="en-US" sz="1100" kern="0" dirty="0">
                  <a:solidFill>
                    <a:srgbClr val="C00000"/>
                  </a:solidFill>
                </a:rPr>
                <a:t>４３</a:t>
              </a:r>
              <a:r>
                <a:rPr lang="en-US" altLang="ja-JP" sz="1100" kern="0" dirty="0">
                  <a:solidFill>
                    <a:srgbClr val="C00000"/>
                  </a:solidFill>
                </a:rPr>
                <a:t>×</a:t>
              </a:r>
              <a:r>
                <a:rPr lang="ja-JP" altLang="en-US" sz="1100" kern="0" dirty="0">
                  <a:solidFill>
                    <a:srgbClr val="C00000"/>
                  </a:solidFill>
                </a:rPr>
                <a:t>１００</a:t>
              </a:r>
              <a:endParaRPr lang="ja-JP" altLang="en-US" sz="1100" b="0" kern="0" dirty="0">
                <a:solidFill>
                  <a:srgbClr val="C00000"/>
                </a:solidFill>
              </a:endParaRPr>
            </a:p>
          </p:txBody>
        </p:sp>
        <p:cxnSp>
          <p:nvCxnSpPr>
            <p:cNvPr id="95" name="直線矢印コネクタ 94">
              <a:extLst>
                <a:ext uri="{FF2B5EF4-FFF2-40B4-BE49-F238E27FC236}">
                  <a16:creationId xmlns:a16="http://schemas.microsoft.com/office/drawing/2014/main" id="{EC17709C-CA17-80B7-0097-876554FCB4E3}"/>
                </a:ext>
              </a:extLst>
            </p:cNvPr>
            <p:cNvCxnSpPr>
              <a:cxnSpLocks/>
            </p:cNvCxnSpPr>
            <p:nvPr/>
          </p:nvCxnSpPr>
          <p:spPr>
            <a:xfrm flipH="1">
              <a:off x="3585031" y="4531568"/>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6" name="Text Box 3">
              <a:extLst>
                <a:ext uri="{FF2B5EF4-FFF2-40B4-BE49-F238E27FC236}">
                  <a16:creationId xmlns:a16="http://schemas.microsoft.com/office/drawing/2014/main" id="{B9ADBD8E-4E99-49A4-EF6B-D950EAC58A49}"/>
                </a:ext>
              </a:extLst>
            </p:cNvPr>
            <p:cNvSpPr txBox="1">
              <a:spLocks noChangeArrowheads="1"/>
            </p:cNvSpPr>
            <p:nvPr/>
          </p:nvSpPr>
          <p:spPr bwMode="auto">
            <a:xfrm>
              <a:off x="3779912" y="4726625"/>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C00000"/>
                  </a:solidFill>
                </a:rPr>
                <a:t>３３</a:t>
              </a:r>
              <a:r>
                <a:rPr lang="en-US" altLang="ja-JP" sz="1100" kern="0" dirty="0">
                  <a:solidFill>
                    <a:srgbClr val="C00000"/>
                  </a:solidFill>
                </a:rPr>
                <a:t>÷</a:t>
              </a:r>
              <a:r>
                <a:rPr lang="ja-JP" altLang="en-US" sz="1100" kern="0" dirty="0">
                  <a:solidFill>
                    <a:srgbClr val="C00000"/>
                  </a:solidFill>
                </a:rPr>
                <a:t>４３</a:t>
              </a:r>
              <a:r>
                <a:rPr lang="en-US" altLang="ja-JP" sz="1100" kern="0" dirty="0">
                  <a:solidFill>
                    <a:srgbClr val="C00000"/>
                  </a:solidFill>
                </a:rPr>
                <a:t>×</a:t>
              </a:r>
              <a:r>
                <a:rPr lang="ja-JP" altLang="en-US" sz="1100" kern="0" dirty="0">
                  <a:solidFill>
                    <a:srgbClr val="C00000"/>
                  </a:solidFill>
                </a:rPr>
                <a:t>１００</a:t>
              </a:r>
              <a:endParaRPr lang="ja-JP" altLang="en-US" sz="1100" b="0" kern="0" dirty="0">
                <a:solidFill>
                  <a:srgbClr val="C00000"/>
                </a:solidFill>
              </a:endParaRPr>
            </a:p>
          </p:txBody>
        </p:sp>
        <p:cxnSp>
          <p:nvCxnSpPr>
            <p:cNvPr id="97" name="直線矢印コネクタ 96">
              <a:extLst>
                <a:ext uri="{FF2B5EF4-FFF2-40B4-BE49-F238E27FC236}">
                  <a16:creationId xmlns:a16="http://schemas.microsoft.com/office/drawing/2014/main" id="{6743AB84-249E-394A-D7BB-BF20FECB0085}"/>
                </a:ext>
              </a:extLst>
            </p:cNvPr>
            <p:cNvCxnSpPr>
              <a:cxnSpLocks/>
            </p:cNvCxnSpPr>
            <p:nvPr/>
          </p:nvCxnSpPr>
          <p:spPr>
            <a:xfrm flipH="1">
              <a:off x="3585031" y="4865125"/>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8" name="Text Box 3">
              <a:extLst>
                <a:ext uri="{FF2B5EF4-FFF2-40B4-BE49-F238E27FC236}">
                  <a16:creationId xmlns:a16="http://schemas.microsoft.com/office/drawing/2014/main" id="{33C96EE5-444E-6871-8524-4392DB0D93DF}"/>
                </a:ext>
              </a:extLst>
            </p:cNvPr>
            <p:cNvSpPr txBox="1">
              <a:spLocks noChangeArrowheads="1"/>
            </p:cNvSpPr>
            <p:nvPr/>
          </p:nvSpPr>
          <p:spPr bwMode="auto">
            <a:xfrm>
              <a:off x="3779912" y="5080747"/>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C00000"/>
                  </a:solidFill>
                </a:rPr>
                <a:t>３９</a:t>
              </a:r>
              <a:r>
                <a:rPr lang="en-US" altLang="ja-JP" sz="1100" kern="0" dirty="0">
                  <a:solidFill>
                    <a:srgbClr val="C00000"/>
                  </a:solidFill>
                </a:rPr>
                <a:t>÷</a:t>
              </a:r>
              <a:r>
                <a:rPr lang="ja-JP" altLang="en-US" sz="1100" kern="0" dirty="0">
                  <a:solidFill>
                    <a:srgbClr val="C00000"/>
                  </a:solidFill>
                </a:rPr>
                <a:t>４３</a:t>
              </a:r>
              <a:r>
                <a:rPr lang="en-US" altLang="ja-JP" sz="1100" kern="0" dirty="0">
                  <a:solidFill>
                    <a:srgbClr val="C00000"/>
                  </a:solidFill>
                </a:rPr>
                <a:t>×</a:t>
              </a:r>
              <a:r>
                <a:rPr lang="ja-JP" altLang="en-US" sz="1100" kern="0" dirty="0">
                  <a:solidFill>
                    <a:srgbClr val="C00000"/>
                  </a:solidFill>
                </a:rPr>
                <a:t>１００</a:t>
              </a:r>
              <a:endParaRPr lang="ja-JP" altLang="en-US" sz="1100" b="0" kern="0" dirty="0">
                <a:solidFill>
                  <a:srgbClr val="C00000"/>
                </a:solidFill>
              </a:endParaRPr>
            </a:p>
          </p:txBody>
        </p:sp>
        <p:cxnSp>
          <p:nvCxnSpPr>
            <p:cNvPr id="99" name="直線矢印コネクタ 98">
              <a:extLst>
                <a:ext uri="{FF2B5EF4-FFF2-40B4-BE49-F238E27FC236}">
                  <a16:creationId xmlns:a16="http://schemas.microsoft.com/office/drawing/2014/main" id="{93C32D14-DC4F-BBB5-9146-D139C2B9893B}"/>
                </a:ext>
              </a:extLst>
            </p:cNvPr>
            <p:cNvCxnSpPr>
              <a:cxnSpLocks/>
            </p:cNvCxnSpPr>
            <p:nvPr/>
          </p:nvCxnSpPr>
          <p:spPr>
            <a:xfrm flipH="1">
              <a:off x="3585031" y="5219247"/>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00" name="Text Box 3">
              <a:extLst>
                <a:ext uri="{FF2B5EF4-FFF2-40B4-BE49-F238E27FC236}">
                  <a16:creationId xmlns:a16="http://schemas.microsoft.com/office/drawing/2014/main" id="{6AB107ED-C726-26E0-E893-0D54F15A454D}"/>
                </a:ext>
              </a:extLst>
            </p:cNvPr>
            <p:cNvSpPr txBox="1">
              <a:spLocks noChangeArrowheads="1"/>
            </p:cNvSpPr>
            <p:nvPr/>
          </p:nvSpPr>
          <p:spPr bwMode="auto">
            <a:xfrm>
              <a:off x="3758325" y="5422734"/>
              <a:ext cx="122282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100" kern="0" dirty="0">
                  <a:solidFill>
                    <a:srgbClr val="C00000"/>
                  </a:solidFill>
                </a:rPr>
                <a:t>４３</a:t>
              </a:r>
              <a:r>
                <a:rPr lang="en-US" altLang="ja-JP" sz="1100" kern="0" dirty="0">
                  <a:solidFill>
                    <a:srgbClr val="C00000"/>
                  </a:solidFill>
                </a:rPr>
                <a:t>÷</a:t>
              </a:r>
              <a:r>
                <a:rPr lang="ja-JP" altLang="en-US" sz="1100" kern="0" dirty="0">
                  <a:solidFill>
                    <a:srgbClr val="C00000"/>
                  </a:solidFill>
                </a:rPr>
                <a:t>４３</a:t>
              </a:r>
              <a:r>
                <a:rPr lang="en-US" altLang="ja-JP" sz="1100" kern="0" dirty="0">
                  <a:solidFill>
                    <a:srgbClr val="C00000"/>
                  </a:solidFill>
                </a:rPr>
                <a:t>×</a:t>
              </a:r>
              <a:r>
                <a:rPr lang="ja-JP" altLang="en-US" sz="1100" kern="0" dirty="0">
                  <a:solidFill>
                    <a:srgbClr val="C00000"/>
                  </a:solidFill>
                </a:rPr>
                <a:t>１００</a:t>
              </a:r>
              <a:endParaRPr lang="ja-JP" altLang="en-US" sz="1100" b="0" kern="0" dirty="0">
                <a:solidFill>
                  <a:srgbClr val="C00000"/>
                </a:solidFill>
              </a:endParaRPr>
            </a:p>
          </p:txBody>
        </p:sp>
        <p:cxnSp>
          <p:nvCxnSpPr>
            <p:cNvPr id="101" name="直線矢印コネクタ 100">
              <a:extLst>
                <a:ext uri="{FF2B5EF4-FFF2-40B4-BE49-F238E27FC236}">
                  <a16:creationId xmlns:a16="http://schemas.microsoft.com/office/drawing/2014/main" id="{3C59B79E-B18E-590B-3ECB-EAB3C2D3B8C8}"/>
                </a:ext>
              </a:extLst>
            </p:cNvPr>
            <p:cNvCxnSpPr>
              <a:cxnSpLocks/>
            </p:cNvCxnSpPr>
            <p:nvPr/>
          </p:nvCxnSpPr>
          <p:spPr>
            <a:xfrm flipH="1">
              <a:off x="3563444" y="5561234"/>
              <a:ext cx="272890" cy="0"/>
            </a:xfrm>
            <a:prstGeom prst="straightConnector1">
              <a:avLst/>
            </a:prstGeom>
            <a:ln w="254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102" name="Text Box 3">
            <a:extLst>
              <a:ext uri="{FF2B5EF4-FFF2-40B4-BE49-F238E27FC236}">
                <a16:creationId xmlns:a16="http://schemas.microsoft.com/office/drawing/2014/main" id="{3B99D9E4-999B-951D-A01C-81E9129EDFDE}"/>
              </a:ext>
            </a:extLst>
          </p:cNvPr>
          <p:cNvSpPr txBox="1">
            <a:spLocks noChangeArrowheads="1"/>
          </p:cNvSpPr>
          <p:nvPr/>
        </p:nvSpPr>
        <p:spPr bwMode="auto">
          <a:xfrm>
            <a:off x="2597147" y="4088488"/>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①</a:t>
            </a:r>
          </a:p>
        </p:txBody>
      </p:sp>
      <p:sp>
        <p:nvSpPr>
          <p:cNvPr id="103" name="Text Box 3">
            <a:extLst>
              <a:ext uri="{FF2B5EF4-FFF2-40B4-BE49-F238E27FC236}">
                <a16:creationId xmlns:a16="http://schemas.microsoft.com/office/drawing/2014/main" id="{3DB71BBF-0321-5348-A5CB-0D1B58B441A1}"/>
              </a:ext>
            </a:extLst>
          </p:cNvPr>
          <p:cNvSpPr txBox="1">
            <a:spLocks noChangeArrowheads="1"/>
          </p:cNvSpPr>
          <p:nvPr/>
        </p:nvSpPr>
        <p:spPr bwMode="auto">
          <a:xfrm>
            <a:off x="3656670" y="4188100"/>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②</a:t>
            </a:r>
          </a:p>
        </p:txBody>
      </p:sp>
      <p:sp>
        <p:nvSpPr>
          <p:cNvPr id="104" name="Text Box 3">
            <a:extLst>
              <a:ext uri="{FF2B5EF4-FFF2-40B4-BE49-F238E27FC236}">
                <a16:creationId xmlns:a16="http://schemas.microsoft.com/office/drawing/2014/main" id="{0FCB9CDC-325B-DB8C-6312-6029800E202A}"/>
              </a:ext>
            </a:extLst>
          </p:cNvPr>
          <p:cNvSpPr txBox="1">
            <a:spLocks noChangeArrowheads="1"/>
          </p:cNvSpPr>
          <p:nvPr/>
        </p:nvSpPr>
        <p:spPr bwMode="auto">
          <a:xfrm>
            <a:off x="4493986" y="4146384"/>
            <a:ext cx="11524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lvl="0" eaLnBrk="1" hangingPunct="1">
              <a:spcBef>
                <a:spcPct val="50000"/>
              </a:spcBef>
              <a:buNone/>
              <a:defRPr/>
            </a:pPr>
            <a:r>
              <a:rPr lang="ja-JP" altLang="en-US" sz="1600" kern="0" dirty="0">
                <a:solidFill>
                  <a:srgbClr val="09090D"/>
                </a:solidFill>
              </a:rPr>
              <a:t>③</a:t>
            </a:r>
          </a:p>
        </p:txBody>
      </p:sp>
      <p:cxnSp>
        <p:nvCxnSpPr>
          <p:cNvPr id="106" name="直線矢印コネクタ 105">
            <a:extLst>
              <a:ext uri="{FF2B5EF4-FFF2-40B4-BE49-F238E27FC236}">
                <a16:creationId xmlns:a16="http://schemas.microsoft.com/office/drawing/2014/main" id="{B08CFEEE-7704-AB1D-C5BB-B59627CB0285}"/>
              </a:ext>
            </a:extLst>
          </p:cNvPr>
          <p:cNvCxnSpPr/>
          <p:nvPr/>
        </p:nvCxnSpPr>
        <p:spPr>
          <a:xfrm flipV="1">
            <a:off x="6730666" y="2787674"/>
            <a:ext cx="3074308" cy="41817"/>
          </a:xfrm>
          <a:prstGeom prst="straightConnector1">
            <a:avLst/>
          </a:prstGeom>
          <a:ln w="254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07" name="AutoShape 125">
            <a:extLst>
              <a:ext uri="{FF2B5EF4-FFF2-40B4-BE49-F238E27FC236}">
                <a16:creationId xmlns:a16="http://schemas.microsoft.com/office/drawing/2014/main" id="{D2A4F9D2-0A03-EEB0-4C0D-E328AF1DB22E}"/>
              </a:ext>
            </a:extLst>
          </p:cNvPr>
          <p:cNvSpPr>
            <a:spLocks noChangeArrowheads="1"/>
          </p:cNvSpPr>
          <p:nvPr/>
        </p:nvSpPr>
        <p:spPr bwMode="auto">
          <a:xfrm>
            <a:off x="4290370" y="2739122"/>
            <a:ext cx="1828800" cy="685800"/>
          </a:xfrm>
          <a:prstGeom prst="wedgeRoundRectCallout">
            <a:avLst>
              <a:gd name="adj1" fmla="val 75187"/>
              <a:gd name="adj2" fmla="val -43913"/>
              <a:gd name="adj3" fmla="val 16667"/>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0"/>
              </a:spcBef>
              <a:spcAft>
                <a:spcPts val="0"/>
              </a:spcAft>
              <a:buNone/>
              <a:defRPr/>
            </a:pPr>
            <a:r>
              <a:rPr lang="ja-JP" altLang="en-US" sz="1200" kern="0" dirty="0">
                <a:solidFill>
                  <a:srgbClr val="160100"/>
                </a:solidFill>
              </a:rPr>
              <a:t>４３が１００％になる。</a:t>
            </a:r>
            <a:endParaRPr lang="en-US" altLang="ja-JP" sz="1200" kern="0" dirty="0">
              <a:solidFill>
                <a:srgbClr val="160100"/>
              </a:solidFill>
            </a:endParaRPr>
          </a:p>
          <a:p>
            <a:pPr eaLnBrk="1" fontAlgn="auto" hangingPunct="1">
              <a:spcBef>
                <a:spcPct val="0"/>
              </a:spcBef>
              <a:spcAft>
                <a:spcPts val="0"/>
              </a:spcAft>
              <a:buNone/>
              <a:defRPr/>
            </a:pPr>
            <a:r>
              <a:rPr lang="ja-JP" altLang="en-US" sz="1200" b="0" kern="0" dirty="0">
                <a:solidFill>
                  <a:srgbClr val="160100"/>
                </a:solidFill>
              </a:rPr>
              <a:t>４３と数値は書かない。</a:t>
            </a:r>
          </a:p>
        </p:txBody>
      </p:sp>
      <p:sp>
        <p:nvSpPr>
          <p:cNvPr id="108" name="Text Box 73">
            <a:extLst>
              <a:ext uri="{FF2B5EF4-FFF2-40B4-BE49-F238E27FC236}">
                <a16:creationId xmlns:a16="http://schemas.microsoft.com/office/drawing/2014/main" id="{FB1C7309-AC92-3453-687B-C1E0918D0C51}"/>
              </a:ext>
            </a:extLst>
          </p:cNvPr>
          <p:cNvSpPr txBox="1">
            <a:spLocks noChangeArrowheads="1"/>
          </p:cNvSpPr>
          <p:nvPr/>
        </p:nvSpPr>
        <p:spPr bwMode="auto">
          <a:xfrm>
            <a:off x="1582282" y="1130095"/>
            <a:ext cx="22533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algn="ctr" eaLnBrk="1" fontAlgn="auto" hangingPunct="1">
              <a:spcBef>
                <a:spcPct val="50000"/>
              </a:spcBef>
              <a:spcAft>
                <a:spcPts val="0"/>
              </a:spcAft>
              <a:buNone/>
              <a:defRPr/>
            </a:pPr>
            <a:r>
              <a:rPr lang="ja-JP" altLang="en-US" sz="1800" u="sng" kern="0" dirty="0">
                <a:solidFill>
                  <a:srgbClr val="C00000"/>
                </a:solidFill>
                <a:highlight>
                  <a:srgbClr val="FFFF00"/>
                </a:highlight>
              </a:rPr>
              <a:t>計が４３個の場合</a:t>
            </a:r>
          </a:p>
        </p:txBody>
      </p:sp>
      <p:sp>
        <p:nvSpPr>
          <p:cNvPr id="109" name="Text Box 3">
            <a:extLst>
              <a:ext uri="{FF2B5EF4-FFF2-40B4-BE49-F238E27FC236}">
                <a16:creationId xmlns:a16="http://schemas.microsoft.com/office/drawing/2014/main" id="{F5FA5F3D-722E-0B26-D6EB-6DB6B69CA20F}"/>
              </a:ext>
            </a:extLst>
          </p:cNvPr>
          <p:cNvSpPr txBox="1">
            <a:spLocks noChangeArrowheads="1"/>
          </p:cNvSpPr>
          <p:nvPr/>
        </p:nvSpPr>
        <p:spPr bwMode="auto">
          <a:xfrm>
            <a:off x="1880233" y="603883"/>
            <a:ext cx="83029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charset="-128"/>
              </a:defRPr>
            </a:lvl9pPr>
          </a:lstStyle>
          <a:p>
            <a:pPr eaLnBrk="1" fontAlgn="auto" hangingPunct="1">
              <a:spcBef>
                <a:spcPct val="50000"/>
              </a:spcBef>
              <a:spcAft>
                <a:spcPts val="0"/>
              </a:spcAft>
              <a:buNone/>
              <a:defRPr/>
            </a:pPr>
            <a:r>
              <a:rPr lang="ja-JP" altLang="en-US" sz="1600" kern="0" dirty="0">
                <a:solidFill>
                  <a:srgbClr val="09090D"/>
                </a:solidFill>
              </a:rPr>
              <a:t>くだもの</a:t>
            </a:r>
            <a:r>
              <a:rPr lang="ja-JP" altLang="en-US" sz="1600" b="0" kern="0" dirty="0">
                <a:solidFill>
                  <a:srgbClr val="09090D"/>
                </a:solidFill>
              </a:rPr>
              <a:t>を販売店に</a:t>
            </a:r>
            <a:r>
              <a:rPr lang="ja-JP" altLang="en-US" sz="1600" kern="0" dirty="0">
                <a:solidFill>
                  <a:srgbClr val="09090D"/>
                </a:solidFill>
              </a:rPr>
              <a:t>出荷する</a:t>
            </a:r>
            <a:r>
              <a:rPr lang="ja-JP" altLang="en-US" sz="1600" b="0" kern="0" dirty="0">
                <a:solidFill>
                  <a:srgbClr val="09090D"/>
                </a:solidFill>
              </a:rPr>
              <a:t>卸業の皆さんは最近出荷前の検査で売り物にならないくだもののキズ付が増えて</a:t>
            </a:r>
            <a:r>
              <a:rPr lang="ja-JP" altLang="en-US" sz="1600" kern="0" dirty="0">
                <a:solidFill>
                  <a:srgbClr val="09090D"/>
                </a:solidFill>
              </a:rPr>
              <a:t>いることに気づきました</a:t>
            </a:r>
            <a:r>
              <a:rPr lang="ja-JP" altLang="en-US" sz="1600" b="0" kern="0" dirty="0">
                <a:solidFill>
                  <a:srgbClr val="09090D"/>
                </a:solidFill>
              </a:rPr>
              <a:t>。〇年２</a:t>
            </a:r>
            <a:r>
              <a:rPr lang="ja-JP" altLang="en-US" sz="1600" kern="0" dirty="0">
                <a:solidFill>
                  <a:srgbClr val="09090D"/>
                </a:solidFill>
              </a:rPr>
              <a:t>月</a:t>
            </a:r>
            <a:r>
              <a:rPr lang="ja-JP" altLang="en-US" sz="1600" b="0" kern="0" dirty="0">
                <a:solidFill>
                  <a:srgbClr val="09090D"/>
                </a:solidFill>
              </a:rPr>
              <a:t>を調べた結果以下がわかりました。</a:t>
            </a:r>
          </a:p>
        </p:txBody>
      </p:sp>
      <p:sp>
        <p:nvSpPr>
          <p:cNvPr id="110" name="テキスト ボックス 109">
            <a:extLst>
              <a:ext uri="{FF2B5EF4-FFF2-40B4-BE49-F238E27FC236}">
                <a16:creationId xmlns:a16="http://schemas.microsoft.com/office/drawing/2014/main" id="{5A446D88-E7C3-8E8A-629E-50AB8E0F910F}"/>
              </a:ext>
            </a:extLst>
          </p:cNvPr>
          <p:cNvSpPr txBox="1"/>
          <p:nvPr/>
        </p:nvSpPr>
        <p:spPr>
          <a:xfrm>
            <a:off x="5159896" y="116633"/>
            <a:ext cx="3372670" cy="307777"/>
          </a:xfrm>
          <a:prstGeom prst="rect">
            <a:avLst/>
          </a:prstGeom>
          <a:noFill/>
        </p:spPr>
        <p:txBody>
          <a:bodyPr wrap="square" rtlCol="0">
            <a:spAutoFit/>
          </a:bodyPr>
          <a:lstStyle/>
          <a:p>
            <a:r>
              <a:rPr lang="ja-JP" altLang="en-US" u="sng" dirty="0"/>
              <a:t>おさらい</a:t>
            </a:r>
          </a:p>
        </p:txBody>
      </p:sp>
    </p:spTree>
    <p:extLst>
      <p:ext uri="{BB962C8B-B14F-4D97-AF65-F5344CB8AC3E}">
        <p14:creationId xmlns:p14="http://schemas.microsoft.com/office/powerpoint/2010/main" val="1066593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176">
            <a:extLst>
              <a:ext uri="{FF2B5EF4-FFF2-40B4-BE49-F238E27FC236}">
                <a16:creationId xmlns:a16="http://schemas.microsoft.com/office/drawing/2014/main" id="{CD827813-8588-8934-BF61-BA66BA2699C2}"/>
              </a:ext>
            </a:extLst>
          </p:cNvPr>
          <p:cNvSpPr txBox="1">
            <a:spLocks noChangeArrowheads="1"/>
          </p:cNvSpPr>
          <p:nvPr/>
        </p:nvSpPr>
        <p:spPr bwMode="auto">
          <a:xfrm>
            <a:off x="1676400" y="131764"/>
            <a:ext cx="55771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dirty="0">
                <a:solidFill>
                  <a:schemeClr val="accent2"/>
                </a:solidFill>
                <a:latin typeface="ＭＳ Ｐゴシック" panose="020B0600070205080204" pitchFamily="50" charset="-128"/>
              </a:rPr>
              <a:t>　パレート図　みなさんに覚えてほしいこと</a:t>
            </a:r>
          </a:p>
        </p:txBody>
      </p:sp>
      <p:sp>
        <p:nvSpPr>
          <p:cNvPr id="24579" name="Text Box 1178">
            <a:extLst>
              <a:ext uri="{FF2B5EF4-FFF2-40B4-BE49-F238E27FC236}">
                <a16:creationId xmlns:a16="http://schemas.microsoft.com/office/drawing/2014/main" id="{ADD1D2FB-3121-F68E-11BB-38DE24469FCF}"/>
              </a:ext>
            </a:extLst>
          </p:cNvPr>
          <p:cNvSpPr txBox="1">
            <a:spLocks noChangeArrowheads="1"/>
          </p:cNvSpPr>
          <p:nvPr/>
        </p:nvSpPr>
        <p:spPr bwMode="auto">
          <a:xfrm>
            <a:off x="2711450" y="2466976"/>
            <a:ext cx="677545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0"/>
              </a:spcBef>
              <a:buFontTx/>
              <a:buNone/>
            </a:pPr>
            <a:r>
              <a:rPr lang="ja-JP" altLang="en-US" sz="1800" dirty="0"/>
              <a:t>（</a:t>
            </a:r>
            <a:r>
              <a:rPr lang="en-US" altLang="ja-JP" sz="1800" dirty="0"/>
              <a:t>A</a:t>
            </a:r>
            <a:r>
              <a:rPr lang="ja-JP" altLang="en-US" sz="1800" dirty="0"/>
              <a:t>）縦軸に取り上げるとよいもの</a:t>
            </a:r>
          </a:p>
          <a:p>
            <a:pPr eaLnBrk="1" hangingPunct="1">
              <a:lnSpc>
                <a:spcPct val="120000"/>
              </a:lnSpc>
              <a:spcBef>
                <a:spcPct val="0"/>
              </a:spcBef>
              <a:buFontTx/>
              <a:buNone/>
            </a:pPr>
            <a:r>
              <a:rPr lang="ja-JP" altLang="en-US" sz="1800" dirty="0"/>
              <a:t>　　　　①金額：損失金額、販売金額、人件費、各種諸経費など</a:t>
            </a:r>
          </a:p>
          <a:p>
            <a:pPr eaLnBrk="1" hangingPunct="1">
              <a:lnSpc>
                <a:spcPct val="120000"/>
              </a:lnSpc>
              <a:spcBef>
                <a:spcPct val="0"/>
              </a:spcBef>
              <a:buFontTx/>
              <a:buNone/>
            </a:pPr>
            <a:r>
              <a:rPr lang="ja-JP" altLang="en-US" sz="1800" dirty="0"/>
              <a:t>　　　　②品質：不良件数、不良個数、手直し数、返品数、欠点数など</a:t>
            </a:r>
          </a:p>
          <a:p>
            <a:pPr eaLnBrk="1" hangingPunct="1">
              <a:lnSpc>
                <a:spcPct val="120000"/>
              </a:lnSpc>
              <a:spcBef>
                <a:spcPct val="0"/>
              </a:spcBef>
              <a:buFontTx/>
              <a:buNone/>
            </a:pPr>
            <a:r>
              <a:rPr lang="ja-JP" altLang="en-US" sz="1800" dirty="0"/>
              <a:t>　　　　③時間：作業時間、処理時間、手直し時間など</a:t>
            </a:r>
          </a:p>
          <a:p>
            <a:pPr eaLnBrk="1" hangingPunct="1">
              <a:lnSpc>
                <a:spcPct val="120000"/>
              </a:lnSpc>
              <a:spcBef>
                <a:spcPct val="0"/>
              </a:spcBef>
              <a:buFontTx/>
              <a:buNone/>
            </a:pPr>
            <a:r>
              <a:rPr lang="ja-JP" altLang="en-US" sz="1800" dirty="0"/>
              <a:t>　　　　④安全：事故件数、災害件数、ヒヤリ件数など</a:t>
            </a:r>
          </a:p>
          <a:p>
            <a:pPr eaLnBrk="1" hangingPunct="1">
              <a:lnSpc>
                <a:spcPct val="120000"/>
              </a:lnSpc>
              <a:spcBef>
                <a:spcPct val="0"/>
              </a:spcBef>
              <a:buFontTx/>
              <a:buNone/>
            </a:pPr>
            <a:r>
              <a:rPr lang="ja-JP" altLang="en-US" sz="1800" dirty="0"/>
              <a:t>　　　　⑤モラール：出勤率、欠勤率、参加率、提案件数など</a:t>
            </a:r>
          </a:p>
        </p:txBody>
      </p:sp>
      <p:sp>
        <p:nvSpPr>
          <p:cNvPr id="24580" name="Text Box 1179">
            <a:extLst>
              <a:ext uri="{FF2B5EF4-FFF2-40B4-BE49-F238E27FC236}">
                <a16:creationId xmlns:a16="http://schemas.microsoft.com/office/drawing/2014/main" id="{6A5242F0-F9AA-9AD3-8638-6DE9B09419D8}"/>
              </a:ext>
            </a:extLst>
          </p:cNvPr>
          <p:cNvSpPr txBox="1">
            <a:spLocks noChangeArrowheads="1"/>
          </p:cNvSpPr>
          <p:nvPr/>
        </p:nvSpPr>
        <p:spPr bwMode="auto">
          <a:xfrm>
            <a:off x="2711450" y="4521200"/>
            <a:ext cx="5359400"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0"/>
              </a:spcBef>
              <a:buFontTx/>
              <a:buNone/>
            </a:pPr>
            <a:r>
              <a:rPr lang="ja-JP" altLang="en-US" sz="1800" dirty="0"/>
              <a:t>（</a:t>
            </a:r>
            <a:r>
              <a:rPr lang="en-US" altLang="ja-JP" sz="1800" dirty="0"/>
              <a:t>B</a:t>
            </a:r>
            <a:r>
              <a:rPr lang="ja-JP" altLang="en-US" sz="1800" dirty="0"/>
              <a:t>）横軸に取り上げるとよいもの</a:t>
            </a:r>
          </a:p>
          <a:p>
            <a:pPr eaLnBrk="1" hangingPunct="1">
              <a:lnSpc>
                <a:spcPct val="120000"/>
              </a:lnSpc>
              <a:spcBef>
                <a:spcPct val="0"/>
              </a:spcBef>
              <a:buFontTx/>
              <a:buNone/>
            </a:pPr>
            <a:r>
              <a:rPr lang="ja-JP" altLang="en-US" sz="1800" dirty="0"/>
              <a:t>　　　　①現象：不良項目別、欠点内容別、位置別など</a:t>
            </a:r>
          </a:p>
          <a:p>
            <a:pPr eaLnBrk="1" hangingPunct="1">
              <a:lnSpc>
                <a:spcPct val="120000"/>
              </a:lnSpc>
              <a:spcBef>
                <a:spcPct val="0"/>
              </a:spcBef>
              <a:buFontTx/>
              <a:buNone/>
            </a:pPr>
            <a:r>
              <a:rPr lang="ja-JP" altLang="en-US" sz="1800" dirty="0"/>
              <a:t>　　　　②機械・設備：機械別、設備別など</a:t>
            </a:r>
          </a:p>
          <a:p>
            <a:pPr eaLnBrk="1" hangingPunct="1">
              <a:lnSpc>
                <a:spcPct val="120000"/>
              </a:lnSpc>
              <a:spcBef>
                <a:spcPct val="0"/>
              </a:spcBef>
              <a:buFontTx/>
              <a:buNone/>
            </a:pPr>
            <a:r>
              <a:rPr lang="ja-JP" altLang="en-US" sz="1800" dirty="0"/>
              <a:t>　　　　③作業者：人別、係別、男女別、年齢別など</a:t>
            </a:r>
          </a:p>
          <a:p>
            <a:pPr eaLnBrk="1" hangingPunct="1">
              <a:lnSpc>
                <a:spcPct val="120000"/>
              </a:lnSpc>
              <a:spcBef>
                <a:spcPct val="0"/>
              </a:spcBef>
              <a:buFontTx/>
              <a:buNone/>
            </a:pPr>
            <a:r>
              <a:rPr lang="ja-JP" altLang="en-US" sz="1800" dirty="0"/>
              <a:t>　　　　④作業方法：圧力・速度などの作業条件</a:t>
            </a:r>
          </a:p>
          <a:p>
            <a:pPr eaLnBrk="1" hangingPunct="1">
              <a:lnSpc>
                <a:spcPct val="120000"/>
              </a:lnSpc>
              <a:spcBef>
                <a:spcPct val="0"/>
              </a:spcBef>
              <a:buFontTx/>
              <a:buNone/>
            </a:pPr>
            <a:r>
              <a:rPr lang="ja-JP" altLang="en-US" sz="1800" dirty="0"/>
              <a:t>　　　　⑤原材料：ロット別、メーカー別など</a:t>
            </a:r>
          </a:p>
          <a:p>
            <a:pPr eaLnBrk="1" hangingPunct="1">
              <a:lnSpc>
                <a:spcPct val="120000"/>
              </a:lnSpc>
              <a:spcBef>
                <a:spcPct val="0"/>
              </a:spcBef>
              <a:buFontTx/>
              <a:buNone/>
            </a:pPr>
            <a:r>
              <a:rPr lang="ja-JP" altLang="en-US" sz="1800" dirty="0"/>
              <a:t>　　　　⑥時間軸：月別、週別、季節別、時間別など</a:t>
            </a:r>
          </a:p>
        </p:txBody>
      </p:sp>
      <p:sp>
        <p:nvSpPr>
          <p:cNvPr id="24581" name="Text Box 1026">
            <a:extLst>
              <a:ext uri="{FF2B5EF4-FFF2-40B4-BE49-F238E27FC236}">
                <a16:creationId xmlns:a16="http://schemas.microsoft.com/office/drawing/2014/main" id="{E0321511-E631-6D6E-5880-A83F442C0EF7}"/>
              </a:ext>
            </a:extLst>
          </p:cNvPr>
          <p:cNvSpPr txBox="1">
            <a:spLocks noChangeArrowheads="1"/>
          </p:cNvSpPr>
          <p:nvPr/>
        </p:nvSpPr>
        <p:spPr bwMode="auto">
          <a:xfrm>
            <a:off x="2711451" y="698771"/>
            <a:ext cx="7445375"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dirty="0">
                <a:solidFill>
                  <a:srgbClr val="002060"/>
                </a:solidFill>
                <a:latin typeface="+mj-ea"/>
                <a:ea typeface="+mj-ea"/>
              </a:rPr>
              <a:t>（パレート図作成の考え方）</a:t>
            </a:r>
            <a:endParaRPr lang="en-US" altLang="ja-JP" sz="2000" dirty="0">
              <a:solidFill>
                <a:srgbClr val="002060"/>
              </a:solidFill>
              <a:latin typeface="+mj-ea"/>
              <a:ea typeface="+mj-ea"/>
            </a:endParaRPr>
          </a:p>
          <a:p>
            <a:pPr eaLnBrk="1" hangingPunct="1">
              <a:spcBef>
                <a:spcPct val="0"/>
              </a:spcBef>
              <a:buFontTx/>
              <a:buNone/>
            </a:pPr>
            <a:r>
              <a:rPr lang="ja-JP" altLang="en-US" sz="2000" dirty="0">
                <a:solidFill>
                  <a:srgbClr val="002060"/>
                </a:solidFill>
                <a:latin typeface="+mj-ea"/>
                <a:ea typeface="+mj-ea"/>
              </a:rPr>
              <a:t>目的（しりたいこと）に応じて特性値はかわること</a:t>
            </a:r>
            <a:endParaRPr lang="en-US" altLang="ja-JP" sz="2000" dirty="0">
              <a:solidFill>
                <a:srgbClr val="002060"/>
              </a:solidFill>
              <a:latin typeface="+mj-ea"/>
              <a:ea typeface="+mj-ea"/>
            </a:endParaRPr>
          </a:p>
          <a:p>
            <a:pPr eaLnBrk="1" hangingPunct="1">
              <a:spcBef>
                <a:spcPct val="0"/>
              </a:spcBef>
              <a:buFontTx/>
              <a:buNone/>
            </a:pPr>
            <a:r>
              <a:rPr lang="ja-JP" altLang="en-US" sz="2000" dirty="0">
                <a:solidFill>
                  <a:srgbClr val="002060"/>
                </a:solidFill>
                <a:latin typeface="+mj-ea"/>
                <a:ea typeface="+mj-ea"/>
              </a:rPr>
              <a:t>*例の場合は果物キズ付き個数でした。</a:t>
            </a:r>
            <a:endParaRPr lang="en-US" altLang="ja-JP" sz="2000" dirty="0">
              <a:solidFill>
                <a:srgbClr val="002060"/>
              </a:solidFill>
              <a:latin typeface="+mj-ea"/>
              <a:ea typeface="+mj-ea"/>
            </a:endParaRPr>
          </a:p>
          <a:p>
            <a:pPr eaLnBrk="1" hangingPunct="1">
              <a:spcBef>
                <a:spcPct val="0"/>
              </a:spcBef>
              <a:buFontTx/>
              <a:buNone/>
            </a:pPr>
            <a:r>
              <a:rPr lang="ja-JP" altLang="en-US" sz="2000" dirty="0">
                <a:solidFill>
                  <a:srgbClr val="002060"/>
                </a:solidFill>
                <a:latin typeface="+mj-ea"/>
                <a:ea typeface="+mj-ea"/>
              </a:rPr>
              <a:t>*損失金額をしりたいなら金額がきます。</a:t>
            </a:r>
            <a:endParaRPr lang="en-US" altLang="ja-JP" sz="2000" dirty="0">
              <a:solidFill>
                <a:srgbClr val="002060"/>
              </a:solidFill>
              <a:latin typeface="+mj-ea"/>
              <a:ea typeface="+mj-ea"/>
            </a:endParaRPr>
          </a:p>
          <a:p>
            <a:pPr eaLnBrk="1" hangingPunct="1">
              <a:spcBef>
                <a:spcPct val="0"/>
              </a:spcBef>
              <a:buFontTx/>
              <a:buNone/>
            </a:pPr>
            <a:r>
              <a:rPr lang="ja-JP" altLang="en-US" sz="2000" dirty="0">
                <a:solidFill>
                  <a:srgbClr val="002060"/>
                </a:solidFill>
                <a:latin typeface="+mj-ea"/>
                <a:ea typeface="+mj-ea"/>
              </a:rPr>
              <a:t>　以下しりたい例です。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a:extLst>
              <a:ext uri="{FF2B5EF4-FFF2-40B4-BE49-F238E27FC236}">
                <a16:creationId xmlns:a16="http://schemas.microsoft.com/office/drawing/2014/main" id="{BC5340D5-15C3-C34C-5091-F42ABF47C3A4}"/>
              </a:ext>
            </a:extLst>
          </p:cNvPr>
          <p:cNvGrpSpPr>
            <a:grpSpLocks/>
          </p:cNvGrpSpPr>
          <p:nvPr/>
        </p:nvGrpSpPr>
        <p:grpSpPr bwMode="auto">
          <a:xfrm>
            <a:off x="1905000" y="3352800"/>
            <a:ext cx="8458200" cy="3352800"/>
            <a:chOff x="240" y="96"/>
            <a:chExt cx="5328" cy="2112"/>
          </a:xfrm>
        </p:grpSpPr>
        <p:sp>
          <p:nvSpPr>
            <p:cNvPr id="28689" name="Rectangle 3">
              <a:extLst>
                <a:ext uri="{FF2B5EF4-FFF2-40B4-BE49-F238E27FC236}">
                  <a16:creationId xmlns:a16="http://schemas.microsoft.com/office/drawing/2014/main" id="{2DCF4EAF-11C9-9940-164C-1498AE090985}"/>
                </a:ext>
              </a:extLst>
            </p:cNvPr>
            <p:cNvSpPr>
              <a:spLocks noChangeArrowheads="1"/>
            </p:cNvSpPr>
            <p:nvPr/>
          </p:nvSpPr>
          <p:spPr bwMode="auto">
            <a:xfrm>
              <a:off x="1296" y="336"/>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テーマの選定</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問題を発見しテーマを決める</a:t>
              </a:r>
            </a:p>
          </p:txBody>
        </p:sp>
        <p:sp>
          <p:nvSpPr>
            <p:cNvPr id="28690" name="Rectangle 4">
              <a:extLst>
                <a:ext uri="{FF2B5EF4-FFF2-40B4-BE49-F238E27FC236}">
                  <a16:creationId xmlns:a16="http://schemas.microsoft.com/office/drawing/2014/main" id="{C6AF2C3A-C1DC-ECE5-2467-0F54FBF8D4B6}"/>
                </a:ext>
              </a:extLst>
            </p:cNvPr>
            <p:cNvSpPr>
              <a:spLocks noChangeArrowheads="1"/>
            </p:cNvSpPr>
            <p:nvPr/>
          </p:nvSpPr>
          <p:spPr bwMode="auto">
            <a:xfrm>
              <a:off x="2976" y="336"/>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・昔の遊びでの状況の</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　確認</a:t>
              </a:r>
            </a:p>
          </p:txBody>
        </p:sp>
        <p:sp>
          <p:nvSpPr>
            <p:cNvPr id="28691" name="Rectangle 5">
              <a:extLst>
                <a:ext uri="{FF2B5EF4-FFF2-40B4-BE49-F238E27FC236}">
                  <a16:creationId xmlns:a16="http://schemas.microsoft.com/office/drawing/2014/main" id="{ADE95B0D-D55E-088A-D81B-5CDF7A2ED2F4}"/>
                </a:ext>
              </a:extLst>
            </p:cNvPr>
            <p:cNvSpPr>
              <a:spLocks noChangeArrowheads="1"/>
            </p:cNvSpPr>
            <p:nvPr/>
          </p:nvSpPr>
          <p:spPr bwMode="auto">
            <a:xfrm>
              <a:off x="4416" y="336"/>
              <a:ext cx="1152" cy="624"/>
            </a:xfrm>
            <a:prstGeom prst="rect">
              <a:avLst/>
            </a:prstGeom>
            <a:solidFill>
              <a:srgbClr val="FF99CC"/>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・計算表、パレート図</a:t>
              </a:r>
            </a:p>
          </p:txBody>
        </p:sp>
        <p:sp>
          <p:nvSpPr>
            <p:cNvPr id="28692" name="Rectangle 6">
              <a:extLst>
                <a:ext uri="{FF2B5EF4-FFF2-40B4-BE49-F238E27FC236}">
                  <a16:creationId xmlns:a16="http://schemas.microsoft.com/office/drawing/2014/main" id="{0EBD5799-8610-7AFF-9B63-7251796440BE}"/>
                </a:ext>
              </a:extLst>
            </p:cNvPr>
            <p:cNvSpPr>
              <a:spLocks noChangeArrowheads="1"/>
            </p:cNvSpPr>
            <p:nvPr/>
          </p:nvSpPr>
          <p:spPr bwMode="auto">
            <a:xfrm>
              <a:off x="1056" y="336"/>
              <a:ext cx="240"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１</a:t>
              </a:r>
            </a:p>
          </p:txBody>
        </p:sp>
        <p:sp>
          <p:nvSpPr>
            <p:cNvPr id="28693" name="Rectangle 7">
              <a:extLst>
                <a:ext uri="{FF2B5EF4-FFF2-40B4-BE49-F238E27FC236}">
                  <a16:creationId xmlns:a16="http://schemas.microsoft.com/office/drawing/2014/main" id="{1B65276F-7478-679B-71CB-2CDDEEA1AC2A}"/>
                </a:ext>
              </a:extLst>
            </p:cNvPr>
            <p:cNvSpPr>
              <a:spLocks noChangeArrowheads="1"/>
            </p:cNvSpPr>
            <p:nvPr/>
          </p:nvSpPr>
          <p:spPr bwMode="auto">
            <a:xfrm>
              <a:off x="576" y="336"/>
              <a:ext cx="480" cy="1872"/>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計画</a:t>
              </a:r>
            </a:p>
          </p:txBody>
        </p:sp>
        <p:sp>
          <p:nvSpPr>
            <p:cNvPr id="28694" name="Rectangle 8">
              <a:extLst>
                <a:ext uri="{FF2B5EF4-FFF2-40B4-BE49-F238E27FC236}">
                  <a16:creationId xmlns:a16="http://schemas.microsoft.com/office/drawing/2014/main" id="{424B1B74-A92C-69A5-AE87-A76DE33359C1}"/>
                </a:ext>
              </a:extLst>
            </p:cNvPr>
            <p:cNvSpPr>
              <a:spLocks noChangeArrowheads="1"/>
            </p:cNvSpPr>
            <p:nvPr/>
          </p:nvSpPr>
          <p:spPr bwMode="auto">
            <a:xfrm>
              <a:off x="240" y="336"/>
              <a:ext cx="336" cy="1872"/>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Ｐ</a:t>
              </a:r>
            </a:p>
          </p:txBody>
        </p:sp>
        <p:sp>
          <p:nvSpPr>
            <p:cNvPr id="28695" name="Rectangle 9">
              <a:extLst>
                <a:ext uri="{FF2B5EF4-FFF2-40B4-BE49-F238E27FC236}">
                  <a16:creationId xmlns:a16="http://schemas.microsoft.com/office/drawing/2014/main" id="{0078270C-EB4E-26E3-0367-1FE27240AB97}"/>
                </a:ext>
              </a:extLst>
            </p:cNvPr>
            <p:cNvSpPr>
              <a:spLocks noChangeArrowheads="1"/>
            </p:cNvSpPr>
            <p:nvPr/>
          </p:nvSpPr>
          <p:spPr bwMode="auto">
            <a:xfrm>
              <a:off x="1296" y="960"/>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現状把握</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現状の悪さを把握する</a:t>
              </a:r>
            </a:p>
          </p:txBody>
        </p:sp>
        <p:sp>
          <p:nvSpPr>
            <p:cNvPr id="28696" name="Rectangle 10">
              <a:extLst>
                <a:ext uri="{FF2B5EF4-FFF2-40B4-BE49-F238E27FC236}">
                  <a16:creationId xmlns:a16="http://schemas.microsoft.com/office/drawing/2014/main" id="{3B022349-1888-93CE-4158-E4741B2F9803}"/>
                </a:ext>
              </a:extLst>
            </p:cNvPr>
            <p:cNvSpPr>
              <a:spLocks noChangeArrowheads="1"/>
            </p:cNvSpPr>
            <p:nvPr/>
          </p:nvSpPr>
          <p:spPr bwMode="auto">
            <a:xfrm>
              <a:off x="2976" y="960"/>
              <a:ext cx="1440" cy="624"/>
            </a:xfrm>
            <a:prstGeom prst="rect">
              <a:avLst/>
            </a:prstGeom>
            <a:solidFill>
              <a:srgbClr val="FFFFFF"/>
            </a:solidFill>
            <a:ln w="19050">
              <a:solidFill>
                <a:schemeClr val="tx1"/>
              </a:solidFill>
              <a:miter lim="800000"/>
              <a:headEnd/>
              <a:tailEnd/>
            </a:ln>
          </p:spPr>
          <p:txBody>
            <a:bodyPr wrap="none" anchor="b"/>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・改善前ダルマ落としの</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　実施</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・データ取り</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・データまとめ</a:t>
              </a:r>
            </a:p>
          </p:txBody>
        </p:sp>
        <p:sp>
          <p:nvSpPr>
            <p:cNvPr id="28697" name="Rectangle 11">
              <a:extLst>
                <a:ext uri="{FF2B5EF4-FFF2-40B4-BE49-F238E27FC236}">
                  <a16:creationId xmlns:a16="http://schemas.microsoft.com/office/drawing/2014/main" id="{FD6CE491-72B6-0BF3-B73E-910B52FC9619}"/>
                </a:ext>
              </a:extLst>
            </p:cNvPr>
            <p:cNvSpPr>
              <a:spLocks noChangeArrowheads="1"/>
            </p:cNvSpPr>
            <p:nvPr/>
          </p:nvSpPr>
          <p:spPr bwMode="auto">
            <a:xfrm>
              <a:off x="4416" y="960"/>
              <a:ext cx="1152" cy="624"/>
            </a:xfrm>
            <a:prstGeom prst="rect">
              <a:avLst/>
            </a:prstGeom>
            <a:solidFill>
              <a:srgbClr val="FFFFFF"/>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・観察ﾁｪｯｸｼｰﾄ</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・ｸﾞﾙｰﾌﾟの役割分担表</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・現状把握メモ</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・チェックシート</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・計算表、累積棒ｸﾞﾗﾌ</a:t>
              </a:r>
            </a:p>
          </p:txBody>
        </p:sp>
        <p:sp>
          <p:nvSpPr>
            <p:cNvPr id="28698" name="Rectangle 12">
              <a:extLst>
                <a:ext uri="{FF2B5EF4-FFF2-40B4-BE49-F238E27FC236}">
                  <a16:creationId xmlns:a16="http://schemas.microsoft.com/office/drawing/2014/main" id="{04966499-30D4-7042-D01C-56C7C1FD9CAC}"/>
                </a:ext>
              </a:extLst>
            </p:cNvPr>
            <p:cNvSpPr>
              <a:spLocks noChangeArrowheads="1"/>
            </p:cNvSpPr>
            <p:nvPr/>
          </p:nvSpPr>
          <p:spPr bwMode="auto">
            <a:xfrm>
              <a:off x="1056" y="960"/>
              <a:ext cx="2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２</a:t>
              </a:r>
            </a:p>
          </p:txBody>
        </p:sp>
        <p:sp>
          <p:nvSpPr>
            <p:cNvPr id="28699" name="Rectangle 13">
              <a:extLst>
                <a:ext uri="{FF2B5EF4-FFF2-40B4-BE49-F238E27FC236}">
                  <a16:creationId xmlns:a16="http://schemas.microsoft.com/office/drawing/2014/main" id="{1B2CDB6B-8880-8D1D-30B0-17835D091E45}"/>
                </a:ext>
              </a:extLst>
            </p:cNvPr>
            <p:cNvSpPr>
              <a:spLocks noChangeArrowheads="1"/>
            </p:cNvSpPr>
            <p:nvPr/>
          </p:nvSpPr>
          <p:spPr bwMode="auto">
            <a:xfrm>
              <a:off x="1296" y="1584"/>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目標の設定・活動計画作成</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現状把握のなかから何をいつま</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でにどこまで改善するか決める</a:t>
              </a:r>
            </a:p>
          </p:txBody>
        </p:sp>
        <p:sp>
          <p:nvSpPr>
            <p:cNvPr id="28700" name="Rectangle 14">
              <a:extLst>
                <a:ext uri="{FF2B5EF4-FFF2-40B4-BE49-F238E27FC236}">
                  <a16:creationId xmlns:a16="http://schemas.microsoft.com/office/drawing/2014/main" id="{7194E7E4-AD0E-4A87-6B83-B16C2B617F94}"/>
                </a:ext>
              </a:extLst>
            </p:cNvPr>
            <p:cNvSpPr>
              <a:spLocks noChangeArrowheads="1"/>
            </p:cNvSpPr>
            <p:nvPr/>
          </p:nvSpPr>
          <p:spPr bwMode="auto">
            <a:xfrm>
              <a:off x="2976" y="1584"/>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・目標を設定する</a:t>
              </a:r>
            </a:p>
          </p:txBody>
        </p:sp>
        <p:sp>
          <p:nvSpPr>
            <p:cNvPr id="28701" name="Rectangle 15">
              <a:extLst>
                <a:ext uri="{FF2B5EF4-FFF2-40B4-BE49-F238E27FC236}">
                  <a16:creationId xmlns:a16="http://schemas.microsoft.com/office/drawing/2014/main" id="{26A264D3-93C5-ACB0-31EC-55C047368A14}"/>
                </a:ext>
              </a:extLst>
            </p:cNvPr>
            <p:cNvSpPr>
              <a:spLocks noChangeArrowheads="1"/>
            </p:cNvSpPr>
            <p:nvPr/>
          </p:nvSpPr>
          <p:spPr bwMode="auto">
            <a:xfrm>
              <a:off x="4416" y="1584"/>
              <a:ext cx="1152"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目標の設定</a:t>
              </a:r>
            </a:p>
          </p:txBody>
        </p:sp>
        <p:sp>
          <p:nvSpPr>
            <p:cNvPr id="28702" name="Rectangle 16">
              <a:extLst>
                <a:ext uri="{FF2B5EF4-FFF2-40B4-BE49-F238E27FC236}">
                  <a16:creationId xmlns:a16="http://schemas.microsoft.com/office/drawing/2014/main" id="{AD3CF0F0-0E27-4552-FC9E-BCC02CAC40A9}"/>
                </a:ext>
              </a:extLst>
            </p:cNvPr>
            <p:cNvSpPr>
              <a:spLocks noChangeArrowheads="1"/>
            </p:cNvSpPr>
            <p:nvPr/>
          </p:nvSpPr>
          <p:spPr bwMode="auto">
            <a:xfrm>
              <a:off x="1056" y="1584"/>
              <a:ext cx="2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３</a:t>
              </a:r>
            </a:p>
          </p:txBody>
        </p:sp>
        <p:sp>
          <p:nvSpPr>
            <p:cNvPr id="28703" name="Rectangle 17">
              <a:extLst>
                <a:ext uri="{FF2B5EF4-FFF2-40B4-BE49-F238E27FC236}">
                  <a16:creationId xmlns:a16="http://schemas.microsoft.com/office/drawing/2014/main" id="{5C472F90-1B1E-7FBC-5D4A-3AB6D459684D}"/>
                </a:ext>
              </a:extLst>
            </p:cNvPr>
            <p:cNvSpPr>
              <a:spLocks noChangeArrowheads="1"/>
            </p:cNvSpPr>
            <p:nvPr/>
          </p:nvSpPr>
          <p:spPr bwMode="auto">
            <a:xfrm>
              <a:off x="240" y="96"/>
              <a:ext cx="816" cy="24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管理のサイクル</a:t>
              </a:r>
            </a:p>
          </p:txBody>
        </p:sp>
        <p:sp>
          <p:nvSpPr>
            <p:cNvPr id="28704" name="Rectangle 18">
              <a:extLst>
                <a:ext uri="{FF2B5EF4-FFF2-40B4-BE49-F238E27FC236}">
                  <a16:creationId xmlns:a16="http://schemas.microsoft.com/office/drawing/2014/main" id="{AEAF16F1-71F5-300B-8CA1-E2D62B359561}"/>
                </a:ext>
              </a:extLst>
            </p:cNvPr>
            <p:cNvSpPr>
              <a:spLocks noChangeArrowheads="1"/>
            </p:cNvSpPr>
            <p:nvPr/>
          </p:nvSpPr>
          <p:spPr bwMode="auto">
            <a:xfrm>
              <a:off x="1056" y="96"/>
              <a:ext cx="1920"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問題解決の進め方手順（ＱＣストーリー）</a:t>
              </a:r>
            </a:p>
          </p:txBody>
        </p:sp>
        <p:sp>
          <p:nvSpPr>
            <p:cNvPr id="28705" name="Rectangle 19">
              <a:extLst>
                <a:ext uri="{FF2B5EF4-FFF2-40B4-BE49-F238E27FC236}">
                  <a16:creationId xmlns:a16="http://schemas.microsoft.com/office/drawing/2014/main" id="{EE470805-C193-C939-1DF7-C73C25BF9026}"/>
                </a:ext>
              </a:extLst>
            </p:cNvPr>
            <p:cNvSpPr>
              <a:spLocks noChangeArrowheads="1"/>
            </p:cNvSpPr>
            <p:nvPr/>
          </p:nvSpPr>
          <p:spPr bwMode="auto">
            <a:xfrm>
              <a:off x="2976" y="96"/>
              <a:ext cx="2592"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体　験　学　習</a:t>
              </a:r>
            </a:p>
          </p:txBody>
        </p:sp>
      </p:grpSp>
      <p:grpSp>
        <p:nvGrpSpPr>
          <p:cNvPr id="28675" name="Group 85">
            <a:extLst>
              <a:ext uri="{FF2B5EF4-FFF2-40B4-BE49-F238E27FC236}">
                <a16:creationId xmlns:a16="http://schemas.microsoft.com/office/drawing/2014/main" id="{75CC4636-9C78-C24B-A5DA-538D65326C14}"/>
              </a:ext>
            </a:extLst>
          </p:cNvPr>
          <p:cNvGrpSpPr>
            <a:grpSpLocks/>
          </p:cNvGrpSpPr>
          <p:nvPr/>
        </p:nvGrpSpPr>
        <p:grpSpPr bwMode="auto">
          <a:xfrm>
            <a:off x="2209800" y="152400"/>
            <a:ext cx="3857625" cy="2895600"/>
            <a:chOff x="432" y="96"/>
            <a:chExt cx="2430" cy="1824"/>
          </a:xfrm>
        </p:grpSpPr>
        <p:sp>
          <p:nvSpPr>
            <p:cNvPr id="28679" name="AutoShape 23">
              <a:extLst>
                <a:ext uri="{FF2B5EF4-FFF2-40B4-BE49-F238E27FC236}">
                  <a16:creationId xmlns:a16="http://schemas.microsoft.com/office/drawing/2014/main" id="{8964E4C7-66DB-27CA-38C1-AC5A4B690FA2}"/>
                </a:ext>
              </a:extLst>
            </p:cNvPr>
            <p:cNvSpPr>
              <a:spLocks noChangeArrowheads="1"/>
            </p:cNvSpPr>
            <p:nvPr/>
          </p:nvSpPr>
          <p:spPr bwMode="auto">
            <a:xfrm>
              <a:off x="432" y="240"/>
              <a:ext cx="2430" cy="1680"/>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28680" name="AutoShape 24">
              <a:extLst>
                <a:ext uri="{FF2B5EF4-FFF2-40B4-BE49-F238E27FC236}">
                  <a16:creationId xmlns:a16="http://schemas.microsoft.com/office/drawing/2014/main" id="{E0DC27CD-DB0B-4764-56F1-84DD0FD56D79}"/>
                </a:ext>
              </a:extLst>
            </p:cNvPr>
            <p:cNvSpPr>
              <a:spLocks noChangeArrowheads="1"/>
            </p:cNvSpPr>
            <p:nvPr/>
          </p:nvSpPr>
          <p:spPr bwMode="auto">
            <a:xfrm>
              <a:off x="576" y="96"/>
              <a:ext cx="1550" cy="288"/>
            </a:xfrm>
            <a:prstGeom prst="roundRect">
              <a:avLst>
                <a:gd name="adj" fmla="val 10417"/>
              </a:avLst>
            </a:prstGeom>
            <a:solidFill>
              <a:schemeClr val="bg1"/>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（１） テーマ選定</a:t>
              </a:r>
            </a:p>
          </p:txBody>
        </p:sp>
        <p:sp>
          <p:nvSpPr>
            <p:cNvPr id="28681" name="AutoShape 27">
              <a:extLst>
                <a:ext uri="{FF2B5EF4-FFF2-40B4-BE49-F238E27FC236}">
                  <a16:creationId xmlns:a16="http://schemas.microsoft.com/office/drawing/2014/main" id="{83B3620C-9EF6-9207-4006-B935EDC17028}"/>
                </a:ext>
              </a:extLst>
            </p:cNvPr>
            <p:cNvSpPr>
              <a:spLocks noChangeArrowheads="1"/>
            </p:cNvSpPr>
            <p:nvPr/>
          </p:nvSpPr>
          <p:spPr bwMode="auto">
            <a:xfrm>
              <a:off x="1392" y="960"/>
              <a:ext cx="384" cy="192"/>
            </a:xfrm>
            <a:prstGeom prst="downArrow">
              <a:avLst>
                <a:gd name="adj1" fmla="val 50000"/>
                <a:gd name="adj2" fmla="val 25000"/>
              </a:avLst>
            </a:prstGeom>
            <a:solidFill>
              <a:srgbClr val="CC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28682" name="Text Box 28">
              <a:extLst>
                <a:ext uri="{FF2B5EF4-FFF2-40B4-BE49-F238E27FC236}">
                  <a16:creationId xmlns:a16="http://schemas.microsoft.com/office/drawing/2014/main" id="{4A528F77-A952-7D4E-04F2-F39277A7F5BA}"/>
                </a:ext>
              </a:extLst>
            </p:cNvPr>
            <p:cNvSpPr txBox="1">
              <a:spLocks noChangeArrowheads="1"/>
            </p:cNvSpPr>
            <p:nvPr/>
          </p:nvSpPr>
          <p:spPr bwMode="auto">
            <a:xfrm>
              <a:off x="635" y="432"/>
              <a:ext cx="1909"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0">
                  <a:solidFill>
                    <a:srgbClr val="FF3300"/>
                  </a:solidFill>
                  <a:latin typeface="メイリオ" panose="020B0604030504040204" pitchFamily="50" charset="-128"/>
                  <a:ea typeface="メイリオ" panose="020B0604030504040204" pitchFamily="50" charset="-128"/>
                </a:rPr>
                <a:t>テーマは身近にあり積極的に探そう！</a:t>
              </a:r>
            </a:p>
          </p:txBody>
        </p:sp>
        <p:sp>
          <p:nvSpPr>
            <p:cNvPr id="28683" name="Text Box 29">
              <a:extLst>
                <a:ext uri="{FF2B5EF4-FFF2-40B4-BE49-F238E27FC236}">
                  <a16:creationId xmlns:a16="http://schemas.microsoft.com/office/drawing/2014/main" id="{198E4003-2F87-A6EB-1091-C0A4E46AD397}"/>
                </a:ext>
              </a:extLst>
            </p:cNvPr>
            <p:cNvSpPr txBox="1">
              <a:spLocks noChangeArrowheads="1"/>
            </p:cNvSpPr>
            <p:nvPr/>
          </p:nvSpPr>
          <p:spPr bwMode="auto">
            <a:xfrm>
              <a:off x="768" y="1102"/>
              <a:ext cx="20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0"/>
                <a:t>Ｑ、Ｃ、Ｄ＋Ｐ、Ｓ、Ｍ、Ｅ</a:t>
              </a:r>
            </a:p>
          </p:txBody>
        </p:sp>
        <p:sp>
          <p:nvSpPr>
            <p:cNvPr id="28684" name="Text Box 31">
              <a:extLst>
                <a:ext uri="{FF2B5EF4-FFF2-40B4-BE49-F238E27FC236}">
                  <a16:creationId xmlns:a16="http://schemas.microsoft.com/office/drawing/2014/main" id="{A7E92E5F-DEEB-564E-8732-32F6D94E80EC}"/>
                </a:ext>
              </a:extLst>
            </p:cNvPr>
            <p:cNvSpPr txBox="1">
              <a:spLocks noChangeArrowheads="1"/>
            </p:cNvSpPr>
            <p:nvPr/>
          </p:nvSpPr>
          <p:spPr bwMode="auto">
            <a:xfrm>
              <a:off x="768" y="1345"/>
              <a:ext cx="25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t>品質</a:t>
              </a:r>
            </a:p>
          </p:txBody>
        </p:sp>
        <p:sp>
          <p:nvSpPr>
            <p:cNvPr id="28685" name="Text Box 32">
              <a:extLst>
                <a:ext uri="{FF2B5EF4-FFF2-40B4-BE49-F238E27FC236}">
                  <a16:creationId xmlns:a16="http://schemas.microsoft.com/office/drawing/2014/main" id="{0F73630D-ECB7-3BCD-9FDF-2EDE7B6FD769}"/>
                </a:ext>
              </a:extLst>
            </p:cNvPr>
            <p:cNvSpPr txBox="1">
              <a:spLocks noChangeArrowheads="1"/>
            </p:cNvSpPr>
            <p:nvPr/>
          </p:nvSpPr>
          <p:spPr bwMode="auto">
            <a:xfrm>
              <a:off x="1056" y="1345"/>
              <a:ext cx="25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t>コスト</a:t>
              </a:r>
            </a:p>
          </p:txBody>
        </p:sp>
        <p:sp>
          <p:nvSpPr>
            <p:cNvPr id="28686" name="Text Box 33">
              <a:extLst>
                <a:ext uri="{FF2B5EF4-FFF2-40B4-BE49-F238E27FC236}">
                  <a16:creationId xmlns:a16="http://schemas.microsoft.com/office/drawing/2014/main" id="{75440553-F850-AA0D-57D6-530AAD374EBA}"/>
                </a:ext>
              </a:extLst>
            </p:cNvPr>
            <p:cNvSpPr txBox="1">
              <a:spLocks noChangeArrowheads="1"/>
            </p:cNvSpPr>
            <p:nvPr/>
          </p:nvSpPr>
          <p:spPr bwMode="auto">
            <a:xfrm>
              <a:off x="1344" y="1345"/>
              <a:ext cx="25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t>納期</a:t>
              </a:r>
            </a:p>
          </p:txBody>
        </p:sp>
        <p:sp>
          <p:nvSpPr>
            <p:cNvPr id="28687" name="Text Box 34">
              <a:extLst>
                <a:ext uri="{FF2B5EF4-FFF2-40B4-BE49-F238E27FC236}">
                  <a16:creationId xmlns:a16="http://schemas.microsoft.com/office/drawing/2014/main" id="{F5515ADF-AA8B-CF9E-A3A2-C4BE85C5913C}"/>
                </a:ext>
              </a:extLst>
            </p:cNvPr>
            <p:cNvSpPr txBox="1">
              <a:spLocks noChangeArrowheads="1"/>
            </p:cNvSpPr>
            <p:nvPr/>
          </p:nvSpPr>
          <p:spPr bwMode="auto">
            <a:xfrm>
              <a:off x="1942" y="1369"/>
              <a:ext cx="25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t>安全</a:t>
              </a:r>
            </a:p>
          </p:txBody>
        </p:sp>
        <p:sp>
          <p:nvSpPr>
            <p:cNvPr id="28688" name="Text Box 35">
              <a:extLst>
                <a:ext uri="{FF2B5EF4-FFF2-40B4-BE49-F238E27FC236}">
                  <a16:creationId xmlns:a16="http://schemas.microsoft.com/office/drawing/2014/main" id="{C2F1902C-67DF-EA70-6DF6-B9A96102F4C5}"/>
                </a:ext>
              </a:extLst>
            </p:cNvPr>
            <p:cNvSpPr txBox="1">
              <a:spLocks noChangeArrowheads="1"/>
            </p:cNvSpPr>
            <p:nvPr/>
          </p:nvSpPr>
          <p:spPr bwMode="auto">
            <a:xfrm>
              <a:off x="2205" y="1381"/>
              <a:ext cx="242"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t>モラール</a:t>
              </a:r>
            </a:p>
          </p:txBody>
        </p:sp>
      </p:grpSp>
      <p:pic>
        <p:nvPicPr>
          <p:cNvPr id="28676" name="Picture 37">
            <a:extLst>
              <a:ext uri="{FF2B5EF4-FFF2-40B4-BE49-F238E27FC236}">
                <a16:creationId xmlns:a16="http://schemas.microsoft.com/office/drawing/2014/main" id="{2D5E2125-B22A-ED7B-0219-2C3B6C8C2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0825" y="627063"/>
            <a:ext cx="34639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8677" name="Text Box 34">
            <a:extLst>
              <a:ext uri="{FF2B5EF4-FFF2-40B4-BE49-F238E27FC236}">
                <a16:creationId xmlns:a16="http://schemas.microsoft.com/office/drawing/2014/main" id="{7AAC4A62-54B8-AA2D-A774-F44D0A9AA0EA}"/>
              </a:ext>
            </a:extLst>
          </p:cNvPr>
          <p:cNvSpPr txBox="1">
            <a:spLocks noChangeArrowheads="1"/>
          </p:cNvSpPr>
          <p:nvPr/>
        </p:nvSpPr>
        <p:spPr bwMode="auto">
          <a:xfrm>
            <a:off x="4140200" y="2135188"/>
            <a:ext cx="40005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t>生産性</a:t>
            </a:r>
          </a:p>
        </p:txBody>
      </p:sp>
      <p:sp>
        <p:nvSpPr>
          <p:cNvPr id="28678" name="Text Box 35">
            <a:extLst>
              <a:ext uri="{FF2B5EF4-FFF2-40B4-BE49-F238E27FC236}">
                <a16:creationId xmlns:a16="http://schemas.microsoft.com/office/drawing/2014/main" id="{5F19648A-3B6D-AB16-D879-6D50F0238579}"/>
              </a:ext>
            </a:extLst>
          </p:cNvPr>
          <p:cNvSpPr txBox="1">
            <a:spLocks noChangeArrowheads="1"/>
          </p:cNvSpPr>
          <p:nvPr/>
        </p:nvSpPr>
        <p:spPr bwMode="auto">
          <a:xfrm>
            <a:off x="5480050" y="2185988"/>
            <a:ext cx="3841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t>環境</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AutoShape 2">
            <a:extLst>
              <a:ext uri="{FF2B5EF4-FFF2-40B4-BE49-F238E27FC236}">
                <a16:creationId xmlns:a16="http://schemas.microsoft.com/office/drawing/2014/main" id="{AEAD29A2-40ED-94B6-234C-8893A33C8518}"/>
              </a:ext>
            </a:extLst>
          </p:cNvPr>
          <p:cNvSpPr>
            <a:spLocks noChangeArrowheads="1"/>
          </p:cNvSpPr>
          <p:nvPr/>
        </p:nvSpPr>
        <p:spPr bwMode="auto">
          <a:xfrm>
            <a:off x="1676400" y="0"/>
            <a:ext cx="3060700" cy="6858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１．テーマの選定</a:t>
            </a:r>
          </a:p>
        </p:txBody>
      </p:sp>
      <p:sp>
        <p:nvSpPr>
          <p:cNvPr id="128004" name="Text Box 3">
            <a:extLst>
              <a:ext uri="{FF2B5EF4-FFF2-40B4-BE49-F238E27FC236}">
                <a16:creationId xmlns:a16="http://schemas.microsoft.com/office/drawing/2014/main" id="{DCB64566-85D3-4AC9-B39F-EFDD1A0836CD}"/>
              </a:ext>
            </a:extLst>
          </p:cNvPr>
          <p:cNvSpPr txBox="1">
            <a:spLocks noChangeArrowheads="1"/>
          </p:cNvSpPr>
          <p:nvPr/>
        </p:nvSpPr>
        <p:spPr bwMode="auto">
          <a:xfrm>
            <a:off x="4800600" y="152400"/>
            <a:ext cx="4273550" cy="46196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FFFF"/>
                </a:solidFill>
                <a:latin typeface="メイリオ" panose="020B0604030504040204" pitchFamily="50" charset="-128"/>
                <a:ea typeface="メイリオ" panose="020B0604030504040204" pitchFamily="50" charset="-128"/>
              </a:rPr>
              <a:t>問題を発見しテーマを決める</a:t>
            </a:r>
          </a:p>
        </p:txBody>
      </p:sp>
      <p:sp>
        <p:nvSpPr>
          <p:cNvPr id="246788" name="Text Box 4">
            <a:extLst>
              <a:ext uri="{FF2B5EF4-FFF2-40B4-BE49-F238E27FC236}">
                <a16:creationId xmlns:a16="http://schemas.microsoft.com/office/drawing/2014/main" id="{91056D54-52EB-B95C-5F07-ED81272057B6}"/>
              </a:ext>
            </a:extLst>
          </p:cNvPr>
          <p:cNvSpPr txBox="1">
            <a:spLocks noChangeArrowheads="1"/>
          </p:cNvSpPr>
          <p:nvPr/>
        </p:nvSpPr>
        <p:spPr bwMode="auto">
          <a:xfrm>
            <a:off x="1828800" y="1066800"/>
            <a:ext cx="6032500" cy="830263"/>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400" b="0">
                <a:latin typeface="メイリオ" panose="020B0604030504040204" pitchFamily="50" charset="-128"/>
                <a:ea typeface="メイリオ" panose="020B0604030504040204" pitchFamily="50" charset="-128"/>
              </a:rPr>
              <a:t>①</a:t>
            </a:r>
            <a:r>
              <a:rPr lang="ja-JP" altLang="en-US" sz="2400" b="0">
                <a:solidFill>
                  <a:srgbClr val="FF0000"/>
                </a:solidFill>
                <a:latin typeface="メイリオ" panose="020B0604030504040204" pitchFamily="50" charset="-128"/>
                <a:ea typeface="メイリオ" panose="020B0604030504040204" pitchFamily="50" charset="-128"/>
              </a:rPr>
              <a:t>職場の方針や目標</a:t>
            </a:r>
            <a:r>
              <a:rPr lang="ja-JP" altLang="en-US" sz="2400" b="0">
                <a:latin typeface="メイリオ" panose="020B0604030504040204" pitchFamily="50" charset="-128"/>
                <a:ea typeface="メイリオ" panose="020B0604030504040204" pitchFamily="50" charset="-128"/>
              </a:rPr>
              <a:t>、特に方針管理などに</a:t>
            </a:r>
          </a:p>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　取上げられている内容を</a:t>
            </a:r>
            <a:r>
              <a:rPr lang="ja-JP" altLang="en-US" sz="2400" b="0">
                <a:solidFill>
                  <a:srgbClr val="FF0000"/>
                </a:solidFill>
                <a:latin typeface="メイリオ" panose="020B0604030504040204" pitchFamily="50" charset="-128"/>
                <a:ea typeface="メイリオ" panose="020B0604030504040204" pitchFamily="50" charset="-128"/>
              </a:rPr>
              <a:t>検討</a:t>
            </a:r>
            <a:r>
              <a:rPr lang="ja-JP" altLang="en-US" sz="2400" b="0">
                <a:latin typeface="メイリオ" panose="020B0604030504040204" pitchFamily="50" charset="-128"/>
                <a:ea typeface="メイリオ" panose="020B0604030504040204" pitchFamily="50" charset="-128"/>
              </a:rPr>
              <a:t>する。</a:t>
            </a:r>
          </a:p>
        </p:txBody>
      </p:sp>
      <p:sp>
        <p:nvSpPr>
          <p:cNvPr id="246789" name="Text Box 5">
            <a:extLst>
              <a:ext uri="{FF2B5EF4-FFF2-40B4-BE49-F238E27FC236}">
                <a16:creationId xmlns:a16="http://schemas.microsoft.com/office/drawing/2014/main" id="{5258A87D-3906-CFB9-0201-A275D8BB610D}"/>
              </a:ext>
            </a:extLst>
          </p:cNvPr>
          <p:cNvSpPr txBox="1">
            <a:spLocks noChangeArrowheads="1"/>
          </p:cNvSpPr>
          <p:nvPr/>
        </p:nvSpPr>
        <p:spPr bwMode="auto">
          <a:xfrm>
            <a:off x="1828800" y="2057400"/>
            <a:ext cx="6032500" cy="830263"/>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400" b="0">
                <a:latin typeface="メイリオ" panose="020B0604030504040204" pitchFamily="50" charset="-128"/>
                <a:ea typeface="メイリオ" panose="020B0604030504040204" pitchFamily="50" charset="-128"/>
              </a:rPr>
              <a:t>②</a:t>
            </a:r>
            <a:r>
              <a:rPr lang="ja-JP" altLang="en-US" sz="2400" b="0">
                <a:solidFill>
                  <a:srgbClr val="FF0000"/>
                </a:solidFill>
                <a:latin typeface="メイリオ" panose="020B0604030504040204" pitchFamily="50" charset="-128"/>
                <a:ea typeface="メイリオ" panose="020B0604030504040204" pitchFamily="50" charset="-128"/>
              </a:rPr>
              <a:t>職場に起こっている</a:t>
            </a:r>
            <a:r>
              <a:rPr lang="ja-JP" altLang="en-US" sz="2400" b="0">
                <a:latin typeface="メイリオ" panose="020B0604030504040204" pitchFamily="50" charset="-128"/>
                <a:ea typeface="メイリオ" panose="020B0604030504040204" pitchFamily="50" charset="-128"/>
              </a:rPr>
              <a:t>品質、コスト、納期</a:t>
            </a:r>
          </a:p>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　などの</a:t>
            </a:r>
            <a:r>
              <a:rPr lang="ja-JP" altLang="en-US" sz="2400" b="0">
                <a:solidFill>
                  <a:srgbClr val="FF0000"/>
                </a:solidFill>
                <a:latin typeface="メイリオ" panose="020B0604030504040204" pitchFamily="50" charset="-128"/>
                <a:ea typeface="メイリオ" panose="020B0604030504040204" pitchFamily="50" charset="-128"/>
              </a:rPr>
              <a:t>問題</a:t>
            </a:r>
            <a:r>
              <a:rPr lang="ja-JP" altLang="en-US" sz="2400" b="0">
                <a:latin typeface="メイリオ" panose="020B0604030504040204" pitchFamily="50" charset="-128"/>
                <a:ea typeface="メイリオ" panose="020B0604030504040204" pitchFamily="50" charset="-128"/>
              </a:rPr>
              <a:t>を調べる。</a:t>
            </a:r>
          </a:p>
        </p:txBody>
      </p:sp>
      <p:sp>
        <p:nvSpPr>
          <p:cNvPr id="246790" name="Text Box 6">
            <a:extLst>
              <a:ext uri="{FF2B5EF4-FFF2-40B4-BE49-F238E27FC236}">
                <a16:creationId xmlns:a16="http://schemas.microsoft.com/office/drawing/2014/main" id="{985B1C14-DA87-2A26-782C-7203DCAC0050}"/>
              </a:ext>
            </a:extLst>
          </p:cNvPr>
          <p:cNvSpPr txBox="1">
            <a:spLocks noChangeArrowheads="1"/>
          </p:cNvSpPr>
          <p:nvPr/>
        </p:nvSpPr>
        <p:spPr bwMode="auto">
          <a:xfrm>
            <a:off x="1828800" y="3048000"/>
            <a:ext cx="6032500" cy="830263"/>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400" b="0">
                <a:latin typeface="メイリオ" panose="020B0604030504040204" pitchFamily="50" charset="-128"/>
                <a:ea typeface="メイリオ" panose="020B0604030504040204" pitchFamily="50" charset="-128"/>
              </a:rPr>
              <a:t>③</a:t>
            </a:r>
            <a:r>
              <a:rPr lang="ja-JP" altLang="en-US" sz="2400" b="0">
                <a:latin typeface="メイリオ" panose="020B0604030504040204" pitchFamily="50" charset="-128"/>
                <a:ea typeface="メイリオ" panose="020B0604030504040204" pitchFamily="50" charset="-128"/>
              </a:rPr>
              <a:t>自分達の</a:t>
            </a:r>
            <a:r>
              <a:rPr lang="ja-JP" altLang="en-US" sz="2400" b="0">
                <a:solidFill>
                  <a:srgbClr val="FF0000"/>
                </a:solidFill>
                <a:latin typeface="メイリオ" panose="020B0604030504040204" pitchFamily="50" charset="-128"/>
                <a:ea typeface="メイリオ" panose="020B0604030504040204" pitchFamily="50" charset="-128"/>
              </a:rPr>
              <a:t>職場で困っている</a:t>
            </a:r>
            <a:r>
              <a:rPr lang="ja-JP" altLang="en-US" sz="2400" b="0">
                <a:latin typeface="メイリオ" panose="020B0604030504040204" pitchFamily="50" charset="-128"/>
                <a:ea typeface="メイリオ" panose="020B0604030504040204" pitchFamily="50" charset="-128"/>
              </a:rPr>
              <a:t>安全、職場環</a:t>
            </a:r>
          </a:p>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　境、モラールなどの</a:t>
            </a:r>
            <a:r>
              <a:rPr lang="ja-JP" altLang="en-US" sz="2400" b="0">
                <a:solidFill>
                  <a:srgbClr val="FF0000"/>
                </a:solidFill>
                <a:latin typeface="メイリオ" panose="020B0604030504040204" pitchFamily="50" charset="-128"/>
                <a:ea typeface="メイリオ" panose="020B0604030504040204" pitchFamily="50" charset="-128"/>
              </a:rPr>
              <a:t>問題</a:t>
            </a:r>
            <a:r>
              <a:rPr lang="ja-JP" altLang="en-US" sz="2400" b="0">
                <a:latin typeface="メイリオ" panose="020B0604030504040204" pitchFamily="50" charset="-128"/>
                <a:ea typeface="メイリオ" panose="020B0604030504040204" pitchFamily="50" charset="-128"/>
              </a:rPr>
              <a:t>を調べてみる。</a:t>
            </a:r>
          </a:p>
        </p:txBody>
      </p:sp>
      <p:pic>
        <p:nvPicPr>
          <p:cNvPr id="30727" name="Picture 7">
            <a:extLst>
              <a:ext uri="{FF2B5EF4-FFF2-40B4-BE49-F238E27FC236}">
                <a16:creationId xmlns:a16="http://schemas.microsoft.com/office/drawing/2014/main" id="{A469BD59-BC83-55D4-3201-5A898957C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0" y="1143000"/>
            <a:ext cx="1852613" cy="28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93" name="AutoShape 9">
            <a:extLst>
              <a:ext uri="{FF2B5EF4-FFF2-40B4-BE49-F238E27FC236}">
                <a16:creationId xmlns:a16="http://schemas.microsoft.com/office/drawing/2014/main" id="{AC5AAE91-A007-3DDF-1DFE-EC6790DC0B67}"/>
              </a:ext>
            </a:extLst>
          </p:cNvPr>
          <p:cNvSpPr>
            <a:spLocks noChangeArrowheads="1"/>
          </p:cNvSpPr>
          <p:nvPr/>
        </p:nvSpPr>
        <p:spPr bwMode="auto">
          <a:xfrm>
            <a:off x="1828800" y="4038600"/>
            <a:ext cx="8610600" cy="2590800"/>
          </a:xfrm>
          <a:prstGeom prst="star24">
            <a:avLst>
              <a:gd name="adj" fmla="val 37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b="0">
                <a:solidFill>
                  <a:srgbClr val="FF0000"/>
                </a:solidFill>
                <a:latin typeface="メイリオ" panose="020B0604030504040204" pitchFamily="50" charset="-128"/>
                <a:ea typeface="メイリオ" panose="020B0604030504040204" pitchFamily="50" charset="-128"/>
              </a:rPr>
              <a:t>【</a:t>
            </a:r>
            <a:r>
              <a:rPr lang="ja-JP" altLang="en-US" sz="2400" b="0">
                <a:solidFill>
                  <a:srgbClr val="FF0000"/>
                </a:solidFill>
                <a:latin typeface="メイリオ" panose="020B0604030504040204" pitchFamily="50" charset="-128"/>
                <a:ea typeface="メイリオ" panose="020B0604030504040204" pitchFamily="50" charset="-128"/>
              </a:rPr>
              <a:t>テーマの選定</a:t>
            </a:r>
            <a:r>
              <a:rPr lang="en-US" altLang="ja-JP" sz="2400" b="0">
                <a:solidFill>
                  <a:srgbClr val="FF0000"/>
                </a:solidFill>
                <a:latin typeface="メイリオ" panose="020B0604030504040204" pitchFamily="50" charset="-128"/>
                <a:ea typeface="メイリオ" panose="020B0604030504040204" pitchFamily="50" charset="-128"/>
              </a:rPr>
              <a:t>】</a:t>
            </a:r>
            <a:endParaRPr lang="en-US" altLang="ja-JP" sz="2400" b="0">
              <a:latin typeface="メイリオ" panose="020B0604030504040204" pitchFamily="50" charset="-128"/>
              <a:ea typeface="メイリオ" panose="020B0604030504040204" pitchFamily="50" charset="-128"/>
            </a:endParaRPr>
          </a:p>
          <a:p>
            <a:pPr algn="ctr" eaLnBrk="1" hangingPunct="1">
              <a:spcBef>
                <a:spcPct val="0"/>
              </a:spcBef>
              <a:buFontTx/>
              <a:buNone/>
            </a:pPr>
            <a:r>
              <a:rPr lang="ja-JP" altLang="en-US" sz="2400" b="0" i="1">
                <a:latin typeface="メイリオ" panose="020B0604030504040204" pitchFamily="50" charset="-128"/>
                <a:ea typeface="メイリオ" panose="020B0604030504040204" pitchFamily="50" charset="-128"/>
              </a:rPr>
              <a:t>昔の遊びの中から</a:t>
            </a:r>
          </a:p>
          <a:p>
            <a:pPr algn="ctr" eaLnBrk="1" hangingPunct="1">
              <a:spcBef>
                <a:spcPct val="0"/>
              </a:spcBef>
              <a:buFontTx/>
              <a:buNone/>
            </a:pPr>
            <a:r>
              <a:rPr lang="ja-JP" altLang="en-US" sz="2400" b="0" i="1">
                <a:latin typeface="メイリオ" panose="020B0604030504040204" pitchFamily="50" charset="-128"/>
                <a:ea typeface="メイリオ" panose="020B0604030504040204" pitchFamily="50" charset="-128"/>
              </a:rPr>
              <a:t>上手くできないものを取り上げたい</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 3">
            <a:extLst>
              <a:ext uri="{FF2B5EF4-FFF2-40B4-BE49-F238E27FC236}">
                <a16:creationId xmlns:a16="http://schemas.microsoft.com/office/drawing/2014/main" id="{860D8954-3150-7678-4811-47F007BA6B4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1363" indent="-284163">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1413" indent="-227013">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598613" indent="-227013">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5813" indent="-227013">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3013" indent="-227013"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0213" indent="-227013"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7413" indent="-227013"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4613" indent="-227013"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fld id="{19A01859-93D7-41FE-B607-EB8C87AFFBEA}" type="slidenum">
              <a:rPr lang="en-US" altLang="ja-JP" sz="1400" smtClean="0">
                <a:latin typeface="メイリオ" panose="020B0604030504040204" pitchFamily="50" charset="-128"/>
                <a:ea typeface="メイリオ" panose="020B0604030504040204" pitchFamily="50" charset="-128"/>
              </a:rPr>
              <a:pPr>
                <a:spcBef>
                  <a:spcPct val="0"/>
                </a:spcBef>
                <a:buFontTx/>
                <a:buNone/>
              </a:pPr>
              <a:t>29</a:t>
            </a:fld>
            <a:endParaRPr lang="en-US" altLang="ja-JP" sz="1400">
              <a:latin typeface="メイリオ" panose="020B0604030504040204" pitchFamily="50" charset="-128"/>
              <a:ea typeface="メイリオ" panose="020B0604030504040204" pitchFamily="50" charset="-128"/>
            </a:endParaRPr>
          </a:p>
        </p:txBody>
      </p:sp>
      <p:graphicFrame>
        <p:nvGraphicFramePr>
          <p:cNvPr id="26627" name="Object 2">
            <a:extLst>
              <a:ext uri="{FF2B5EF4-FFF2-40B4-BE49-F238E27FC236}">
                <a16:creationId xmlns:a16="http://schemas.microsoft.com/office/drawing/2014/main" id="{D63AF2B0-6AA6-CF30-879A-21D43E764957}"/>
              </a:ext>
            </a:extLst>
          </p:cNvPr>
          <p:cNvGraphicFramePr>
            <a:graphicFrameLocks noChangeAspect="1"/>
          </p:cNvGraphicFramePr>
          <p:nvPr/>
        </p:nvGraphicFramePr>
        <p:xfrm>
          <a:off x="7162800" y="1905000"/>
          <a:ext cx="3305175" cy="4724400"/>
        </p:xfrm>
        <a:graphic>
          <a:graphicData uri="http://schemas.openxmlformats.org/presentationml/2006/ole">
            <mc:AlternateContent xmlns:mc="http://schemas.openxmlformats.org/markup-compatibility/2006">
              <mc:Choice xmlns:v="urn:schemas-microsoft-com:vml" Requires="v">
                <p:oleObj name="Photo Editor ｲﾒｰｼﾞ" r:id="rId3" imgW="1467055" imgH="2190476" progId="MSPhotoEd.3">
                  <p:embed/>
                </p:oleObj>
              </mc:Choice>
              <mc:Fallback>
                <p:oleObj name="Photo Editor ｲﾒｰｼﾞ" r:id="rId3" imgW="1467055" imgH="2190476" progId="MSPhotoEd.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t="4347"/>
                      <a:stretch>
                        <a:fillRect/>
                      </a:stretch>
                    </p:blipFill>
                    <p:spPr bwMode="auto">
                      <a:xfrm>
                        <a:off x="7162800" y="1905000"/>
                        <a:ext cx="33051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4499" name="AutoShape 3">
            <a:extLst>
              <a:ext uri="{FF2B5EF4-FFF2-40B4-BE49-F238E27FC236}">
                <a16:creationId xmlns:a16="http://schemas.microsoft.com/office/drawing/2014/main" id="{7B7F15BF-DAB8-2807-AE00-45DBBAF6B553}"/>
              </a:ext>
            </a:extLst>
          </p:cNvPr>
          <p:cNvSpPr>
            <a:spLocks noChangeArrowheads="1"/>
          </p:cNvSpPr>
          <p:nvPr/>
        </p:nvSpPr>
        <p:spPr bwMode="auto">
          <a:xfrm>
            <a:off x="2247900" y="3457575"/>
            <a:ext cx="3543300" cy="1438275"/>
          </a:xfrm>
          <a:prstGeom prst="wedgeRoundRectCallout">
            <a:avLst>
              <a:gd name="adj1" fmla="val 90190"/>
              <a:gd name="adj2" fmla="val 45032"/>
              <a:gd name="adj3" fmla="val 16667"/>
            </a:avLst>
          </a:prstGeom>
          <a:noFill/>
          <a:ln w="38100">
            <a:solidFill>
              <a:schemeClr val="tx1"/>
            </a:solidFill>
            <a:miter lim="800000"/>
            <a:headEnd/>
            <a:tailEnd/>
          </a:ln>
          <a:effectLst/>
        </p:spPr>
        <p:txBody>
          <a:bodyPr anchor="ctr"/>
          <a:lstStyle>
            <a:lvl1pPr eaLnBrk="0" hangingPunct="0">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eaLnBrk="0" hangingPunct="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defRPr/>
            </a:pPr>
            <a:r>
              <a:rPr lang="ja-JP" altLang="en-US" sz="2800" b="0" i="1">
                <a:solidFill>
                  <a:srgbClr val="FF0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ダルマ落としが上手くできない！</a:t>
            </a:r>
          </a:p>
        </p:txBody>
      </p:sp>
      <p:sp>
        <p:nvSpPr>
          <p:cNvPr id="2053" name="Text Box 4">
            <a:extLst>
              <a:ext uri="{FF2B5EF4-FFF2-40B4-BE49-F238E27FC236}">
                <a16:creationId xmlns:a16="http://schemas.microsoft.com/office/drawing/2014/main" id="{0436D54E-EA74-FE74-344B-B60B5AEECDF9}"/>
              </a:ext>
            </a:extLst>
          </p:cNvPr>
          <p:cNvSpPr txBox="1">
            <a:spLocks noChangeArrowheads="1"/>
          </p:cNvSpPr>
          <p:nvPr/>
        </p:nvSpPr>
        <p:spPr bwMode="auto">
          <a:xfrm>
            <a:off x="3124200" y="5038725"/>
            <a:ext cx="37750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dirty="0">
                <a:latin typeface="メイリオ" panose="020B0604030504040204" pitchFamily="50" charset="-128"/>
                <a:ea typeface="メイリオ" panose="020B0604030504040204" pitchFamily="50" charset="-128"/>
              </a:rPr>
              <a:t>という意見が出されたため</a:t>
            </a:r>
          </a:p>
          <a:p>
            <a:pPr eaLnBrk="1" hangingPunct="1">
              <a:spcBef>
                <a:spcPct val="0"/>
              </a:spcBef>
              <a:buFontTx/>
              <a:buNone/>
            </a:pPr>
            <a:r>
              <a:rPr lang="ja-JP" altLang="en-US" sz="2000" b="0" dirty="0">
                <a:latin typeface="メイリオ" panose="020B0604030504040204" pitchFamily="50" charset="-128"/>
                <a:ea typeface="メイリオ" panose="020B0604030504040204" pitchFamily="50" charset="-128"/>
              </a:rPr>
              <a:t>サークルメンバー全員で確認し</a:t>
            </a:r>
          </a:p>
          <a:p>
            <a:pPr eaLnBrk="1" hangingPunct="1">
              <a:spcBef>
                <a:spcPct val="0"/>
              </a:spcBef>
              <a:buFontTx/>
              <a:buNone/>
            </a:pPr>
            <a:r>
              <a:rPr lang="ja-JP" altLang="en-US" sz="2000" b="0" dirty="0">
                <a:latin typeface="メイリオ" panose="020B0604030504040204" pitchFamily="50" charset="-128"/>
                <a:ea typeface="メイリオ" panose="020B0604030504040204" pitchFamily="50" charset="-128"/>
              </a:rPr>
              <a:t>改善することにしました。</a:t>
            </a:r>
          </a:p>
        </p:txBody>
      </p:sp>
      <p:sp>
        <p:nvSpPr>
          <p:cNvPr id="2054" name="Text Box 5">
            <a:extLst>
              <a:ext uri="{FF2B5EF4-FFF2-40B4-BE49-F238E27FC236}">
                <a16:creationId xmlns:a16="http://schemas.microsoft.com/office/drawing/2014/main" id="{136A549F-CB26-70B3-DA8B-710F59B6527E}"/>
              </a:ext>
            </a:extLst>
          </p:cNvPr>
          <p:cNvSpPr txBox="1">
            <a:spLocks noChangeArrowheads="1"/>
          </p:cNvSpPr>
          <p:nvPr/>
        </p:nvSpPr>
        <p:spPr bwMode="auto">
          <a:xfrm>
            <a:off x="1676400" y="149225"/>
            <a:ext cx="37576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体験学習　</a:t>
            </a:r>
            <a:endParaRPr lang="en-US" altLang="ja-JP"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（１）設問</a:t>
            </a:r>
          </a:p>
        </p:txBody>
      </p:sp>
      <p:sp>
        <p:nvSpPr>
          <p:cNvPr id="2055" name="Text Box 6">
            <a:extLst>
              <a:ext uri="{FF2B5EF4-FFF2-40B4-BE49-F238E27FC236}">
                <a16:creationId xmlns:a16="http://schemas.microsoft.com/office/drawing/2014/main" id="{B15E47F3-CD3E-311B-98D7-703AF121C7D3}"/>
              </a:ext>
            </a:extLst>
          </p:cNvPr>
          <p:cNvSpPr txBox="1">
            <a:spLocks noChangeArrowheads="1"/>
          </p:cNvSpPr>
          <p:nvPr/>
        </p:nvSpPr>
        <p:spPr bwMode="auto">
          <a:xfrm>
            <a:off x="2200275" y="987494"/>
            <a:ext cx="88503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dirty="0">
                <a:latin typeface="メイリオ" panose="020B0604030504040204" pitchFamily="50" charset="-128"/>
                <a:ea typeface="メイリオ" panose="020B0604030504040204" pitchFamily="50" charset="-128"/>
              </a:rPr>
              <a:t>私達ＱＣサークルメンバーは、レクリエーションとして、</a:t>
            </a:r>
            <a:endParaRPr lang="en-US" altLang="ja-JP" sz="2000" b="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000" b="0" dirty="0">
                <a:latin typeface="メイリオ" panose="020B0604030504040204" pitchFamily="50" charset="-128"/>
                <a:ea typeface="メイリオ" panose="020B0604030504040204" pitchFamily="50" charset="-128"/>
              </a:rPr>
              <a:t>昔の玩具の遊びを行いました。すると</a:t>
            </a:r>
          </a:p>
        </p:txBody>
      </p:sp>
      <p:sp>
        <p:nvSpPr>
          <p:cNvPr id="234503" name="AutoShape 7">
            <a:extLst>
              <a:ext uri="{FF2B5EF4-FFF2-40B4-BE49-F238E27FC236}">
                <a16:creationId xmlns:a16="http://schemas.microsoft.com/office/drawing/2014/main" id="{2625B39E-F72C-E0CE-1902-3F55A6C5654E}"/>
              </a:ext>
            </a:extLst>
          </p:cNvPr>
          <p:cNvSpPr>
            <a:spLocks noChangeArrowheads="1"/>
          </p:cNvSpPr>
          <p:nvPr/>
        </p:nvSpPr>
        <p:spPr bwMode="auto">
          <a:xfrm>
            <a:off x="3768725" y="1924050"/>
            <a:ext cx="3648075" cy="1276350"/>
          </a:xfrm>
          <a:prstGeom prst="wedgeRoundRectCallout">
            <a:avLst>
              <a:gd name="adj1" fmla="val 56921"/>
              <a:gd name="adj2" fmla="val 122014"/>
              <a:gd name="adj3" fmla="val 16667"/>
            </a:avLst>
          </a:prstGeom>
          <a:noFill/>
          <a:ln w="38100">
            <a:solidFill>
              <a:schemeClr val="tx1"/>
            </a:solidFill>
            <a:miter lim="800000"/>
            <a:headEnd/>
            <a:tailEnd/>
          </a:ln>
          <a:effectLst/>
        </p:spPr>
        <p:txBody>
          <a:bodyPr anchor="ctr"/>
          <a:lstStyle>
            <a:lvl1pPr eaLnBrk="0" hangingPunct="0">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eaLnBrk="0" hangingPunct="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eaLnBrk="0" hangingPunct="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algn="ctr" eaLnBrk="0" fontAlgn="base" hangingPunct="0">
              <a:spcBef>
                <a:spcPct val="5000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defRPr/>
            </a:pPr>
            <a:r>
              <a:rPr lang="ja-JP" altLang="en-US" sz="2800" b="0" i="1" dirty="0">
                <a:solidFill>
                  <a:srgbClr val="FF0000"/>
                </a:solidFill>
                <a:effectLst>
                  <a:outerShdw blurRad="38100" dist="38100" dir="2700000" algn="tl">
                    <a:srgbClr val="C0C0C0"/>
                  </a:outerShdw>
                </a:effectLst>
                <a:latin typeface="メイリオ" panose="020B0604030504040204" pitchFamily="50" charset="-128"/>
                <a:ea typeface="メイリオ" panose="020B0604030504040204" pitchFamily="50" charset="-128"/>
              </a:rPr>
              <a:t>上手く遊べない玩具がある！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extLst>
              <a:ext uri="{FF2B5EF4-FFF2-40B4-BE49-F238E27FC236}">
                <a16:creationId xmlns:a16="http://schemas.microsoft.com/office/drawing/2014/main" id="{6751478F-F652-1292-5ED3-5B022F328E5D}"/>
              </a:ext>
            </a:extLst>
          </p:cNvPr>
          <p:cNvSpPr>
            <a:spLocks noChangeArrowheads="1"/>
          </p:cNvSpPr>
          <p:nvPr/>
        </p:nvSpPr>
        <p:spPr bwMode="auto">
          <a:xfrm>
            <a:off x="1142833" y="795337"/>
            <a:ext cx="9906334" cy="3815705"/>
          </a:xfrm>
          <a:prstGeom prst="roundRect">
            <a:avLst>
              <a:gd name="adj" fmla="val 7032"/>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◆車でお越しの方は ６階 ６０２ に</a:t>
            </a:r>
            <a:r>
              <a:rPr lang="ja-JP" altLang="en-US" sz="16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16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１．貴重品は各自で管理してください</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２．万一の非常事態に備え、避難経路の資料を確認お願いします</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３．会場内・敷地内は</a:t>
            </a:r>
            <a:r>
              <a:rPr lang="ja-JP" altLang="en-US" sz="1600" b="1" dirty="0">
                <a:solidFill>
                  <a:srgbClr val="FF0000"/>
                </a:solidFill>
                <a:latin typeface="BIZ UDPゴシック" panose="020B0400000000000000" pitchFamily="50" charset="-128"/>
                <a:ea typeface="BIZ UDPゴシック" panose="020B0400000000000000" pitchFamily="50" charset="-128"/>
              </a:rPr>
              <a:t>禁煙</a:t>
            </a:r>
            <a:r>
              <a:rPr lang="ja-JP" altLang="en-US" sz="1600" b="1" dirty="0">
                <a:latin typeface="BIZ UDPゴシック" panose="020B0400000000000000" pitchFamily="50" charset="-128"/>
                <a:ea typeface="BIZ UDPゴシック" panose="020B0400000000000000" pitchFamily="50" charset="-128"/>
              </a:rPr>
              <a:t>です。　（</a:t>
            </a:r>
            <a:r>
              <a:rPr lang="ja-JP" altLang="en-US" sz="16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1600" b="1" dirty="0">
                <a:latin typeface="BIZ UDPゴシック" panose="020B0400000000000000" pitchFamily="50" charset="-128"/>
                <a:ea typeface="BIZ UDPゴシック" panose="020B0400000000000000" pitchFamily="50" charset="-128"/>
              </a:rPr>
              <a:t>を利用ください）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４．研修の妨げにならない様に携帯電話の確認（電源</a:t>
            </a:r>
            <a:r>
              <a:rPr lang="en-US" altLang="ja-JP" sz="1600" b="1" dirty="0">
                <a:latin typeface="BIZ UDPゴシック" panose="020B0400000000000000" pitchFamily="50" charset="-128"/>
                <a:ea typeface="BIZ UDPゴシック" panose="020B0400000000000000" pitchFamily="50" charset="-128"/>
              </a:rPr>
              <a:t>off</a:t>
            </a:r>
            <a:r>
              <a:rPr lang="ja-JP" altLang="en-US" sz="1600" b="1" dirty="0">
                <a:latin typeface="BIZ UDPゴシック" panose="020B0400000000000000" pitchFamily="50" charset="-128"/>
                <a:ea typeface="BIZ UDPゴシック" panose="020B0400000000000000" pitchFamily="50" charset="-128"/>
              </a:rPr>
              <a:t>・マナーモード）をお願いします</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５．今日は</a:t>
            </a:r>
            <a:r>
              <a:rPr lang="ja-JP" altLang="en-US" sz="1600" b="1" dirty="0">
                <a:solidFill>
                  <a:srgbClr val="0000FF"/>
                </a:solidFill>
                <a:latin typeface="BIZ UDPゴシック" panose="020B0400000000000000" pitchFamily="50" charset="-128"/>
                <a:ea typeface="BIZ UDPゴシック" panose="020B0400000000000000" pitchFamily="50" charset="-128"/>
              </a:rPr>
              <a:t>多くの企業の方が参加</a:t>
            </a:r>
            <a:r>
              <a:rPr lang="ja-JP" altLang="en-US" sz="1600" b="1" dirty="0">
                <a:latin typeface="BIZ UDPゴシック" panose="020B0400000000000000" pitchFamily="50" charset="-128"/>
                <a:ea typeface="BIZ UDPゴシック" panose="020B0400000000000000" pitchFamily="50" charset="-128"/>
              </a:rPr>
              <a:t>されております。気軽に話しかけて</a:t>
            </a:r>
            <a:r>
              <a:rPr lang="ja-JP" altLang="en-US" sz="1600" b="1" dirty="0">
                <a:solidFill>
                  <a:srgbClr val="0000FF"/>
                </a:solidFill>
                <a:latin typeface="BIZ UDPゴシック" panose="020B0400000000000000" pitchFamily="50" charset="-128"/>
                <a:ea typeface="BIZ UDPゴシック" panose="020B0400000000000000" pitchFamily="50" charset="-128"/>
              </a:rPr>
              <a:t>交流を図ってください</a:t>
            </a:r>
            <a:endParaRPr lang="en-US" altLang="ja-JP" sz="1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６．グループディスカッションの進行は、各グループのリーダーが行います</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　　　　不明なことは気兼ねなく各アドバイザー、世話人に聞いてください</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７．最後にアンケートを入力（</a:t>
            </a:r>
            <a:r>
              <a:rPr lang="en-US" altLang="ja-JP" sz="1600" b="1" dirty="0">
                <a:latin typeface="BIZ UDPゴシック" panose="020B0400000000000000" pitchFamily="50" charset="-128"/>
                <a:ea typeface="BIZ UDPゴシック" panose="020B0400000000000000" pitchFamily="50" charset="-128"/>
              </a:rPr>
              <a:t>QR</a:t>
            </a:r>
            <a:r>
              <a:rPr lang="ja-JP" altLang="en-US" sz="1600" b="1" dirty="0">
                <a:latin typeface="BIZ UDPゴシック" panose="020B0400000000000000" pitchFamily="50" charset="-128"/>
                <a:ea typeface="BIZ UDPゴシック" panose="020B0400000000000000" pitchFamily="50" charset="-128"/>
              </a:rPr>
              <a:t>コードアクセス）し、終わられた方から気を付けてお帰り下さい</a:t>
            </a:r>
          </a:p>
        </p:txBody>
      </p:sp>
      <p:sp>
        <p:nvSpPr>
          <p:cNvPr id="17411" name="AutoShape 3">
            <a:extLst>
              <a:ext uri="{FF2B5EF4-FFF2-40B4-BE49-F238E27FC236}">
                <a16:creationId xmlns:a16="http://schemas.microsoft.com/office/drawing/2014/main" id="{07AA3079-AE05-1446-8693-FE4F81B96CF9}"/>
              </a:ext>
            </a:extLst>
          </p:cNvPr>
          <p:cNvSpPr>
            <a:spLocks noChangeArrowheads="1"/>
          </p:cNvSpPr>
          <p:nvPr/>
        </p:nvSpPr>
        <p:spPr bwMode="auto">
          <a:xfrm>
            <a:off x="1142833" y="5301208"/>
            <a:ext cx="9906334" cy="1296144"/>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a:t>
            </a:r>
            <a:r>
              <a:rPr lang="en-US" altLang="ja-JP" sz="1600" b="1" dirty="0">
                <a:latin typeface="BIZ UDPゴシック" panose="020B0400000000000000" pitchFamily="50" charset="-128"/>
                <a:ea typeface="BIZ UDPゴシック" panose="020B0400000000000000" pitchFamily="50" charset="-128"/>
              </a:rPr>
              <a:t>◆</a:t>
            </a:r>
            <a:r>
              <a:rPr lang="ja-JP" altLang="en-US" sz="1600" b="1" dirty="0">
                <a:latin typeface="BIZ UDPゴシック" panose="020B0400000000000000" pitchFamily="50" charset="-128"/>
                <a:ea typeface="BIZ UDPゴシック" panose="020B0400000000000000" pitchFamily="50" charset="-128"/>
              </a:rPr>
              <a:t>昼食について</a:t>
            </a:r>
          </a:p>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1600" b="1" dirty="0">
                <a:solidFill>
                  <a:srgbClr val="C00000"/>
                </a:solidFill>
                <a:latin typeface="BIZ UDPゴシック" panose="020B0400000000000000" pitchFamily="50" charset="-128"/>
                <a:ea typeface="BIZ UDPゴシック" panose="020B0400000000000000" pitchFamily="50" charset="-128"/>
              </a:rPr>
              <a:t>　　　　</a:t>
            </a:r>
            <a:r>
              <a:rPr lang="ja-JP" altLang="en-US" sz="1600" b="1" u="sng" dirty="0">
                <a:solidFill>
                  <a:srgbClr val="C000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ja-JP" altLang="en-US" sz="1600" b="1" dirty="0">
              <a:latin typeface="BIZ UDPゴシック" panose="020B0400000000000000" pitchFamily="50" charset="-128"/>
              <a:ea typeface="BIZ UDPゴシック" panose="020B0400000000000000" pitchFamily="50" charset="-128"/>
            </a:endParaRPr>
          </a:p>
        </p:txBody>
      </p:sp>
      <p:sp>
        <p:nvSpPr>
          <p:cNvPr id="17412" name="AutoShape 4">
            <a:extLst>
              <a:ext uri="{FF2B5EF4-FFF2-40B4-BE49-F238E27FC236}">
                <a16:creationId xmlns:a16="http://schemas.microsoft.com/office/drawing/2014/main" id="{97021281-4848-CCCA-8DA3-4AE162B9C853}"/>
              </a:ext>
            </a:extLst>
          </p:cNvPr>
          <p:cNvSpPr>
            <a:spLocks noChangeArrowheads="1"/>
          </p:cNvSpPr>
          <p:nvPr/>
        </p:nvSpPr>
        <p:spPr bwMode="auto">
          <a:xfrm>
            <a:off x="2133600" y="0"/>
            <a:ext cx="7942263" cy="776288"/>
          </a:xfrm>
          <a:prstGeom prst="horizontalScroll">
            <a:avLst>
              <a:gd name="adj" fmla="val 12500"/>
            </a:avLst>
          </a:prstGeom>
          <a:solidFill>
            <a:srgbClr val="FFFF99"/>
          </a:solidFill>
          <a:ln w="9525">
            <a:solidFill>
              <a:srgbClr val="000000"/>
            </a:solidFill>
            <a:round/>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dirty="0">
                <a:latin typeface="BIZ UDPゴシック" panose="020B0400000000000000" pitchFamily="50" charset="-128"/>
                <a:ea typeface="BIZ UDPゴシック" panose="020B0400000000000000" pitchFamily="50" charset="-128"/>
              </a:rPr>
              <a:t>はじめに　“お知らせとお願い”</a:t>
            </a:r>
          </a:p>
        </p:txBody>
      </p:sp>
      <p:sp>
        <p:nvSpPr>
          <p:cNvPr id="17413" name="Text Box 5">
            <a:extLst>
              <a:ext uri="{FF2B5EF4-FFF2-40B4-BE49-F238E27FC236}">
                <a16:creationId xmlns:a16="http://schemas.microsoft.com/office/drawing/2014/main" id="{A003B1C9-9DEC-BC0B-8219-81B29365C63E}"/>
              </a:ext>
            </a:extLst>
          </p:cNvPr>
          <p:cNvSpPr txBox="1">
            <a:spLocks noChangeArrowheads="1"/>
          </p:cNvSpPr>
          <p:nvPr/>
        </p:nvSpPr>
        <p:spPr bwMode="auto">
          <a:xfrm>
            <a:off x="2279650" y="4725144"/>
            <a:ext cx="7848600" cy="461963"/>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お互いに気配りをしながら楽しく研修をしましよう！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a:extLst>
              <a:ext uri="{FF2B5EF4-FFF2-40B4-BE49-F238E27FC236}">
                <a16:creationId xmlns:a16="http://schemas.microsoft.com/office/drawing/2014/main" id="{5EB7455A-3CC6-1A3C-B3EE-3A4D56BDE5A0}"/>
              </a:ext>
            </a:extLst>
          </p:cNvPr>
          <p:cNvSpPr txBox="1">
            <a:spLocks noChangeArrowheads="1"/>
          </p:cNvSpPr>
          <p:nvPr/>
        </p:nvSpPr>
        <p:spPr bwMode="auto">
          <a:xfrm>
            <a:off x="827088" y="381000"/>
            <a:ext cx="11069637" cy="534035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（１） 事実確認　（テキストあり）</a:t>
            </a: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    昔の遊びを調査したところ、下記のような失敗回数がわかった。　　　　　　　　そこで、このデータから計算表とパレート図を作成し、　　　　　　　　　　　　　昔の遊びの中で本当にダルマ落としが上手くできない（失敗回数が多い）かを　　　確認することにした。</a:t>
            </a:r>
            <a:endParaRPr lang="en-US" altLang="ja-JP" sz="2200" b="0">
              <a:solidFill>
                <a:srgbClr val="000000"/>
              </a:solidFill>
              <a:latin typeface="メイリオ" panose="020B0604030504040204" pitchFamily="50" charset="-128"/>
              <a:ea typeface="メイリオ" panose="020B0604030504040204" pitchFamily="50" charset="-128"/>
            </a:endParaRPr>
          </a:p>
          <a:p>
            <a:pPr eaLnBrk="1" hangingPunct="1">
              <a:spcBef>
                <a:spcPct val="50000"/>
              </a:spcBef>
              <a:buFontTx/>
              <a:buNone/>
            </a:pPr>
            <a:endParaRPr lang="ja-JP" altLang="en-US" sz="2200" b="0">
              <a:solidFill>
                <a:srgbClr val="000000"/>
              </a:solidFill>
              <a:latin typeface="メイリオ" panose="020B0604030504040204" pitchFamily="50" charset="-128"/>
              <a:ea typeface="メイリオ" panose="020B0604030504040204" pitchFamily="50" charset="-128"/>
            </a:endParaRP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昔の遊びの失敗回数</a:t>
            </a: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      ７種類の昔の遊び玩具があります。</a:t>
            </a: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（けん玉、こま、ダルマ落とし、竹とんぼ、羽子板、ビー玉、おはじき）</a:t>
            </a: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３０人の子供がいます。</a:t>
            </a:r>
          </a:p>
          <a:p>
            <a:pP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そこで、３０人の子供に、７種類の遊びをひとり１回ずつ行ってもらいました。すると、全体で３６回の失敗がありました。その内訳は次の通りです。</a:t>
            </a:r>
          </a:p>
        </p:txBody>
      </p:sp>
      <p:sp>
        <p:nvSpPr>
          <p:cNvPr id="32771" name="Rectangle 5">
            <a:extLst>
              <a:ext uri="{FF2B5EF4-FFF2-40B4-BE49-F238E27FC236}">
                <a16:creationId xmlns:a16="http://schemas.microsoft.com/office/drawing/2014/main" id="{A0454D70-5284-07BC-C1FF-FD51611FEFF4}"/>
              </a:ext>
            </a:extLst>
          </p:cNvPr>
          <p:cNvSpPr>
            <a:spLocks noChangeArrowheads="1"/>
          </p:cNvSpPr>
          <p:nvPr/>
        </p:nvSpPr>
        <p:spPr bwMode="auto">
          <a:xfrm>
            <a:off x="384175" y="5961063"/>
            <a:ext cx="11423650" cy="430212"/>
          </a:xfrm>
          <a:prstGeom prst="rect">
            <a:avLst/>
          </a:prstGeom>
          <a:solidFill>
            <a:srgbClr val="CC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200" b="0">
                <a:solidFill>
                  <a:srgbClr val="000000"/>
                </a:solidFill>
                <a:latin typeface="メイリオ" panose="020B0604030504040204" pitchFamily="50" charset="-128"/>
                <a:ea typeface="メイリオ" panose="020B0604030504040204" pitchFamily="50" charset="-128"/>
              </a:rPr>
              <a:t>けん玉 ７回、 こま ４回、 ダルマ落とし ２０回、 竹とんぼ ２回、 その他 ３回</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3794" name="図 1">
            <a:extLst>
              <a:ext uri="{FF2B5EF4-FFF2-40B4-BE49-F238E27FC236}">
                <a16:creationId xmlns:a16="http://schemas.microsoft.com/office/drawing/2014/main" id="{11959F47-39A4-5CA9-752E-8E3D1C3D6996}"/>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603375" y="2462213"/>
            <a:ext cx="4373563" cy="439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Text Box 4">
            <a:extLst>
              <a:ext uri="{FF2B5EF4-FFF2-40B4-BE49-F238E27FC236}">
                <a16:creationId xmlns:a16="http://schemas.microsoft.com/office/drawing/2014/main" id="{E4ADAA69-6233-7BAB-EA40-995789D7F1AF}"/>
              </a:ext>
            </a:extLst>
          </p:cNvPr>
          <p:cNvSpPr txBox="1">
            <a:spLocks noChangeArrowheads="1"/>
          </p:cNvSpPr>
          <p:nvPr/>
        </p:nvSpPr>
        <p:spPr bwMode="auto">
          <a:xfrm>
            <a:off x="1524000" y="0"/>
            <a:ext cx="9725025"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400" b="0">
                <a:solidFill>
                  <a:schemeClr val="hlink"/>
                </a:solidFill>
                <a:latin typeface="メイリオ" panose="020B0604030504040204" pitchFamily="50" charset="-128"/>
                <a:ea typeface="メイリオ" panose="020B0604030504040204" pitchFamily="50" charset="-128"/>
              </a:rPr>
              <a:t>【</a:t>
            </a:r>
            <a:r>
              <a:rPr lang="ja-JP" altLang="en-US" sz="2400" b="0">
                <a:solidFill>
                  <a:schemeClr val="hlink"/>
                </a:solidFill>
                <a:latin typeface="メイリオ" panose="020B0604030504040204" pitchFamily="50" charset="-128"/>
                <a:ea typeface="メイリオ" panose="020B0604030504040204" pitchFamily="50" charset="-128"/>
              </a:rPr>
              <a:t>パレート図の作り方と活用</a:t>
            </a:r>
            <a:r>
              <a:rPr lang="en-US" altLang="ja-JP" sz="2400" b="0">
                <a:solidFill>
                  <a:schemeClr val="hlink"/>
                </a:solidFill>
                <a:latin typeface="メイリオ" panose="020B0604030504040204" pitchFamily="50" charset="-128"/>
                <a:ea typeface="メイリオ" panose="020B0604030504040204" pitchFamily="50" charset="-128"/>
              </a:rPr>
              <a:t>】</a:t>
            </a:r>
            <a:r>
              <a:rPr lang="ja-JP" altLang="en-US" sz="2400" b="0">
                <a:solidFill>
                  <a:schemeClr val="hlink"/>
                </a:solidFill>
                <a:latin typeface="メイリオ" panose="020B0604030504040204" pitchFamily="50" charset="-128"/>
                <a:ea typeface="メイリオ" panose="020B0604030504040204" pitchFamily="50" charset="-128"/>
              </a:rPr>
              <a:t>　　　　　　　　　　　　　　　　　</a:t>
            </a:r>
            <a:endParaRPr lang="en-US" altLang="ja-JP" sz="2400" b="0">
              <a:solidFill>
                <a:schemeClr val="hlink"/>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１．パレート図とは</a:t>
            </a:r>
            <a:endParaRPr lang="ja-JP" altLang="en-US" sz="2400" b="0">
              <a:solidFill>
                <a:srgbClr val="FF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・データをいくつかの分類項目に分け、それを大きさの順に並べた</a:t>
            </a:r>
            <a:endParaRPr lang="en-US" altLang="ja-JP" sz="18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b="0">
                <a:solidFill>
                  <a:srgbClr val="FF0000"/>
                </a:solidFill>
                <a:latin typeface="メイリオ" panose="020B0604030504040204" pitchFamily="50" charset="-128"/>
                <a:ea typeface="メイリオ" panose="020B0604030504040204" pitchFamily="50" charset="-128"/>
              </a:rPr>
              <a:t>　　　棒グラフ</a:t>
            </a:r>
            <a:r>
              <a:rPr lang="ja-JP" altLang="en-US" sz="1800" b="0">
                <a:latin typeface="メイリオ" panose="020B0604030504040204" pitchFamily="50" charset="-128"/>
                <a:ea typeface="メイリオ" panose="020B0604030504040204" pitchFamily="50" charset="-128"/>
              </a:rPr>
              <a:t>と</a:t>
            </a:r>
            <a:r>
              <a:rPr lang="ja-JP" altLang="en-US" sz="1800" b="0">
                <a:solidFill>
                  <a:srgbClr val="FF0000"/>
                </a:solidFill>
                <a:latin typeface="メイリオ" panose="020B0604030504040204" pitchFamily="50" charset="-128"/>
                <a:ea typeface="メイリオ" panose="020B0604030504040204" pitchFamily="50" charset="-128"/>
              </a:rPr>
              <a:t>累積折れ線グラフ</a:t>
            </a:r>
            <a:r>
              <a:rPr lang="ja-JP" altLang="en-US" sz="1800" b="0">
                <a:latin typeface="メイリオ" panose="020B0604030504040204" pitchFamily="50" charset="-128"/>
                <a:ea typeface="メイリオ" panose="020B0604030504040204" pitchFamily="50" charset="-128"/>
              </a:rPr>
              <a:t>で表した図表のことです。</a:t>
            </a:r>
          </a:p>
          <a:p>
            <a:pPr eaLnBrk="1" hangingPunct="1">
              <a:spcBef>
                <a:spcPct val="0"/>
              </a:spcBef>
              <a:buFontTx/>
              <a:buNone/>
            </a:pPr>
            <a:endParaRPr lang="ja-JP" altLang="en-US" sz="18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・問題点の内容を整理して</a:t>
            </a:r>
            <a:r>
              <a:rPr lang="ja-JP" altLang="en-US" sz="1800" b="0">
                <a:solidFill>
                  <a:srgbClr val="FF0000"/>
                </a:solidFill>
                <a:latin typeface="メイリオ" panose="020B0604030504040204" pitchFamily="50" charset="-128"/>
                <a:ea typeface="メイリオ" panose="020B0604030504040204" pitchFamily="50" charset="-128"/>
              </a:rPr>
              <a:t>今何が一番困っているのか、最優先問題は何か</a:t>
            </a:r>
            <a:r>
              <a:rPr lang="ja-JP" altLang="en-US" sz="1800" b="0">
                <a:latin typeface="メイリオ" panose="020B0604030504040204" pitchFamily="50" charset="-128"/>
                <a:ea typeface="メイリオ" panose="020B0604030504040204" pitchFamily="50" charset="-128"/>
              </a:rPr>
              <a:t>、などを考え</a:t>
            </a: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ていくうえで有効な手法で、</a:t>
            </a:r>
            <a:r>
              <a:rPr lang="ja-JP" altLang="en-US" sz="1800" b="0">
                <a:solidFill>
                  <a:srgbClr val="FF0000"/>
                </a:solidFill>
                <a:latin typeface="メイリオ" panose="020B0604030504040204" pitchFamily="50" charset="-128"/>
                <a:ea typeface="メイリオ" panose="020B0604030504040204" pitchFamily="50" charset="-128"/>
              </a:rPr>
              <a:t>重点指向</a:t>
            </a:r>
            <a:r>
              <a:rPr lang="ja-JP" altLang="en-US" sz="1800" b="0">
                <a:latin typeface="メイリオ" panose="020B0604030504040204" pitchFamily="50" charset="-128"/>
                <a:ea typeface="メイリオ" panose="020B0604030504040204" pitchFamily="50" charset="-128"/>
              </a:rPr>
              <a:t>に合った道具と言えます。</a:t>
            </a:r>
          </a:p>
        </p:txBody>
      </p:sp>
      <p:sp>
        <p:nvSpPr>
          <p:cNvPr id="151565" name="AutoShape 13">
            <a:extLst>
              <a:ext uri="{FF2B5EF4-FFF2-40B4-BE49-F238E27FC236}">
                <a16:creationId xmlns:a16="http://schemas.microsoft.com/office/drawing/2014/main" id="{C4A18029-61DE-DECE-1195-5652CC978B40}"/>
              </a:ext>
            </a:extLst>
          </p:cNvPr>
          <p:cNvSpPr>
            <a:spLocks noChangeArrowheads="1"/>
          </p:cNvSpPr>
          <p:nvPr/>
        </p:nvSpPr>
        <p:spPr bwMode="auto">
          <a:xfrm>
            <a:off x="6872288" y="2730500"/>
            <a:ext cx="3717925" cy="1676400"/>
          </a:xfrm>
          <a:prstGeom prst="star24">
            <a:avLst>
              <a:gd name="adj" fmla="val 4192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0" rIns="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i="1">
                <a:latin typeface="メイリオ" panose="020B0604030504040204" pitchFamily="50" charset="-128"/>
                <a:ea typeface="メイリオ" panose="020B0604030504040204" pitchFamily="50" charset="-128"/>
              </a:rPr>
              <a:t>パレート図は問題の攻撃順序を</a:t>
            </a:r>
            <a:endParaRPr lang="en-US" altLang="ja-JP" sz="2000" b="0" i="1">
              <a:latin typeface="メイリオ" panose="020B0604030504040204" pitchFamily="50" charset="-128"/>
              <a:ea typeface="メイリオ" panose="020B0604030504040204" pitchFamily="50" charset="-128"/>
            </a:endParaRPr>
          </a:p>
          <a:p>
            <a:pPr algn="ctr" eaLnBrk="1" hangingPunct="1">
              <a:spcBef>
                <a:spcPct val="0"/>
              </a:spcBef>
              <a:buFontTx/>
              <a:buNone/>
            </a:pPr>
            <a:r>
              <a:rPr lang="ja-JP" altLang="en-US" sz="2000" b="0" i="1">
                <a:latin typeface="メイリオ" panose="020B0604030504040204" pitchFamily="50" charset="-128"/>
                <a:ea typeface="メイリオ" panose="020B0604030504040204" pitchFamily="50" charset="-128"/>
              </a:rPr>
              <a:t>教えてくれる</a:t>
            </a:r>
          </a:p>
        </p:txBody>
      </p:sp>
      <p:pic>
        <p:nvPicPr>
          <p:cNvPr id="33797" name="Picture 42">
            <a:extLst>
              <a:ext uri="{FF2B5EF4-FFF2-40B4-BE49-F238E27FC236}">
                <a16:creationId xmlns:a16="http://schemas.microsoft.com/office/drawing/2014/main" id="{8791A49F-49F8-AA3F-1CCC-FACA841404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5375" y="4572000"/>
            <a:ext cx="2665413"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33798" name="Line 28">
            <a:extLst>
              <a:ext uri="{FF2B5EF4-FFF2-40B4-BE49-F238E27FC236}">
                <a16:creationId xmlns:a16="http://schemas.microsoft.com/office/drawing/2014/main" id="{F1AF3EBE-92FC-292C-86EA-A70736F27B2B}"/>
              </a:ext>
            </a:extLst>
          </p:cNvPr>
          <p:cNvSpPr>
            <a:spLocks noChangeShapeType="1"/>
          </p:cNvSpPr>
          <p:nvPr/>
        </p:nvSpPr>
        <p:spPr bwMode="auto">
          <a:xfrm>
            <a:off x="3201988" y="4019550"/>
            <a:ext cx="2703512"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799" name="Line 22">
            <a:extLst>
              <a:ext uri="{FF2B5EF4-FFF2-40B4-BE49-F238E27FC236}">
                <a16:creationId xmlns:a16="http://schemas.microsoft.com/office/drawing/2014/main" id="{73BBCDDB-CF2B-518C-C6E7-8E12C4415084}"/>
              </a:ext>
            </a:extLst>
          </p:cNvPr>
          <p:cNvSpPr>
            <a:spLocks noChangeShapeType="1"/>
          </p:cNvSpPr>
          <p:nvPr/>
        </p:nvSpPr>
        <p:spPr bwMode="auto">
          <a:xfrm>
            <a:off x="3735388" y="3648075"/>
            <a:ext cx="2189162"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00" name="Rectangle 15" descr="20%">
            <a:extLst>
              <a:ext uri="{FF2B5EF4-FFF2-40B4-BE49-F238E27FC236}">
                <a16:creationId xmlns:a16="http://schemas.microsoft.com/office/drawing/2014/main" id="{0EB3F3F7-B3FE-0DB9-E6F0-DE490E74D999}"/>
              </a:ext>
            </a:extLst>
          </p:cNvPr>
          <p:cNvSpPr>
            <a:spLocks noChangeArrowheads="1"/>
          </p:cNvSpPr>
          <p:nvPr/>
        </p:nvSpPr>
        <p:spPr bwMode="auto">
          <a:xfrm>
            <a:off x="5905500" y="4560888"/>
            <a:ext cx="381000" cy="1082675"/>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01" name="Rectangle 17" descr="20%">
            <a:extLst>
              <a:ext uri="{FF2B5EF4-FFF2-40B4-BE49-F238E27FC236}">
                <a16:creationId xmlns:a16="http://schemas.microsoft.com/office/drawing/2014/main" id="{6F8B9649-BEC3-C592-5574-70496D0737E7}"/>
              </a:ext>
            </a:extLst>
          </p:cNvPr>
          <p:cNvSpPr>
            <a:spLocks noChangeArrowheads="1"/>
          </p:cNvSpPr>
          <p:nvPr/>
        </p:nvSpPr>
        <p:spPr bwMode="auto">
          <a:xfrm>
            <a:off x="5905500" y="3643313"/>
            <a:ext cx="381000" cy="376237"/>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02" name="Rectangle 21" descr="20%">
            <a:extLst>
              <a:ext uri="{FF2B5EF4-FFF2-40B4-BE49-F238E27FC236}">
                <a16:creationId xmlns:a16="http://schemas.microsoft.com/office/drawing/2014/main" id="{35A93141-CEE5-28E0-F26C-6A39BDFEE06B}"/>
              </a:ext>
            </a:extLst>
          </p:cNvPr>
          <p:cNvSpPr>
            <a:spLocks noChangeArrowheads="1"/>
          </p:cNvSpPr>
          <p:nvPr/>
        </p:nvSpPr>
        <p:spPr bwMode="auto">
          <a:xfrm>
            <a:off x="5907088" y="3259138"/>
            <a:ext cx="381000" cy="144462"/>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03" name="Line 29">
            <a:extLst>
              <a:ext uri="{FF2B5EF4-FFF2-40B4-BE49-F238E27FC236}">
                <a16:creationId xmlns:a16="http://schemas.microsoft.com/office/drawing/2014/main" id="{65814E60-3F28-CF99-4472-24100B5F1FDE}"/>
              </a:ext>
            </a:extLst>
          </p:cNvPr>
          <p:cNvSpPr>
            <a:spLocks noChangeShapeType="1"/>
          </p:cNvSpPr>
          <p:nvPr/>
        </p:nvSpPr>
        <p:spPr bwMode="auto">
          <a:xfrm>
            <a:off x="2633663" y="4616450"/>
            <a:ext cx="3306762"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04" name="Line 31">
            <a:extLst>
              <a:ext uri="{FF2B5EF4-FFF2-40B4-BE49-F238E27FC236}">
                <a16:creationId xmlns:a16="http://schemas.microsoft.com/office/drawing/2014/main" id="{1CD6D69F-1BD4-42CB-D8B6-8B2F97AD9E75}"/>
              </a:ext>
            </a:extLst>
          </p:cNvPr>
          <p:cNvSpPr>
            <a:spLocks noChangeShapeType="1"/>
          </p:cNvSpPr>
          <p:nvPr/>
        </p:nvSpPr>
        <p:spPr bwMode="auto">
          <a:xfrm>
            <a:off x="5375275" y="5643563"/>
            <a:ext cx="79375"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05" name="Line 33">
            <a:extLst>
              <a:ext uri="{FF2B5EF4-FFF2-40B4-BE49-F238E27FC236}">
                <a16:creationId xmlns:a16="http://schemas.microsoft.com/office/drawing/2014/main" id="{39C7CB55-B991-429A-D608-AC5F3378966D}"/>
              </a:ext>
            </a:extLst>
          </p:cNvPr>
          <p:cNvSpPr>
            <a:spLocks noChangeShapeType="1"/>
          </p:cNvSpPr>
          <p:nvPr/>
        </p:nvSpPr>
        <p:spPr bwMode="auto">
          <a:xfrm>
            <a:off x="4830763" y="3398838"/>
            <a:ext cx="1109662"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06" name="Text Box 34">
            <a:extLst>
              <a:ext uri="{FF2B5EF4-FFF2-40B4-BE49-F238E27FC236}">
                <a16:creationId xmlns:a16="http://schemas.microsoft.com/office/drawing/2014/main" id="{492A7551-6522-44E2-5998-0A6675208744}"/>
              </a:ext>
            </a:extLst>
          </p:cNvPr>
          <p:cNvSpPr txBox="1">
            <a:spLocks noChangeArrowheads="1"/>
          </p:cNvSpPr>
          <p:nvPr/>
        </p:nvSpPr>
        <p:spPr bwMode="auto">
          <a:xfrm>
            <a:off x="6278563" y="5038725"/>
            <a:ext cx="6969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仕上げ不良</a:t>
            </a:r>
          </a:p>
        </p:txBody>
      </p:sp>
      <p:sp>
        <p:nvSpPr>
          <p:cNvPr id="33807" name="Text Box 36">
            <a:extLst>
              <a:ext uri="{FF2B5EF4-FFF2-40B4-BE49-F238E27FC236}">
                <a16:creationId xmlns:a16="http://schemas.microsoft.com/office/drawing/2014/main" id="{DED4BBA1-EA8A-08F8-632B-ECE8B7F73118}"/>
              </a:ext>
            </a:extLst>
          </p:cNvPr>
          <p:cNvSpPr txBox="1">
            <a:spLocks noChangeArrowheads="1"/>
          </p:cNvSpPr>
          <p:nvPr/>
        </p:nvSpPr>
        <p:spPr bwMode="auto">
          <a:xfrm>
            <a:off x="6278563" y="4219575"/>
            <a:ext cx="5953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キズ不良</a:t>
            </a:r>
          </a:p>
        </p:txBody>
      </p:sp>
      <p:sp>
        <p:nvSpPr>
          <p:cNvPr id="33808" name="Text Box 37">
            <a:extLst>
              <a:ext uri="{FF2B5EF4-FFF2-40B4-BE49-F238E27FC236}">
                <a16:creationId xmlns:a16="http://schemas.microsoft.com/office/drawing/2014/main" id="{7B22AB47-98FD-C6E5-B08D-6DDD70DC19CD}"/>
              </a:ext>
            </a:extLst>
          </p:cNvPr>
          <p:cNvSpPr txBox="1">
            <a:spLocks noChangeArrowheads="1"/>
          </p:cNvSpPr>
          <p:nvPr/>
        </p:nvSpPr>
        <p:spPr bwMode="auto">
          <a:xfrm>
            <a:off x="6278563" y="3729038"/>
            <a:ext cx="5953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変形不良</a:t>
            </a:r>
          </a:p>
        </p:txBody>
      </p:sp>
      <p:sp>
        <p:nvSpPr>
          <p:cNvPr id="33809" name="Line 32">
            <a:extLst>
              <a:ext uri="{FF2B5EF4-FFF2-40B4-BE49-F238E27FC236}">
                <a16:creationId xmlns:a16="http://schemas.microsoft.com/office/drawing/2014/main" id="{9E2BCD24-3211-C16F-577B-7F032F1177B0}"/>
              </a:ext>
            </a:extLst>
          </p:cNvPr>
          <p:cNvSpPr>
            <a:spLocks noChangeShapeType="1"/>
          </p:cNvSpPr>
          <p:nvPr/>
        </p:nvSpPr>
        <p:spPr bwMode="auto">
          <a:xfrm>
            <a:off x="4249738" y="3467100"/>
            <a:ext cx="1630362"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10" name="Rectangle 158" descr="20%">
            <a:extLst>
              <a:ext uri="{FF2B5EF4-FFF2-40B4-BE49-F238E27FC236}">
                <a16:creationId xmlns:a16="http://schemas.microsoft.com/office/drawing/2014/main" id="{8D860F61-315F-CD5B-2564-203ED81B33FC}"/>
              </a:ext>
            </a:extLst>
          </p:cNvPr>
          <p:cNvSpPr>
            <a:spLocks noChangeArrowheads="1"/>
          </p:cNvSpPr>
          <p:nvPr/>
        </p:nvSpPr>
        <p:spPr bwMode="auto">
          <a:xfrm>
            <a:off x="5905500" y="4019550"/>
            <a:ext cx="381000" cy="596900"/>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11" name="Rectangle 159" descr="20%">
            <a:extLst>
              <a:ext uri="{FF2B5EF4-FFF2-40B4-BE49-F238E27FC236}">
                <a16:creationId xmlns:a16="http://schemas.microsoft.com/office/drawing/2014/main" id="{1945E3F1-7BF4-2866-3ED8-68BD4958FD64}"/>
              </a:ext>
            </a:extLst>
          </p:cNvPr>
          <p:cNvSpPr>
            <a:spLocks noChangeArrowheads="1"/>
          </p:cNvSpPr>
          <p:nvPr/>
        </p:nvSpPr>
        <p:spPr bwMode="auto">
          <a:xfrm>
            <a:off x="5907088" y="3471863"/>
            <a:ext cx="381000" cy="173037"/>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12" name="Rectangle 21" descr="20%">
            <a:extLst>
              <a:ext uri="{FF2B5EF4-FFF2-40B4-BE49-F238E27FC236}">
                <a16:creationId xmlns:a16="http://schemas.microsoft.com/office/drawing/2014/main" id="{F21963F8-BC10-ADF7-BC66-F0DBE2160811}"/>
              </a:ext>
            </a:extLst>
          </p:cNvPr>
          <p:cNvSpPr>
            <a:spLocks noChangeArrowheads="1"/>
          </p:cNvSpPr>
          <p:nvPr/>
        </p:nvSpPr>
        <p:spPr bwMode="auto">
          <a:xfrm>
            <a:off x="5907088" y="3400425"/>
            <a:ext cx="381000" cy="65088"/>
          </a:xfrm>
          <a:prstGeom prst="rect">
            <a:avLst/>
          </a:prstGeom>
          <a:blipFill dpi="0" rotWithShape="0">
            <a:blip r:embed="rId5"/>
            <a:srcRect/>
            <a:tile tx="0" ty="0" sx="100000" sy="100000" flip="none" algn="tl"/>
          </a:blip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33813" name="Text Box 37">
            <a:extLst>
              <a:ext uri="{FF2B5EF4-FFF2-40B4-BE49-F238E27FC236}">
                <a16:creationId xmlns:a16="http://schemas.microsoft.com/office/drawing/2014/main" id="{4A5F5D22-0957-00F6-DB47-68FF8F76E859}"/>
              </a:ext>
            </a:extLst>
          </p:cNvPr>
          <p:cNvSpPr txBox="1">
            <a:spLocks noChangeArrowheads="1"/>
          </p:cNvSpPr>
          <p:nvPr/>
        </p:nvSpPr>
        <p:spPr bwMode="auto">
          <a:xfrm>
            <a:off x="6278563" y="3465513"/>
            <a:ext cx="5953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塗装不良</a:t>
            </a:r>
          </a:p>
        </p:txBody>
      </p:sp>
      <p:sp>
        <p:nvSpPr>
          <p:cNvPr id="33814" name="Text Box 37">
            <a:extLst>
              <a:ext uri="{FF2B5EF4-FFF2-40B4-BE49-F238E27FC236}">
                <a16:creationId xmlns:a16="http://schemas.microsoft.com/office/drawing/2014/main" id="{D6A550A3-A6E8-2E83-CA7F-A9FB315E95E3}"/>
              </a:ext>
            </a:extLst>
          </p:cNvPr>
          <p:cNvSpPr txBox="1">
            <a:spLocks noChangeArrowheads="1"/>
          </p:cNvSpPr>
          <p:nvPr/>
        </p:nvSpPr>
        <p:spPr bwMode="auto">
          <a:xfrm>
            <a:off x="6278563" y="3327400"/>
            <a:ext cx="5953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ソリ不良</a:t>
            </a:r>
          </a:p>
        </p:txBody>
      </p:sp>
      <p:sp>
        <p:nvSpPr>
          <p:cNvPr id="33815" name="Text Box 37">
            <a:extLst>
              <a:ext uri="{FF2B5EF4-FFF2-40B4-BE49-F238E27FC236}">
                <a16:creationId xmlns:a16="http://schemas.microsoft.com/office/drawing/2014/main" id="{A281323A-3787-F971-6BA7-810C64FA61D3}"/>
              </a:ext>
            </a:extLst>
          </p:cNvPr>
          <p:cNvSpPr txBox="1">
            <a:spLocks noChangeArrowheads="1"/>
          </p:cNvSpPr>
          <p:nvPr/>
        </p:nvSpPr>
        <p:spPr bwMode="auto">
          <a:xfrm>
            <a:off x="6278563" y="3170238"/>
            <a:ext cx="4921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800" b="0">
                <a:latin typeface="メイリオ" panose="020B0604030504040204" pitchFamily="50" charset="-128"/>
                <a:ea typeface="メイリオ" panose="020B0604030504040204" pitchFamily="50" charset="-128"/>
              </a:rPr>
              <a:t>その他</a:t>
            </a:r>
          </a:p>
        </p:txBody>
      </p:sp>
      <p:sp>
        <p:nvSpPr>
          <p:cNvPr id="33816" name="Line 33">
            <a:extLst>
              <a:ext uri="{FF2B5EF4-FFF2-40B4-BE49-F238E27FC236}">
                <a16:creationId xmlns:a16="http://schemas.microsoft.com/office/drawing/2014/main" id="{62FB3E04-47C3-790C-B89A-EDDB4BC686F9}"/>
              </a:ext>
            </a:extLst>
          </p:cNvPr>
          <p:cNvSpPr>
            <a:spLocks noChangeShapeType="1"/>
          </p:cNvSpPr>
          <p:nvPr/>
        </p:nvSpPr>
        <p:spPr bwMode="auto">
          <a:xfrm>
            <a:off x="5788025" y="3252788"/>
            <a:ext cx="117475"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17" name="Line 33">
            <a:extLst>
              <a:ext uri="{FF2B5EF4-FFF2-40B4-BE49-F238E27FC236}">
                <a16:creationId xmlns:a16="http://schemas.microsoft.com/office/drawing/2014/main" id="{10891C7A-0EDA-0028-1AAC-E2CA6377ABD8}"/>
              </a:ext>
            </a:extLst>
          </p:cNvPr>
          <p:cNvSpPr>
            <a:spLocks noChangeShapeType="1"/>
          </p:cNvSpPr>
          <p:nvPr/>
        </p:nvSpPr>
        <p:spPr bwMode="auto">
          <a:xfrm>
            <a:off x="5384800" y="3252788"/>
            <a:ext cx="119063"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3818" name="Line 31">
            <a:extLst>
              <a:ext uri="{FF2B5EF4-FFF2-40B4-BE49-F238E27FC236}">
                <a16:creationId xmlns:a16="http://schemas.microsoft.com/office/drawing/2014/main" id="{72C3BDAC-8D3B-C7C4-74B8-EA2F46AED5D5}"/>
              </a:ext>
            </a:extLst>
          </p:cNvPr>
          <p:cNvSpPr>
            <a:spLocks noChangeShapeType="1"/>
          </p:cNvSpPr>
          <p:nvPr/>
        </p:nvSpPr>
        <p:spPr bwMode="auto">
          <a:xfrm>
            <a:off x="5600700" y="5643563"/>
            <a:ext cx="323850"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Rectangle 99">
            <a:extLst>
              <a:ext uri="{FF2B5EF4-FFF2-40B4-BE49-F238E27FC236}">
                <a16:creationId xmlns:a16="http://schemas.microsoft.com/office/drawing/2014/main" id="{6B98B972-3911-A43C-9E12-969B1B307C48}"/>
              </a:ext>
            </a:extLst>
          </p:cNvPr>
          <p:cNvSpPr>
            <a:spLocks noChangeArrowheads="1"/>
          </p:cNvSpPr>
          <p:nvPr/>
        </p:nvSpPr>
        <p:spPr bwMode="auto">
          <a:xfrm>
            <a:off x="8610600" y="28670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35843" name="Rectangle 5">
            <a:extLst>
              <a:ext uri="{FF2B5EF4-FFF2-40B4-BE49-F238E27FC236}">
                <a16:creationId xmlns:a16="http://schemas.microsoft.com/office/drawing/2014/main" id="{E7536FB0-EA9F-CBFE-2A8B-9EBC9A75CFB0}"/>
              </a:ext>
            </a:extLst>
          </p:cNvPr>
          <p:cNvSpPr>
            <a:spLocks noChangeArrowheads="1"/>
          </p:cNvSpPr>
          <p:nvPr/>
        </p:nvSpPr>
        <p:spPr bwMode="auto">
          <a:xfrm>
            <a:off x="4943475" y="1800225"/>
            <a:ext cx="1838325"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t>　不良累計</a:t>
            </a:r>
          </a:p>
        </p:txBody>
      </p:sp>
      <p:sp>
        <p:nvSpPr>
          <p:cNvPr id="35844" name="Rectangle 6">
            <a:extLst>
              <a:ext uri="{FF2B5EF4-FFF2-40B4-BE49-F238E27FC236}">
                <a16:creationId xmlns:a16="http://schemas.microsoft.com/office/drawing/2014/main" id="{A04EE617-881B-A93C-E1D9-A537BEE09DFB}"/>
              </a:ext>
            </a:extLst>
          </p:cNvPr>
          <p:cNvSpPr>
            <a:spLocks noChangeArrowheads="1"/>
          </p:cNvSpPr>
          <p:nvPr/>
        </p:nvSpPr>
        <p:spPr bwMode="auto">
          <a:xfrm>
            <a:off x="6772275" y="1800225"/>
            <a:ext cx="1838325"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t>　不良比率（％）</a:t>
            </a:r>
          </a:p>
        </p:txBody>
      </p:sp>
      <p:sp>
        <p:nvSpPr>
          <p:cNvPr id="35845" name="Rectangle 7">
            <a:extLst>
              <a:ext uri="{FF2B5EF4-FFF2-40B4-BE49-F238E27FC236}">
                <a16:creationId xmlns:a16="http://schemas.microsoft.com/office/drawing/2014/main" id="{2CB5677D-D2D7-3744-05E6-7CDD59C8393D}"/>
              </a:ext>
            </a:extLst>
          </p:cNvPr>
          <p:cNvSpPr>
            <a:spLocks noChangeArrowheads="1"/>
          </p:cNvSpPr>
          <p:nvPr/>
        </p:nvSpPr>
        <p:spPr bwMode="auto">
          <a:xfrm>
            <a:off x="8601075" y="1800225"/>
            <a:ext cx="1838325"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t>累積比率（％）</a:t>
            </a:r>
          </a:p>
        </p:txBody>
      </p:sp>
      <p:sp>
        <p:nvSpPr>
          <p:cNvPr id="35846" name="Rectangle 12">
            <a:extLst>
              <a:ext uri="{FF2B5EF4-FFF2-40B4-BE49-F238E27FC236}">
                <a16:creationId xmlns:a16="http://schemas.microsoft.com/office/drawing/2014/main" id="{23B573A3-D22B-D7D9-D935-2BE7023CFEC5}"/>
              </a:ext>
            </a:extLst>
          </p:cNvPr>
          <p:cNvSpPr>
            <a:spLocks noChangeArrowheads="1"/>
          </p:cNvSpPr>
          <p:nvPr/>
        </p:nvSpPr>
        <p:spPr bwMode="auto">
          <a:xfrm>
            <a:off x="4953000" y="23336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１８</a:t>
            </a:r>
            <a:r>
              <a:rPr lang="ja-JP" altLang="en-US" sz="1600">
                <a:solidFill>
                  <a:srgbClr val="FF0000"/>
                </a:solidFill>
                <a:latin typeface="ＭＳ Ｐゴシック" panose="020B0600070205080204" pitchFamily="50" charset="-128"/>
              </a:rPr>
              <a:t>①</a:t>
            </a:r>
            <a:endParaRPr lang="ja-JP" altLang="en-US" sz="2400">
              <a:latin typeface="ＭＳ Ｐゴシック" panose="020B0600070205080204" pitchFamily="50" charset="-128"/>
            </a:endParaRPr>
          </a:p>
        </p:txBody>
      </p:sp>
      <p:sp>
        <p:nvSpPr>
          <p:cNvPr id="35847" name="Rectangle 18">
            <a:extLst>
              <a:ext uri="{FF2B5EF4-FFF2-40B4-BE49-F238E27FC236}">
                <a16:creationId xmlns:a16="http://schemas.microsoft.com/office/drawing/2014/main" id="{11558FC0-E716-EBA1-02FD-C743F22308CC}"/>
              </a:ext>
            </a:extLst>
          </p:cNvPr>
          <p:cNvSpPr>
            <a:spLocks noChangeArrowheads="1"/>
          </p:cNvSpPr>
          <p:nvPr/>
        </p:nvSpPr>
        <p:spPr bwMode="auto">
          <a:xfrm>
            <a:off x="4953000" y="3933825"/>
            <a:ext cx="183832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a:solidFill>
                  <a:srgbClr val="000000"/>
                </a:solidFill>
                <a:latin typeface="ＭＳ Ｐゴシック" panose="020B0600070205080204" pitchFamily="50" charset="-128"/>
              </a:rPr>
              <a:t>３４</a:t>
            </a:r>
          </a:p>
        </p:txBody>
      </p:sp>
      <p:sp>
        <p:nvSpPr>
          <p:cNvPr id="35848" name="Rectangle 19">
            <a:extLst>
              <a:ext uri="{FF2B5EF4-FFF2-40B4-BE49-F238E27FC236}">
                <a16:creationId xmlns:a16="http://schemas.microsoft.com/office/drawing/2014/main" id="{FB3256DE-A6FE-32C2-08B3-7328A8823A3C}"/>
              </a:ext>
            </a:extLst>
          </p:cNvPr>
          <p:cNvSpPr>
            <a:spLocks noChangeArrowheads="1"/>
          </p:cNvSpPr>
          <p:nvPr/>
        </p:nvSpPr>
        <p:spPr bwMode="auto">
          <a:xfrm>
            <a:off x="6791325" y="3933825"/>
            <a:ext cx="195262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400">
                <a:solidFill>
                  <a:srgbClr val="000000"/>
                </a:solidFill>
                <a:latin typeface="ＭＳ Ｐゴシック" panose="020B0600070205080204" pitchFamily="50" charset="-128"/>
              </a:rPr>
              <a:t>5.3</a:t>
            </a:r>
          </a:p>
        </p:txBody>
      </p:sp>
      <p:sp>
        <p:nvSpPr>
          <p:cNvPr id="35849" name="Rectangle 20">
            <a:extLst>
              <a:ext uri="{FF2B5EF4-FFF2-40B4-BE49-F238E27FC236}">
                <a16:creationId xmlns:a16="http://schemas.microsoft.com/office/drawing/2014/main" id="{A7C7063B-84B7-890F-0226-7E324A537821}"/>
              </a:ext>
            </a:extLst>
          </p:cNvPr>
          <p:cNvSpPr>
            <a:spLocks noChangeArrowheads="1"/>
          </p:cNvSpPr>
          <p:nvPr/>
        </p:nvSpPr>
        <p:spPr bwMode="auto">
          <a:xfrm>
            <a:off x="8610600" y="39338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400">
                <a:solidFill>
                  <a:srgbClr val="000000"/>
                </a:solidFill>
                <a:latin typeface="ＭＳ Ｐゴシック" panose="020B0600070205080204" pitchFamily="50" charset="-128"/>
              </a:rPr>
              <a:t>89.5</a:t>
            </a:r>
          </a:p>
        </p:txBody>
      </p:sp>
      <p:sp>
        <p:nvSpPr>
          <p:cNvPr id="35850" name="Rectangle 24">
            <a:extLst>
              <a:ext uri="{FF2B5EF4-FFF2-40B4-BE49-F238E27FC236}">
                <a16:creationId xmlns:a16="http://schemas.microsoft.com/office/drawing/2014/main" id="{1A6B9DD2-3A16-719B-E325-A2FC18E9E20E}"/>
              </a:ext>
            </a:extLst>
          </p:cNvPr>
          <p:cNvSpPr>
            <a:spLocks noChangeArrowheads="1"/>
          </p:cNvSpPr>
          <p:nvPr/>
        </p:nvSpPr>
        <p:spPr bwMode="auto">
          <a:xfrm>
            <a:off x="4829175" y="2867025"/>
            <a:ext cx="200025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2400">
                <a:latin typeface="ＭＳ Ｐゴシック" panose="020B0600070205080204" pitchFamily="50" charset="-128"/>
              </a:rPr>
              <a:t>２６</a:t>
            </a:r>
            <a:r>
              <a:rPr lang="ja-JP" altLang="en-US" sz="1600">
                <a:solidFill>
                  <a:srgbClr val="FF0000"/>
                </a:solidFill>
                <a:latin typeface="ＭＳ Ｐゴシック" panose="020B0600070205080204" pitchFamily="50" charset="-128"/>
              </a:rPr>
              <a:t>（①＋②）</a:t>
            </a:r>
            <a:endParaRPr lang="ja-JP" altLang="en-US" sz="2400">
              <a:latin typeface="ＭＳ Ｐゴシック" panose="020B0600070205080204" pitchFamily="50" charset="-128"/>
            </a:endParaRPr>
          </a:p>
        </p:txBody>
      </p:sp>
      <p:sp>
        <p:nvSpPr>
          <p:cNvPr id="55322" name="Rectangle 26">
            <a:extLst>
              <a:ext uri="{FF2B5EF4-FFF2-40B4-BE49-F238E27FC236}">
                <a16:creationId xmlns:a16="http://schemas.microsoft.com/office/drawing/2014/main" id="{B0BB5789-2ABB-E968-690A-2CEC17D6915E}"/>
              </a:ext>
            </a:extLst>
          </p:cNvPr>
          <p:cNvSpPr>
            <a:spLocks noChangeArrowheads="1"/>
          </p:cNvSpPr>
          <p:nvPr/>
        </p:nvSpPr>
        <p:spPr bwMode="auto">
          <a:xfrm>
            <a:off x="8610600" y="28670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latin typeface="ＭＳ Ｐゴシック" panose="020B0600070205080204" pitchFamily="50" charset="-128"/>
              </a:rPr>
              <a:t>68.4</a:t>
            </a:r>
          </a:p>
          <a:p>
            <a:pPr algn="ctr" eaLnBrk="1" hangingPunct="1">
              <a:spcBef>
                <a:spcPct val="0"/>
              </a:spcBef>
              <a:buFontTx/>
              <a:buNone/>
            </a:pPr>
            <a:r>
              <a:rPr lang="ja-JP" altLang="en-US" sz="1000">
                <a:solidFill>
                  <a:srgbClr val="FF0000"/>
                </a:solidFill>
                <a:latin typeface="ＭＳ Ｐゴシック" panose="020B0600070205080204" pitchFamily="50" charset="-128"/>
              </a:rPr>
              <a:t>（</a:t>
            </a:r>
            <a:r>
              <a:rPr lang="en-US" altLang="ja-JP" sz="1000">
                <a:solidFill>
                  <a:srgbClr val="FF0000"/>
                </a:solidFill>
                <a:latin typeface="ＭＳ Ｐゴシック" panose="020B0600070205080204" pitchFamily="50" charset="-128"/>
              </a:rPr>
              <a:t>B</a:t>
            </a:r>
            <a:r>
              <a:rPr lang="ja-JP" altLang="en-US" sz="1000">
                <a:solidFill>
                  <a:srgbClr val="FF0000"/>
                </a:solidFill>
                <a:latin typeface="ＭＳ Ｐゴシック" panose="020B0600070205080204" pitchFamily="50" charset="-128"/>
              </a:rPr>
              <a:t>失敗累計</a:t>
            </a:r>
            <a:r>
              <a:rPr lang="en-US" altLang="ja-JP" sz="1000">
                <a:solidFill>
                  <a:srgbClr val="FF0000"/>
                </a:solidFill>
                <a:latin typeface="ＭＳ Ｐゴシック" panose="020B0600070205080204" pitchFamily="50" charset="-128"/>
              </a:rPr>
              <a:t>÷</a:t>
            </a:r>
            <a:r>
              <a:rPr lang="ja-JP" altLang="en-US" sz="1000">
                <a:solidFill>
                  <a:srgbClr val="FF0000"/>
                </a:solidFill>
                <a:latin typeface="ＭＳ Ｐゴシック" panose="020B0600070205080204" pitchFamily="50" charset="-128"/>
              </a:rPr>
              <a:t>失敗合計</a:t>
            </a:r>
            <a:r>
              <a:rPr lang="en-US" altLang="ja-JP" sz="1000">
                <a:solidFill>
                  <a:srgbClr val="FF0000"/>
                </a:solidFill>
                <a:latin typeface="ＭＳ Ｐゴシック" panose="020B0600070205080204" pitchFamily="50" charset="-128"/>
              </a:rPr>
              <a:t>×100</a:t>
            </a:r>
            <a:r>
              <a:rPr lang="ja-JP" altLang="en-US" sz="1000">
                <a:solidFill>
                  <a:srgbClr val="FF0000"/>
                </a:solidFill>
                <a:latin typeface="ＭＳ Ｐゴシック" panose="020B0600070205080204" pitchFamily="50" charset="-128"/>
              </a:rPr>
              <a:t>）</a:t>
            </a:r>
          </a:p>
        </p:txBody>
      </p:sp>
      <p:sp>
        <p:nvSpPr>
          <p:cNvPr id="35852" name="Rectangle 30">
            <a:extLst>
              <a:ext uri="{FF2B5EF4-FFF2-40B4-BE49-F238E27FC236}">
                <a16:creationId xmlns:a16="http://schemas.microsoft.com/office/drawing/2014/main" id="{76B63019-681F-0C80-B5B7-1FF2B1E843FA}"/>
              </a:ext>
            </a:extLst>
          </p:cNvPr>
          <p:cNvSpPr>
            <a:spLocks noChangeArrowheads="1"/>
          </p:cNvSpPr>
          <p:nvPr/>
        </p:nvSpPr>
        <p:spPr bwMode="auto">
          <a:xfrm>
            <a:off x="4905375" y="3400425"/>
            <a:ext cx="193357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2400">
                <a:latin typeface="ＭＳ Ｐゴシック" panose="020B0600070205080204" pitchFamily="50" charset="-128"/>
              </a:rPr>
              <a:t>３２</a:t>
            </a:r>
            <a:r>
              <a:rPr lang="ja-JP" altLang="en-US" sz="1600">
                <a:solidFill>
                  <a:srgbClr val="FF0000"/>
                </a:solidFill>
                <a:latin typeface="ＭＳ Ｐゴシック" panose="020B0600070205080204" pitchFamily="50" charset="-128"/>
              </a:rPr>
              <a:t>（</a:t>
            </a:r>
            <a:r>
              <a:rPr lang="en-US" altLang="ja-JP" sz="1600">
                <a:solidFill>
                  <a:srgbClr val="FF0000"/>
                </a:solidFill>
                <a:latin typeface="ＭＳ Ｐゴシック" panose="020B0600070205080204" pitchFamily="50" charset="-128"/>
              </a:rPr>
              <a:t>26</a:t>
            </a:r>
            <a:r>
              <a:rPr lang="ja-JP" altLang="en-US" sz="1600">
                <a:solidFill>
                  <a:srgbClr val="FF0000"/>
                </a:solidFill>
                <a:latin typeface="ＭＳ Ｐゴシック" panose="020B0600070205080204" pitchFamily="50" charset="-128"/>
              </a:rPr>
              <a:t>＋③）</a:t>
            </a:r>
          </a:p>
        </p:txBody>
      </p:sp>
      <p:sp>
        <p:nvSpPr>
          <p:cNvPr id="35853" name="Rectangle 31">
            <a:extLst>
              <a:ext uri="{FF2B5EF4-FFF2-40B4-BE49-F238E27FC236}">
                <a16:creationId xmlns:a16="http://schemas.microsoft.com/office/drawing/2014/main" id="{3BB6091F-E698-A344-C2B1-805C171A86CE}"/>
              </a:ext>
            </a:extLst>
          </p:cNvPr>
          <p:cNvSpPr>
            <a:spLocks noChangeArrowheads="1"/>
          </p:cNvSpPr>
          <p:nvPr/>
        </p:nvSpPr>
        <p:spPr bwMode="auto">
          <a:xfrm>
            <a:off x="6781800" y="3400425"/>
            <a:ext cx="188595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400">
                <a:solidFill>
                  <a:srgbClr val="000000"/>
                </a:solidFill>
                <a:latin typeface="ＭＳ Ｐゴシック" panose="020B0600070205080204" pitchFamily="50" charset="-128"/>
              </a:rPr>
              <a:t>15.8</a:t>
            </a:r>
          </a:p>
        </p:txBody>
      </p:sp>
      <p:sp>
        <p:nvSpPr>
          <p:cNvPr id="35854" name="Rectangle 32">
            <a:extLst>
              <a:ext uri="{FF2B5EF4-FFF2-40B4-BE49-F238E27FC236}">
                <a16:creationId xmlns:a16="http://schemas.microsoft.com/office/drawing/2014/main" id="{5A200767-FD96-168A-854A-85500C9BF9EC}"/>
              </a:ext>
            </a:extLst>
          </p:cNvPr>
          <p:cNvSpPr>
            <a:spLocks noChangeArrowheads="1"/>
          </p:cNvSpPr>
          <p:nvPr/>
        </p:nvSpPr>
        <p:spPr bwMode="auto">
          <a:xfrm>
            <a:off x="8610600" y="34004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400">
                <a:solidFill>
                  <a:srgbClr val="000000"/>
                </a:solidFill>
                <a:latin typeface="ＭＳ ゴシック" panose="020B0609070205080204" pitchFamily="49" charset="-128"/>
                <a:ea typeface="ＭＳ ゴシック" panose="020B0609070205080204" pitchFamily="49" charset="-128"/>
              </a:rPr>
              <a:t>84.2</a:t>
            </a:r>
          </a:p>
        </p:txBody>
      </p:sp>
      <p:sp>
        <p:nvSpPr>
          <p:cNvPr id="35855" name="Rectangle 36">
            <a:extLst>
              <a:ext uri="{FF2B5EF4-FFF2-40B4-BE49-F238E27FC236}">
                <a16:creationId xmlns:a16="http://schemas.microsoft.com/office/drawing/2014/main" id="{3FF27200-2785-8070-2BDE-EFD49CA8D027}"/>
              </a:ext>
            </a:extLst>
          </p:cNvPr>
          <p:cNvSpPr>
            <a:spLocks noChangeArrowheads="1"/>
          </p:cNvSpPr>
          <p:nvPr/>
        </p:nvSpPr>
        <p:spPr bwMode="auto">
          <a:xfrm>
            <a:off x="4886325" y="4467225"/>
            <a:ext cx="196215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a:latin typeface="ＭＳ Ｐゴシック" panose="020B0600070205080204" pitchFamily="50" charset="-128"/>
              </a:rPr>
              <a:t>３８</a:t>
            </a:r>
          </a:p>
        </p:txBody>
      </p:sp>
      <p:sp>
        <p:nvSpPr>
          <p:cNvPr id="35856" name="Rectangle 37">
            <a:extLst>
              <a:ext uri="{FF2B5EF4-FFF2-40B4-BE49-F238E27FC236}">
                <a16:creationId xmlns:a16="http://schemas.microsoft.com/office/drawing/2014/main" id="{06FEF90B-3A4D-4836-599A-451E7193C73D}"/>
              </a:ext>
            </a:extLst>
          </p:cNvPr>
          <p:cNvSpPr>
            <a:spLocks noChangeArrowheads="1"/>
          </p:cNvSpPr>
          <p:nvPr/>
        </p:nvSpPr>
        <p:spPr bwMode="auto">
          <a:xfrm>
            <a:off x="6781800" y="4467225"/>
            <a:ext cx="195262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2400">
                <a:solidFill>
                  <a:srgbClr val="000000"/>
                </a:solidFill>
                <a:latin typeface="ＭＳ Ｐゴシック" panose="020B0600070205080204" pitchFamily="50" charset="-128"/>
              </a:rPr>
              <a:t>10.5</a:t>
            </a:r>
          </a:p>
        </p:txBody>
      </p:sp>
      <p:sp>
        <p:nvSpPr>
          <p:cNvPr id="35857" name="Rectangle 38">
            <a:extLst>
              <a:ext uri="{FF2B5EF4-FFF2-40B4-BE49-F238E27FC236}">
                <a16:creationId xmlns:a16="http://schemas.microsoft.com/office/drawing/2014/main" id="{923B7259-E00B-E2DB-97FE-DC675FA49F54}"/>
              </a:ext>
            </a:extLst>
          </p:cNvPr>
          <p:cNvSpPr>
            <a:spLocks noChangeArrowheads="1"/>
          </p:cNvSpPr>
          <p:nvPr/>
        </p:nvSpPr>
        <p:spPr bwMode="auto">
          <a:xfrm>
            <a:off x="8610600" y="44672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latin typeface="ＭＳ Ｐゴシック" panose="020B0600070205080204" pitchFamily="50" charset="-128"/>
              </a:rPr>
              <a:t>100</a:t>
            </a:r>
            <a:r>
              <a:rPr lang="ja-JP" altLang="en-US" sz="2400">
                <a:latin typeface="ＭＳ Ｐゴシック" panose="020B0600070205080204" pitchFamily="50" charset="-128"/>
              </a:rPr>
              <a:t>（％）</a:t>
            </a:r>
          </a:p>
        </p:txBody>
      </p:sp>
      <p:sp>
        <p:nvSpPr>
          <p:cNvPr id="35858" name="Rectangle 52">
            <a:extLst>
              <a:ext uri="{FF2B5EF4-FFF2-40B4-BE49-F238E27FC236}">
                <a16:creationId xmlns:a16="http://schemas.microsoft.com/office/drawing/2014/main" id="{6F68CAE7-2A8F-EF23-AEEF-448A85967C7E}"/>
              </a:ext>
            </a:extLst>
          </p:cNvPr>
          <p:cNvSpPr>
            <a:spLocks noChangeArrowheads="1"/>
          </p:cNvSpPr>
          <p:nvPr/>
        </p:nvSpPr>
        <p:spPr bwMode="auto">
          <a:xfrm>
            <a:off x="1828800" y="5000625"/>
            <a:ext cx="12954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800">
                <a:ea typeface="ＭＳ ゴシック" panose="020B0609070205080204" pitchFamily="49" charset="-128"/>
              </a:rPr>
              <a:t>合　計</a:t>
            </a:r>
          </a:p>
        </p:txBody>
      </p:sp>
      <p:sp>
        <p:nvSpPr>
          <p:cNvPr id="35859" name="Rectangle 53">
            <a:extLst>
              <a:ext uri="{FF2B5EF4-FFF2-40B4-BE49-F238E27FC236}">
                <a16:creationId xmlns:a16="http://schemas.microsoft.com/office/drawing/2014/main" id="{77BBF8E0-9501-5C06-18AD-01FD9356CC2A}"/>
              </a:ext>
            </a:extLst>
          </p:cNvPr>
          <p:cNvSpPr>
            <a:spLocks noChangeArrowheads="1"/>
          </p:cNvSpPr>
          <p:nvPr/>
        </p:nvSpPr>
        <p:spPr bwMode="auto">
          <a:xfrm>
            <a:off x="3124200" y="5000625"/>
            <a:ext cx="18288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３８　</a:t>
            </a:r>
          </a:p>
        </p:txBody>
      </p:sp>
      <p:sp>
        <p:nvSpPr>
          <p:cNvPr id="35860" name="Rectangle 54">
            <a:extLst>
              <a:ext uri="{FF2B5EF4-FFF2-40B4-BE49-F238E27FC236}">
                <a16:creationId xmlns:a16="http://schemas.microsoft.com/office/drawing/2014/main" id="{D51CD0DB-AF1B-4601-4636-98026DF6E537}"/>
              </a:ext>
            </a:extLst>
          </p:cNvPr>
          <p:cNvSpPr>
            <a:spLocks noChangeArrowheads="1"/>
          </p:cNvSpPr>
          <p:nvPr/>
        </p:nvSpPr>
        <p:spPr bwMode="auto">
          <a:xfrm>
            <a:off x="4953000" y="5000625"/>
            <a:ext cx="18288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35861" name="Rectangle 56">
            <a:extLst>
              <a:ext uri="{FF2B5EF4-FFF2-40B4-BE49-F238E27FC236}">
                <a16:creationId xmlns:a16="http://schemas.microsoft.com/office/drawing/2014/main" id="{4CFC8B67-EF76-9F6E-51DC-C41C60EB5782}"/>
              </a:ext>
            </a:extLst>
          </p:cNvPr>
          <p:cNvSpPr>
            <a:spLocks noChangeArrowheads="1"/>
          </p:cNvSpPr>
          <p:nvPr/>
        </p:nvSpPr>
        <p:spPr bwMode="auto">
          <a:xfrm>
            <a:off x="8610600" y="5000625"/>
            <a:ext cx="18288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35862" name="Line 58">
            <a:extLst>
              <a:ext uri="{FF2B5EF4-FFF2-40B4-BE49-F238E27FC236}">
                <a16:creationId xmlns:a16="http://schemas.microsoft.com/office/drawing/2014/main" id="{04D6A30F-FABF-0C6C-F2B9-052CEACC6D2F}"/>
              </a:ext>
            </a:extLst>
          </p:cNvPr>
          <p:cNvSpPr>
            <a:spLocks noChangeShapeType="1"/>
          </p:cNvSpPr>
          <p:nvPr/>
        </p:nvSpPr>
        <p:spPr bwMode="auto">
          <a:xfrm flipV="1">
            <a:off x="4962525" y="5000625"/>
            <a:ext cx="1828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5863" name="Line 59">
            <a:extLst>
              <a:ext uri="{FF2B5EF4-FFF2-40B4-BE49-F238E27FC236}">
                <a16:creationId xmlns:a16="http://schemas.microsoft.com/office/drawing/2014/main" id="{10773866-AC8E-D63A-2A9B-CA83D4D62A60}"/>
              </a:ext>
            </a:extLst>
          </p:cNvPr>
          <p:cNvSpPr>
            <a:spLocks noChangeShapeType="1"/>
          </p:cNvSpPr>
          <p:nvPr/>
        </p:nvSpPr>
        <p:spPr bwMode="auto">
          <a:xfrm flipV="1">
            <a:off x="8610600" y="5000625"/>
            <a:ext cx="1828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5864" name="Text Box 65">
            <a:extLst>
              <a:ext uri="{FF2B5EF4-FFF2-40B4-BE49-F238E27FC236}">
                <a16:creationId xmlns:a16="http://schemas.microsoft.com/office/drawing/2014/main" id="{7CCAFD74-9364-F7B5-8173-AB09DC9DC9AE}"/>
              </a:ext>
            </a:extLst>
          </p:cNvPr>
          <p:cNvSpPr txBox="1">
            <a:spLocks noChangeArrowheads="1"/>
          </p:cNvSpPr>
          <p:nvPr/>
        </p:nvSpPr>
        <p:spPr bwMode="auto">
          <a:xfrm>
            <a:off x="4724400" y="1295400"/>
            <a:ext cx="4032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計　算　表（改善前）</a:t>
            </a:r>
          </a:p>
        </p:txBody>
      </p:sp>
      <p:sp>
        <p:nvSpPr>
          <p:cNvPr id="35865" name="Rectangle 3">
            <a:extLst>
              <a:ext uri="{FF2B5EF4-FFF2-40B4-BE49-F238E27FC236}">
                <a16:creationId xmlns:a16="http://schemas.microsoft.com/office/drawing/2014/main" id="{A9803593-2B85-3A40-83B5-16DACD390871}"/>
              </a:ext>
            </a:extLst>
          </p:cNvPr>
          <p:cNvSpPr>
            <a:spLocks noChangeArrowheads="1"/>
          </p:cNvSpPr>
          <p:nvPr/>
        </p:nvSpPr>
        <p:spPr bwMode="auto">
          <a:xfrm>
            <a:off x="1828800" y="1800225"/>
            <a:ext cx="1304925"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t>　　不良</a:t>
            </a:r>
          </a:p>
        </p:txBody>
      </p:sp>
      <p:sp>
        <p:nvSpPr>
          <p:cNvPr id="35866" name="Rectangle 4">
            <a:extLst>
              <a:ext uri="{FF2B5EF4-FFF2-40B4-BE49-F238E27FC236}">
                <a16:creationId xmlns:a16="http://schemas.microsoft.com/office/drawing/2014/main" id="{DF5E7C55-E157-6D7C-AD56-F0AA8E28ED98}"/>
              </a:ext>
            </a:extLst>
          </p:cNvPr>
          <p:cNvSpPr>
            <a:spLocks noChangeArrowheads="1"/>
          </p:cNvSpPr>
          <p:nvPr/>
        </p:nvSpPr>
        <p:spPr bwMode="auto">
          <a:xfrm>
            <a:off x="3124200" y="1800225"/>
            <a:ext cx="18288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ea typeface="ＭＳ ゴシック" panose="020B0609070205080204" pitchFamily="49" charset="-128"/>
              </a:rPr>
              <a:t>　不良件数</a:t>
            </a:r>
          </a:p>
        </p:txBody>
      </p:sp>
      <p:sp>
        <p:nvSpPr>
          <p:cNvPr id="35867" name="Rectangle 10">
            <a:extLst>
              <a:ext uri="{FF2B5EF4-FFF2-40B4-BE49-F238E27FC236}">
                <a16:creationId xmlns:a16="http://schemas.microsoft.com/office/drawing/2014/main" id="{DAAE28BA-FDE5-81B6-83C4-0242B0D37B96}"/>
              </a:ext>
            </a:extLst>
          </p:cNvPr>
          <p:cNvSpPr>
            <a:spLocks noChangeArrowheads="1"/>
          </p:cNvSpPr>
          <p:nvPr/>
        </p:nvSpPr>
        <p:spPr bwMode="auto">
          <a:xfrm>
            <a:off x="1828800" y="2867025"/>
            <a:ext cx="12954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ea typeface="ＭＳ ゴシック" panose="020B0609070205080204" pitchFamily="49" charset="-128"/>
              </a:rPr>
              <a:t>Ｂ</a:t>
            </a:r>
          </a:p>
        </p:txBody>
      </p:sp>
      <p:sp>
        <p:nvSpPr>
          <p:cNvPr id="35868" name="Rectangle 11">
            <a:extLst>
              <a:ext uri="{FF2B5EF4-FFF2-40B4-BE49-F238E27FC236}">
                <a16:creationId xmlns:a16="http://schemas.microsoft.com/office/drawing/2014/main" id="{5149D703-2E76-1894-08A1-33DA79911C72}"/>
              </a:ext>
            </a:extLst>
          </p:cNvPr>
          <p:cNvSpPr>
            <a:spLocks noChangeArrowheads="1"/>
          </p:cNvSpPr>
          <p:nvPr/>
        </p:nvSpPr>
        <p:spPr bwMode="auto">
          <a:xfrm>
            <a:off x="3124200" y="23336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１８</a:t>
            </a:r>
            <a:r>
              <a:rPr lang="ja-JP" altLang="en-US" sz="1600">
                <a:solidFill>
                  <a:srgbClr val="FF0000"/>
                </a:solidFill>
                <a:latin typeface="ＭＳ Ｐゴシック" panose="020B0600070205080204" pitchFamily="50" charset="-128"/>
              </a:rPr>
              <a:t>①</a:t>
            </a:r>
            <a:endParaRPr lang="ja-JP" altLang="en-US" sz="2400">
              <a:latin typeface="ＭＳ Ｐゴシック" panose="020B0600070205080204" pitchFamily="50" charset="-128"/>
            </a:endParaRPr>
          </a:p>
        </p:txBody>
      </p:sp>
      <p:sp>
        <p:nvSpPr>
          <p:cNvPr id="35869" name="Rectangle 16">
            <a:extLst>
              <a:ext uri="{FF2B5EF4-FFF2-40B4-BE49-F238E27FC236}">
                <a16:creationId xmlns:a16="http://schemas.microsoft.com/office/drawing/2014/main" id="{FE0A9D31-F105-668C-E488-DBBB55CC054D}"/>
              </a:ext>
            </a:extLst>
          </p:cNvPr>
          <p:cNvSpPr>
            <a:spLocks noChangeArrowheads="1"/>
          </p:cNvSpPr>
          <p:nvPr/>
        </p:nvSpPr>
        <p:spPr bwMode="auto">
          <a:xfrm>
            <a:off x="1819275" y="4467225"/>
            <a:ext cx="13335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ea typeface="ＭＳ ゴシック" panose="020B0609070205080204" pitchFamily="49" charset="-128"/>
              </a:rPr>
              <a:t>その他</a:t>
            </a:r>
          </a:p>
        </p:txBody>
      </p:sp>
      <p:sp>
        <p:nvSpPr>
          <p:cNvPr id="35870" name="Rectangle 17">
            <a:extLst>
              <a:ext uri="{FF2B5EF4-FFF2-40B4-BE49-F238E27FC236}">
                <a16:creationId xmlns:a16="http://schemas.microsoft.com/office/drawing/2014/main" id="{CADFC998-7D20-D446-3D7C-C70D0A2EAEB0}"/>
              </a:ext>
            </a:extLst>
          </p:cNvPr>
          <p:cNvSpPr>
            <a:spLocks noChangeArrowheads="1"/>
          </p:cNvSpPr>
          <p:nvPr/>
        </p:nvSpPr>
        <p:spPr bwMode="auto">
          <a:xfrm>
            <a:off x="3124200" y="39338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　２　</a:t>
            </a:r>
          </a:p>
        </p:txBody>
      </p:sp>
      <p:sp>
        <p:nvSpPr>
          <p:cNvPr id="35871" name="Rectangle 22">
            <a:extLst>
              <a:ext uri="{FF2B5EF4-FFF2-40B4-BE49-F238E27FC236}">
                <a16:creationId xmlns:a16="http://schemas.microsoft.com/office/drawing/2014/main" id="{3A7688F1-6A3B-6D62-AF98-07A98DC77007}"/>
              </a:ext>
            </a:extLst>
          </p:cNvPr>
          <p:cNvSpPr>
            <a:spLocks noChangeArrowheads="1"/>
          </p:cNvSpPr>
          <p:nvPr/>
        </p:nvSpPr>
        <p:spPr bwMode="auto">
          <a:xfrm>
            <a:off x="1828800" y="3400425"/>
            <a:ext cx="12954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ea typeface="ＭＳ ゴシック" panose="020B0609070205080204" pitchFamily="49" charset="-128"/>
              </a:rPr>
              <a:t>A</a:t>
            </a:r>
            <a:endParaRPr lang="ja-JP" altLang="en-US" sz="2400">
              <a:ea typeface="ＭＳ ゴシック" panose="020B0609070205080204" pitchFamily="49" charset="-128"/>
            </a:endParaRPr>
          </a:p>
        </p:txBody>
      </p:sp>
      <p:sp>
        <p:nvSpPr>
          <p:cNvPr id="35872" name="Rectangle 23">
            <a:extLst>
              <a:ext uri="{FF2B5EF4-FFF2-40B4-BE49-F238E27FC236}">
                <a16:creationId xmlns:a16="http://schemas.microsoft.com/office/drawing/2014/main" id="{A8B737D7-C840-0F77-FDCA-4CA070FA0ACF}"/>
              </a:ext>
            </a:extLst>
          </p:cNvPr>
          <p:cNvSpPr>
            <a:spLocks noChangeArrowheads="1"/>
          </p:cNvSpPr>
          <p:nvPr/>
        </p:nvSpPr>
        <p:spPr bwMode="auto">
          <a:xfrm>
            <a:off x="3124200" y="28670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　８</a:t>
            </a:r>
            <a:r>
              <a:rPr lang="ja-JP" altLang="en-US" sz="1600">
                <a:solidFill>
                  <a:srgbClr val="FF0000"/>
                </a:solidFill>
                <a:latin typeface="ＭＳ Ｐゴシック" panose="020B0600070205080204" pitchFamily="50" charset="-128"/>
              </a:rPr>
              <a:t>②</a:t>
            </a:r>
          </a:p>
        </p:txBody>
      </p:sp>
      <p:sp>
        <p:nvSpPr>
          <p:cNvPr id="35873" name="Rectangle 28">
            <a:extLst>
              <a:ext uri="{FF2B5EF4-FFF2-40B4-BE49-F238E27FC236}">
                <a16:creationId xmlns:a16="http://schemas.microsoft.com/office/drawing/2014/main" id="{F7CA8418-9B89-CB45-7354-B2E94EE9347C}"/>
              </a:ext>
            </a:extLst>
          </p:cNvPr>
          <p:cNvSpPr>
            <a:spLocks noChangeArrowheads="1"/>
          </p:cNvSpPr>
          <p:nvPr/>
        </p:nvSpPr>
        <p:spPr bwMode="auto">
          <a:xfrm>
            <a:off x="1828800" y="3933825"/>
            <a:ext cx="12954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ea typeface="ＭＳ ゴシック" panose="020B0609070205080204" pitchFamily="49" charset="-128"/>
              </a:rPr>
              <a:t>Ｄ</a:t>
            </a:r>
          </a:p>
        </p:txBody>
      </p:sp>
      <p:sp>
        <p:nvSpPr>
          <p:cNvPr id="35874" name="Rectangle 29">
            <a:extLst>
              <a:ext uri="{FF2B5EF4-FFF2-40B4-BE49-F238E27FC236}">
                <a16:creationId xmlns:a16="http://schemas.microsoft.com/office/drawing/2014/main" id="{ACDC8A19-BCA6-5D2A-AFA0-0954D615228D}"/>
              </a:ext>
            </a:extLst>
          </p:cNvPr>
          <p:cNvSpPr>
            <a:spLocks noChangeArrowheads="1"/>
          </p:cNvSpPr>
          <p:nvPr/>
        </p:nvSpPr>
        <p:spPr bwMode="auto">
          <a:xfrm>
            <a:off x="3124200" y="34004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　６</a:t>
            </a:r>
            <a:r>
              <a:rPr lang="ja-JP" altLang="en-US" sz="1600">
                <a:solidFill>
                  <a:srgbClr val="FF0000"/>
                </a:solidFill>
                <a:latin typeface="ＭＳ Ｐゴシック" panose="020B0600070205080204" pitchFamily="50" charset="-128"/>
              </a:rPr>
              <a:t>③</a:t>
            </a:r>
            <a:endParaRPr lang="ja-JP" altLang="en-US" sz="2400">
              <a:latin typeface="ＭＳ Ｐゴシック" panose="020B0600070205080204" pitchFamily="50" charset="-128"/>
            </a:endParaRPr>
          </a:p>
        </p:txBody>
      </p:sp>
      <p:sp>
        <p:nvSpPr>
          <p:cNvPr id="35875" name="Rectangle 34">
            <a:extLst>
              <a:ext uri="{FF2B5EF4-FFF2-40B4-BE49-F238E27FC236}">
                <a16:creationId xmlns:a16="http://schemas.microsoft.com/office/drawing/2014/main" id="{15AF1115-D6E4-1DE0-9A64-FF085B912C79}"/>
              </a:ext>
            </a:extLst>
          </p:cNvPr>
          <p:cNvSpPr>
            <a:spLocks noChangeArrowheads="1"/>
          </p:cNvSpPr>
          <p:nvPr/>
        </p:nvSpPr>
        <p:spPr bwMode="auto">
          <a:xfrm>
            <a:off x="1828800" y="2333625"/>
            <a:ext cx="12954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id-ID" altLang="ja-JP" sz="2400">
                <a:ea typeface="ＭＳ ゴシック" panose="020B0609070205080204" pitchFamily="49" charset="-128"/>
              </a:rPr>
              <a:t>C</a:t>
            </a:r>
            <a:endParaRPr lang="ja-JP" altLang="en-US" sz="2400">
              <a:ea typeface="ＭＳ ゴシック" panose="020B0609070205080204" pitchFamily="49" charset="-128"/>
            </a:endParaRPr>
          </a:p>
        </p:txBody>
      </p:sp>
      <p:sp>
        <p:nvSpPr>
          <p:cNvPr id="35876" name="Rectangle 35">
            <a:extLst>
              <a:ext uri="{FF2B5EF4-FFF2-40B4-BE49-F238E27FC236}">
                <a16:creationId xmlns:a16="http://schemas.microsoft.com/office/drawing/2014/main" id="{FF561D4A-7081-129D-9BB8-F8E0F665483D}"/>
              </a:ext>
            </a:extLst>
          </p:cNvPr>
          <p:cNvSpPr>
            <a:spLocks noChangeArrowheads="1"/>
          </p:cNvSpPr>
          <p:nvPr/>
        </p:nvSpPr>
        <p:spPr bwMode="auto">
          <a:xfrm>
            <a:off x="3124200" y="44672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４　</a:t>
            </a:r>
          </a:p>
        </p:txBody>
      </p:sp>
      <p:sp>
        <p:nvSpPr>
          <p:cNvPr id="55378" name="Line 82">
            <a:extLst>
              <a:ext uri="{FF2B5EF4-FFF2-40B4-BE49-F238E27FC236}">
                <a16:creationId xmlns:a16="http://schemas.microsoft.com/office/drawing/2014/main" id="{B0D916D3-E7B9-3ED5-6B83-E1DAFC5474F2}"/>
              </a:ext>
            </a:extLst>
          </p:cNvPr>
          <p:cNvSpPr>
            <a:spLocks noChangeShapeType="1"/>
          </p:cNvSpPr>
          <p:nvPr/>
        </p:nvSpPr>
        <p:spPr bwMode="auto">
          <a:xfrm flipH="1">
            <a:off x="4495800" y="2714625"/>
            <a:ext cx="609600" cy="3810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79" name="Line 83">
            <a:extLst>
              <a:ext uri="{FF2B5EF4-FFF2-40B4-BE49-F238E27FC236}">
                <a16:creationId xmlns:a16="http://schemas.microsoft.com/office/drawing/2014/main" id="{9CDCEE08-9B11-F6C3-58B6-65FA50FFE390}"/>
              </a:ext>
            </a:extLst>
          </p:cNvPr>
          <p:cNvSpPr>
            <a:spLocks noChangeShapeType="1"/>
          </p:cNvSpPr>
          <p:nvPr/>
        </p:nvSpPr>
        <p:spPr bwMode="auto">
          <a:xfrm flipH="1">
            <a:off x="4495800" y="3248025"/>
            <a:ext cx="609600" cy="3810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80" name="Line 84">
            <a:extLst>
              <a:ext uri="{FF2B5EF4-FFF2-40B4-BE49-F238E27FC236}">
                <a16:creationId xmlns:a16="http://schemas.microsoft.com/office/drawing/2014/main" id="{996A3601-1898-804B-A5E0-E379E7A1DCC1}"/>
              </a:ext>
            </a:extLst>
          </p:cNvPr>
          <p:cNvSpPr>
            <a:spLocks noChangeShapeType="1"/>
          </p:cNvSpPr>
          <p:nvPr/>
        </p:nvSpPr>
        <p:spPr bwMode="auto">
          <a:xfrm flipH="1">
            <a:off x="4495800" y="3781425"/>
            <a:ext cx="609600" cy="3810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81" name="Line 85">
            <a:extLst>
              <a:ext uri="{FF2B5EF4-FFF2-40B4-BE49-F238E27FC236}">
                <a16:creationId xmlns:a16="http://schemas.microsoft.com/office/drawing/2014/main" id="{46748F56-8741-B045-12B2-F65FAEAC1C26}"/>
              </a:ext>
            </a:extLst>
          </p:cNvPr>
          <p:cNvSpPr>
            <a:spLocks noChangeShapeType="1"/>
          </p:cNvSpPr>
          <p:nvPr/>
        </p:nvSpPr>
        <p:spPr bwMode="auto">
          <a:xfrm>
            <a:off x="4495800" y="4238625"/>
            <a:ext cx="838200" cy="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84" name="AutoShape 88">
            <a:extLst>
              <a:ext uri="{FF2B5EF4-FFF2-40B4-BE49-F238E27FC236}">
                <a16:creationId xmlns:a16="http://schemas.microsoft.com/office/drawing/2014/main" id="{1D7F03D2-C085-ECC8-D5A0-FE753F89DA17}"/>
              </a:ext>
            </a:extLst>
          </p:cNvPr>
          <p:cNvSpPr>
            <a:spLocks noChangeArrowheads="1"/>
          </p:cNvSpPr>
          <p:nvPr/>
        </p:nvSpPr>
        <p:spPr bwMode="auto">
          <a:xfrm>
            <a:off x="2895600" y="2628900"/>
            <a:ext cx="304800" cy="2305050"/>
          </a:xfrm>
          <a:prstGeom prst="downArrow">
            <a:avLst>
              <a:gd name="adj1" fmla="val 50000"/>
              <a:gd name="adj2" fmla="val 138226"/>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5375" name="Line 79">
            <a:extLst>
              <a:ext uri="{FF2B5EF4-FFF2-40B4-BE49-F238E27FC236}">
                <a16:creationId xmlns:a16="http://schemas.microsoft.com/office/drawing/2014/main" id="{DE821715-8F1A-1BEB-17F4-800034675860}"/>
              </a:ext>
            </a:extLst>
          </p:cNvPr>
          <p:cNvSpPr>
            <a:spLocks noChangeShapeType="1"/>
          </p:cNvSpPr>
          <p:nvPr/>
        </p:nvSpPr>
        <p:spPr bwMode="auto">
          <a:xfrm>
            <a:off x="4495800" y="2638425"/>
            <a:ext cx="838200" cy="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76" name="Line 80">
            <a:extLst>
              <a:ext uri="{FF2B5EF4-FFF2-40B4-BE49-F238E27FC236}">
                <a16:creationId xmlns:a16="http://schemas.microsoft.com/office/drawing/2014/main" id="{59068F01-9682-A2DC-D625-93D8AFCA4C6A}"/>
              </a:ext>
            </a:extLst>
          </p:cNvPr>
          <p:cNvSpPr>
            <a:spLocks noChangeShapeType="1"/>
          </p:cNvSpPr>
          <p:nvPr/>
        </p:nvSpPr>
        <p:spPr bwMode="auto">
          <a:xfrm>
            <a:off x="4495800" y="3171825"/>
            <a:ext cx="838200" cy="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5377" name="Line 81">
            <a:extLst>
              <a:ext uri="{FF2B5EF4-FFF2-40B4-BE49-F238E27FC236}">
                <a16:creationId xmlns:a16="http://schemas.microsoft.com/office/drawing/2014/main" id="{0B31589D-F489-4DC5-F8D1-1881F45C4EA3}"/>
              </a:ext>
            </a:extLst>
          </p:cNvPr>
          <p:cNvSpPr>
            <a:spLocks noChangeShapeType="1"/>
          </p:cNvSpPr>
          <p:nvPr/>
        </p:nvSpPr>
        <p:spPr bwMode="auto">
          <a:xfrm>
            <a:off x="4495800" y="3705225"/>
            <a:ext cx="838200" cy="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35885" name="Text Box 90">
            <a:extLst>
              <a:ext uri="{FF2B5EF4-FFF2-40B4-BE49-F238E27FC236}">
                <a16:creationId xmlns:a16="http://schemas.microsoft.com/office/drawing/2014/main" id="{3F2CE458-4663-1231-C595-769065DA6F28}"/>
              </a:ext>
            </a:extLst>
          </p:cNvPr>
          <p:cNvSpPr txBox="1">
            <a:spLocks noChangeArrowheads="1"/>
          </p:cNvSpPr>
          <p:nvPr/>
        </p:nvSpPr>
        <p:spPr bwMode="auto">
          <a:xfrm>
            <a:off x="1981200" y="1295400"/>
            <a:ext cx="1628775" cy="461963"/>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現状把握</a:t>
            </a:r>
          </a:p>
        </p:txBody>
      </p:sp>
      <p:sp>
        <p:nvSpPr>
          <p:cNvPr id="35886" name="Rectangle 94">
            <a:extLst>
              <a:ext uri="{FF2B5EF4-FFF2-40B4-BE49-F238E27FC236}">
                <a16:creationId xmlns:a16="http://schemas.microsoft.com/office/drawing/2014/main" id="{3C27A428-51D4-60C5-8924-4FBBD682D468}"/>
              </a:ext>
            </a:extLst>
          </p:cNvPr>
          <p:cNvSpPr>
            <a:spLocks noChangeArrowheads="1"/>
          </p:cNvSpPr>
          <p:nvPr/>
        </p:nvSpPr>
        <p:spPr bwMode="auto">
          <a:xfrm>
            <a:off x="6781800" y="23336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35887" name="Rectangle 95">
            <a:extLst>
              <a:ext uri="{FF2B5EF4-FFF2-40B4-BE49-F238E27FC236}">
                <a16:creationId xmlns:a16="http://schemas.microsoft.com/office/drawing/2014/main" id="{69363ED8-B544-96AF-9917-36B91D1F2BB1}"/>
              </a:ext>
            </a:extLst>
          </p:cNvPr>
          <p:cNvSpPr>
            <a:spLocks noChangeArrowheads="1"/>
          </p:cNvSpPr>
          <p:nvPr/>
        </p:nvSpPr>
        <p:spPr bwMode="auto">
          <a:xfrm>
            <a:off x="6781800" y="28670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5309" name="Rectangle 13">
            <a:extLst>
              <a:ext uri="{FF2B5EF4-FFF2-40B4-BE49-F238E27FC236}">
                <a16:creationId xmlns:a16="http://schemas.microsoft.com/office/drawing/2014/main" id="{CE2E23E8-7E9E-335A-04C3-F9E8D38CE03B}"/>
              </a:ext>
            </a:extLst>
          </p:cNvPr>
          <p:cNvSpPr>
            <a:spLocks noChangeArrowheads="1"/>
          </p:cNvSpPr>
          <p:nvPr/>
        </p:nvSpPr>
        <p:spPr bwMode="auto">
          <a:xfrm>
            <a:off x="6781800" y="23336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latin typeface="ＭＳ Ｐゴシック" panose="020B0600070205080204" pitchFamily="50" charset="-128"/>
              </a:rPr>
              <a:t>47.3</a:t>
            </a:r>
          </a:p>
          <a:p>
            <a:pPr algn="ctr" eaLnBrk="1" hangingPunct="1">
              <a:spcBef>
                <a:spcPct val="0"/>
              </a:spcBef>
              <a:buFontTx/>
              <a:buNone/>
            </a:pPr>
            <a:r>
              <a:rPr lang="ja-JP" altLang="en-US" sz="1200">
                <a:solidFill>
                  <a:srgbClr val="FF0000"/>
                </a:solidFill>
                <a:latin typeface="ＭＳ Ｐゴシック" panose="020B0600070205080204" pitchFamily="50" charset="-128"/>
              </a:rPr>
              <a:t>（</a:t>
            </a:r>
            <a:r>
              <a:rPr lang="en-US" altLang="ja-JP" sz="1200">
                <a:solidFill>
                  <a:srgbClr val="FF0000"/>
                </a:solidFill>
                <a:latin typeface="ＭＳ Ｐゴシック" panose="020B0600070205080204" pitchFamily="50" charset="-128"/>
              </a:rPr>
              <a:t>C</a:t>
            </a:r>
            <a:r>
              <a:rPr lang="ja-JP" altLang="en-US" sz="1200">
                <a:solidFill>
                  <a:srgbClr val="FF0000"/>
                </a:solidFill>
                <a:latin typeface="ＭＳ Ｐゴシック" panose="020B0600070205080204" pitchFamily="50" charset="-128"/>
              </a:rPr>
              <a:t>失敗</a:t>
            </a:r>
            <a:r>
              <a:rPr lang="en-US" altLang="ja-JP" sz="1200">
                <a:solidFill>
                  <a:srgbClr val="FF0000"/>
                </a:solidFill>
                <a:latin typeface="ＭＳ Ｐゴシック" panose="020B0600070205080204" pitchFamily="50" charset="-128"/>
              </a:rPr>
              <a:t>÷</a:t>
            </a:r>
            <a:r>
              <a:rPr lang="ja-JP" altLang="en-US" sz="1200">
                <a:solidFill>
                  <a:srgbClr val="FF0000"/>
                </a:solidFill>
                <a:latin typeface="ＭＳ Ｐゴシック" panose="020B0600070205080204" pitchFamily="50" charset="-128"/>
              </a:rPr>
              <a:t>失敗合計</a:t>
            </a:r>
            <a:r>
              <a:rPr lang="en-US" altLang="ja-JP" sz="1200">
                <a:solidFill>
                  <a:srgbClr val="FF0000"/>
                </a:solidFill>
                <a:latin typeface="ＭＳ Ｐゴシック" panose="020B0600070205080204" pitchFamily="50" charset="-128"/>
              </a:rPr>
              <a:t>×100</a:t>
            </a:r>
            <a:r>
              <a:rPr lang="ja-JP" altLang="en-US" sz="1200">
                <a:solidFill>
                  <a:srgbClr val="FF0000"/>
                </a:solidFill>
                <a:latin typeface="ＭＳ Ｐゴシック" panose="020B0600070205080204" pitchFamily="50" charset="-128"/>
              </a:rPr>
              <a:t>）</a:t>
            </a:r>
            <a:endParaRPr lang="ja-JP" altLang="en-US" sz="1200">
              <a:latin typeface="ＭＳ Ｐゴシック" panose="020B0600070205080204" pitchFamily="50" charset="-128"/>
            </a:endParaRPr>
          </a:p>
        </p:txBody>
      </p:sp>
      <p:sp>
        <p:nvSpPr>
          <p:cNvPr id="55321" name="Rectangle 25">
            <a:extLst>
              <a:ext uri="{FF2B5EF4-FFF2-40B4-BE49-F238E27FC236}">
                <a16:creationId xmlns:a16="http://schemas.microsoft.com/office/drawing/2014/main" id="{6C175121-CD51-5B45-C6CB-365F81C458D7}"/>
              </a:ext>
            </a:extLst>
          </p:cNvPr>
          <p:cNvSpPr>
            <a:spLocks noChangeArrowheads="1"/>
          </p:cNvSpPr>
          <p:nvPr/>
        </p:nvSpPr>
        <p:spPr bwMode="auto">
          <a:xfrm>
            <a:off x="6781800" y="2867025"/>
            <a:ext cx="183832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latin typeface="ＭＳ Ｐゴシック" panose="020B0600070205080204" pitchFamily="50" charset="-128"/>
              </a:rPr>
              <a:t>21.1</a:t>
            </a:r>
          </a:p>
          <a:p>
            <a:pPr algn="ctr" eaLnBrk="1" hangingPunct="1">
              <a:spcBef>
                <a:spcPct val="0"/>
              </a:spcBef>
              <a:buFontTx/>
              <a:buNone/>
            </a:pPr>
            <a:r>
              <a:rPr lang="ja-JP" altLang="en-US" sz="1200">
                <a:solidFill>
                  <a:srgbClr val="FF0000"/>
                </a:solidFill>
                <a:latin typeface="ＭＳ Ｐゴシック" panose="020B0600070205080204" pitchFamily="50" charset="-128"/>
              </a:rPr>
              <a:t>（</a:t>
            </a:r>
            <a:r>
              <a:rPr lang="en-US" altLang="ja-JP" sz="1200">
                <a:solidFill>
                  <a:srgbClr val="FF0000"/>
                </a:solidFill>
                <a:latin typeface="ＭＳ Ｐゴシック" panose="020B0600070205080204" pitchFamily="50" charset="-128"/>
              </a:rPr>
              <a:t>B</a:t>
            </a:r>
            <a:r>
              <a:rPr lang="ja-JP" altLang="en-US" sz="1200">
                <a:solidFill>
                  <a:srgbClr val="FF0000"/>
                </a:solidFill>
                <a:latin typeface="ＭＳ Ｐゴシック" panose="020B0600070205080204" pitchFamily="50" charset="-128"/>
              </a:rPr>
              <a:t>失敗</a:t>
            </a:r>
            <a:r>
              <a:rPr lang="en-US" altLang="ja-JP" sz="1200">
                <a:solidFill>
                  <a:srgbClr val="FF0000"/>
                </a:solidFill>
                <a:latin typeface="ＭＳ Ｐゴシック" panose="020B0600070205080204" pitchFamily="50" charset="-128"/>
              </a:rPr>
              <a:t>÷</a:t>
            </a:r>
            <a:r>
              <a:rPr lang="ja-JP" altLang="en-US" sz="1200">
                <a:solidFill>
                  <a:srgbClr val="FF0000"/>
                </a:solidFill>
                <a:latin typeface="ＭＳ Ｐゴシック" panose="020B0600070205080204" pitchFamily="50" charset="-128"/>
              </a:rPr>
              <a:t>失敗合計</a:t>
            </a:r>
            <a:r>
              <a:rPr lang="en-US" altLang="ja-JP" sz="1200">
                <a:solidFill>
                  <a:srgbClr val="FF0000"/>
                </a:solidFill>
                <a:latin typeface="ＭＳ Ｐゴシック" panose="020B0600070205080204" pitchFamily="50" charset="-128"/>
              </a:rPr>
              <a:t>×100</a:t>
            </a:r>
            <a:r>
              <a:rPr lang="ja-JP" altLang="en-US" sz="1200">
                <a:solidFill>
                  <a:srgbClr val="FF0000"/>
                </a:solidFill>
                <a:latin typeface="ＭＳ Ｐゴシック" panose="020B0600070205080204" pitchFamily="50" charset="-128"/>
              </a:rPr>
              <a:t>）</a:t>
            </a:r>
          </a:p>
        </p:txBody>
      </p:sp>
      <p:sp>
        <p:nvSpPr>
          <p:cNvPr id="55351" name="Rectangle 55">
            <a:extLst>
              <a:ext uri="{FF2B5EF4-FFF2-40B4-BE49-F238E27FC236}">
                <a16:creationId xmlns:a16="http://schemas.microsoft.com/office/drawing/2014/main" id="{57CC8E8C-E2FF-3523-6A2D-0BB3319ECD85}"/>
              </a:ext>
            </a:extLst>
          </p:cNvPr>
          <p:cNvSpPr>
            <a:spLocks noChangeArrowheads="1"/>
          </p:cNvSpPr>
          <p:nvPr/>
        </p:nvSpPr>
        <p:spPr bwMode="auto">
          <a:xfrm>
            <a:off x="6781800" y="4981575"/>
            <a:ext cx="19431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latin typeface="ＭＳ Ｐゴシック" panose="020B0600070205080204" pitchFamily="50" charset="-128"/>
              </a:rPr>
              <a:t>　</a:t>
            </a:r>
            <a:r>
              <a:rPr lang="en-US" altLang="ja-JP" sz="2400">
                <a:latin typeface="ＭＳ Ｐゴシック" panose="020B0600070205080204" pitchFamily="50" charset="-128"/>
              </a:rPr>
              <a:t>100</a:t>
            </a:r>
            <a:r>
              <a:rPr lang="ja-JP" altLang="en-US" sz="2400">
                <a:latin typeface="ＭＳ Ｐゴシック" panose="020B0600070205080204" pitchFamily="50" charset="-128"/>
              </a:rPr>
              <a:t>（％）</a:t>
            </a:r>
          </a:p>
        </p:txBody>
      </p:sp>
      <p:sp>
        <p:nvSpPr>
          <p:cNvPr id="35891" name="Rectangle 98">
            <a:extLst>
              <a:ext uri="{FF2B5EF4-FFF2-40B4-BE49-F238E27FC236}">
                <a16:creationId xmlns:a16="http://schemas.microsoft.com/office/drawing/2014/main" id="{F720B583-483C-60DB-DCC0-113745515A22}"/>
              </a:ext>
            </a:extLst>
          </p:cNvPr>
          <p:cNvSpPr>
            <a:spLocks noChangeArrowheads="1"/>
          </p:cNvSpPr>
          <p:nvPr/>
        </p:nvSpPr>
        <p:spPr bwMode="auto">
          <a:xfrm>
            <a:off x="8610600" y="233362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5397" name="AutoShape 101">
            <a:extLst>
              <a:ext uri="{FF2B5EF4-FFF2-40B4-BE49-F238E27FC236}">
                <a16:creationId xmlns:a16="http://schemas.microsoft.com/office/drawing/2014/main" id="{7F845452-EABB-3489-DDB6-739A0CD8DBB8}"/>
              </a:ext>
            </a:extLst>
          </p:cNvPr>
          <p:cNvSpPr>
            <a:spLocks noChangeArrowheads="1"/>
          </p:cNvSpPr>
          <p:nvPr/>
        </p:nvSpPr>
        <p:spPr bwMode="auto">
          <a:xfrm>
            <a:off x="4781550" y="4410075"/>
            <a:ext cx="304800" cy="638175"/>
          </a:xfrm>
          <a:prstGeom prst="downArrow">
            <a:avLst>
              <a:gd name="adj1" fmla="val 50000"/>
              <a:gd name="adj2" fmla="val 52344"/>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5398" name="AutoShape 102">
            <a:extLst>
              <a:ext uri="{FF2B5EF4-FFF2-40B4-BE49-F238E27FC236}">
                <a16:creationId xmlns:a16="http://schemas.microsoft.com/office/drawing/2014/main" id="{3D575408-0373-B084-ABB9-0C6505408FEE}"/>
              </a:ext>
            </a:extLst>
          </p:cNvPr>
          <p:cNvSpPr>
            <a:spLocks noChangeArrowheads="1"/>
          </p:cNvSpPr>
          <p:nvPr/>
        </p:nvSpPr>
        <p:spPr bwMode="auto">
          <a:xfrm>
            <a:off x="6943725" y="3476625"/>
            <a:ext cx="304800" cy="1485900"/>
          </a:xfrm>
          <a:prstGeom prst="downArrow">
            <a:avLst>
              <a:gd name="adj1" fmla="val 50000"/>
              <a:gd name="adj2" fmla="val 87411"/>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5399" name="AutoShape 103">
            <a:extLst>
              <a:ext uri="{FF2B5EF4-FFF2-40B4-BE49-F238E27FC236}">
                <a16:creationId xmlns:a16="http://schemas.microsoft.com/office/drawing/2014/main" id="{77A5EB4B-843C-BA45-11CA-14C21B24AED8}"/>
              </a:ext>
            </a:extLst>
          </p:cNvPr>
          <p:cNvSpPr>
            <a:spLocks noChangeArrowheads="1"/>
          </p:cNvSpPr>
          <p:nvPr/>
        </p:nvSpPr>
        <p:spPr bwMode="auto">
          <a:xfrm>
            <a:off x="8753475" y="3457575"/>
            <a:ext cx="304800" cy="1095375"/>
          </a:xfrm>
          <a:prstGeom prst="downArrow">
            <a:avLst>
              <a:gd name="adj1" fmla="val 50000"/>
              <a:gd name="adj2" fmla="val 89844"/>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35895" name="Text Box 105">
            <a:extLst>
              <a:ext uri="{FF2B5EF4-FFF2-40B4-BE49-F238E27FC236}">
                <a16:creationId xmlns:a16="http://schemas.microsoft.com/office/drawing/2014/main" id="{035906B4-4DAA-7749-7602-0C3EE11F1355}"/>
              </a:ext>
            </a:extLst>
          </p:cNvPr>
          <p:cNvSpPr txBox="1">
            <a:spLocks noChangeArrowheads="1"/>
          </p:cNvSpPr>
          <p:nvPr/>
        </p:nvSpPr>
        <p:spPr bwMode="auto">
          <a:xfrm>
            <a:off x="1524000" y="-1588"/>
            <a:ext cx="3833813"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２．パレート図の作り方</a:t>
            </a:r>
            <a:endParaRPr lang="ja-JP" altLang="en-US" sz="2400" b="0">
              <a:solidFill>
                <a:srgbClr val="FF0000"/>
              </a:solidFill>
              <a:latin typeface="メイリオ" panose="020B0604030504040204" pitchFamily="50" charset="-128"/>
              <a:ea typeface="メイリオ" panose="020B0604030504040204" pitchFamily="50" charset="-128"/>
            </a:endParaRPr>
          </a:p>
        </p:txBody>
      </p:sp>
      <p:sp>
        <p:nvSpPr>
          <p:cNvPr id="55403" name="Text Box 107">
            <a:extLst>
              <a:ext uri="{FF2B5EF4-FFF2-40B4-BE49-F238E27FC236}">
                <a16:creationId xmlns:a16="http://schemas.microsoft.com/office/drawing/2014/main" id="{A83C5077-87D6-7AB3-BA92-9013A014CD4F}"/>
              </a:ext>
            </a:extLst>
          </p:cNvPr>
          <p:cNvSpPr txBox="1">
            <a:spLocks noChangeArrowheads="1"/>
          </p:cNvSpPr>
          <p:nvPr/>
        </p:nvSpPr>
        <p:spPr bwMode="auto">
          <a:xfrm>
            <a:off x="1676400" y="455613"/>
            <a:ext cx="9212263" cy="58420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手順１）　調査項目を決め、データを集める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データを採る方法や期間を決め、内容や原因によって分類したデータを集めます。</a:t>
            </a:r>
          </a:p>
        </p:txBody>
      </p:sp>
      <p:sp>
        <p:nvSpPr>
          <p:cNvPr id="55404" name="Text Box 108">
            <a:extLst>
              <a:ext uri="{FF2B5EF4-FFF2-40B4-BE49-F238E27FC236}">
                <a16:creationId xmlns:a16="http://schemas.microsoft.com/office/drawing/2014/main" id="{25CBF479-C2AF-0DF6-1179-439B2363603E}"/>
              </a:ext>
            </a:extLst>
          </p:cNvPr>
          <p:cNvSpPr txBox="1">
            <a:spLocks noChangeArrowheads="1"/>
          </p:cNvSpPr>
          <p:nvPr/>
        </p:nvSpPr>
        <p:spPr bwMode="auto">
          <a:xfrm>
            <a:off x="1676400" y="454025"/>
            <a:ext cx="8077200"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手順２）　データを大きさの順に並びかえる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データの大きい順に項目を並びかえ、計算表に記入します。</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データの小さいものは合計して「その他」とします。</a:t>
            </a:r>
          </a:p>
        </p:txBody>
      </p:sp>
      <p:sp>
        <p:nvSpPr>
          <p:cNvPr id="55405" name="Text Box 109">
            <a:extLst>
              <a:ext uri="{FF2B5EF4-FFF2-40B4-BE49-F238E27FC236}">
                <a16:creationId xmlns:a16="http://schemas.microsoft.com/office/drawing/2014/main" id="{114FB1A1-C737-DA3B-E483-27BA2FCAFD9F}"/>
              </a:ext>
            </a:extLst>
          </p:cNvPr>
          <p:cNvSpPr txBox="1">
            <a:spLocks noChangeArrowheads="1"/>
          </p:cNvSpPr>
          <p:nvPr/>
        </p:nvSpPr>
        <p:spPr bwMode="auto">
          <a:xfrm>
            <a:off x="1676400" y="454025"/>
            <a:ext cx="9212263"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手順３）　累計数、比率を計算する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累計数はデータの大きな項目から順番に数を加えていきます。</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比率は各項目のデータ数を合計値で割ったものです。</a:t>
            </a:r>
          </a:p>
        </p:txBody>
      </p:sp>
      <p:sp>
        <p:nvSpPr>
          <p:cNvPr id="55409" name="Rectangle 113">
            <a:extLst>
              <a:ext uri="{FF2B5EF4-FFF2-40B4-BE49-F238E27FC236}">
                <a16:creationId xmlns:a16="http://schemas.microsoft.com/office/drawing/2014/main" id="{02B517D3-9543-CC3D-7E3E-915BBAAAEBC0}"/>
              </a:ext>
            </a:extLst>
          </p:cNvPr>
          <p:cNvSpPr>
            <a:spLocks noChangeArrowheads="1"/>
          </p:cNvSpPr>
          <p:nvPr/>
        </p:nvSpPr>
        <p:spPr bwMode="auto">
          <a:xfrm>
            <a:off x="8616950" y="2339975"/>
            <a:ext cx="18288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a:latin typeface="ＭＳ Ｐゴシック" panose="020B0600070205080204" pitchFamily="50" charset="-128"/>
              </a:rPr>
              <a:t>47.3</a:t>
            </a:r>
          </a:p>
          <a:p>
            <a:pPr algn="ctr" eaLnBrk="1" hangingPunct="1">
              <a:spcBef>
                <a:spcPct val="0"/>
              </a:spcBef>
              <a:buFontTx/>
              <a:buNone/>
            </a:pPr>
            <a:r>
              <a:rPr lang="ja-JP" altLang="en-US" sz="1000">
                <a:solidFill>
                  <a:srgbClr val="FF0000"/>
                </a:solidFill>
                <a:latin typeface="ＭＳ Ｐゴシック" panose="020B0600070205080204" pitchFamily="50" charset="-128"/>
              </a:rPr>
              <a:t>（</a:t>
            </a:r>
            <a:r>
              <a:rPr lang="en-US" altLang="ja-JP" sz="1000">
                <a:solidFill>
                  <a:srgbClr val="FF0000"/>
                </a:solidFill>
                <a:latin typeface="ＭＳ Ｐゴシック" panose="020B0600070205080204" pitchFamily="50" charset="-128"/>
              </a:rPr>
              <a:t>C</a:t>
            </a:r>
            <a:r>
              <a:rPr lang="ja-JP" altLang="en-US" sz="1000">
                <a:solidFill>
                  <a:srgbClr val="FF0000"/>
                </a:solidFill>
                <a:latin typeface="ＭＳ Ｐゴシック" panose="020B0600070205080204" pitchFamily="50" charset="-128"/>
              </a:rPr>
              <a:t>失敗累計</a:t>
            </a:r>
            <a:r>
              <a:rPr lang="en-US" altLang="ja-JP" sz="1000">
                <a:solidFill>
                  <a:srgbClr val="FF0000"/>
                </a:solidFill>
                <a:latin typeface="ＭＳ Ｐゴシック" panose="020B0600070205080204" pitchFamily="50" charset="-128"/>
              </a:rPr>
              <a:t>÷</a:t>
            </a:r>
            <a:r>
              <a:rPr lang="ja-JP" altLang="en-US" sz="1000">
                <a:solidFill>
                  <a:srgbClr val="FF0000"/>
                </a:solidFill>
                <a:latin typeface="ＭＳ Ｐゴシック" panose="020B0600070205080204" pitchFamily="50" charset="-128"/>
              </a:rPr>
              <a:t>失敗合計</a:t>
            </a:r>
            <a:r>
              <a:rPr lang="en-US" altLang="ja-JP" sz="1000">
                <a:solidFill>
                  <a:srgbClr val="FF0000"/>
                </a:solidFill>
                <a:latin typeface="ＭＳ Ｐゴシック" panose="020B0600070205080204" pitchFamily="50" charset="-128"/>
              </a:rPr>
              <a:t>×100</a:t>
            </a:r>
            <a:r>
              <a:rPr lang="ja-JP" altLang="en-US" sz="1000">
                <a:solidFill>
                  <a:srgbClr val="FF0000"/>
                </a:solidFill>
                <a:latin typeface="ＭＳ Ｐゴシック" panose="020B0600070205080204" pitchFamily="50" charset="-128"/>
              </a:rPr>
              <a:t>）</a:t>
            </a:r>
            <a:endParaRPr lang="ja-JP" altLang="en-US" sz="1000">
              <a:latin typeface="ＭＳ Ｐゴシック" panose="020B0600070205080204" pitchFamily="50" charset="-128"/>
            </a:endParaRPr>
          </a:p>
        </p:txBody>
      </p:sp>
      <p:sp>
        <p:nvSpPr>
          <p:cNvPr id="35900" name="AutoShape 114">
            <a:extLst>
              <a:ext uri="{FF2B5EF4-FFF2-40B4-BE49-F238E27FC236}">
                <a16:creationId xmlns:a16="http://schemas.microsoft.com/office/drawing/2014/main" id="{215CBDA5-D3D1-E427-9E18-E019D686D57F}"/>
              </a:ext>
            </a:extLst>
          </p:cNvPr>
          <p:cNvSpPr>
            <a:spLocks noChangeArrowheads="1"/>
          </p:cNvSpPr>
          <p:nvPr/>
        </p:nvSpPr>
        <p:spPr bwMode="auto">
          <a:xfrm>
            <a:off x="1828800" y="5715000"/>
            <a:ext cx="3381375" cy="1095375"/>
          </a:xfrm>
          <a:prstGeom prst="wedgeRoundRectCallout">
            <a:avLst>
              <a:gd name="adj1" fmla="val -29389"/>
              <a:gd name="adj2" fmla="val -81014"/>
              <a:gd name="adj3" fmla="val 16667"/>
            </a:avLst>
          </a:prstGeom>
          <a:solidFill>
            <a:srgbClr val="CCFFFF"/>
          </a:solidFill>
          <a:ln w="12700">
            <a:solidFill>
              <a:schemeClr val="bg2"/>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400" b="0">
              <a:solidFill>
                <a:srgbClr val="000000"/>
              </a:solidFill>
              <a:latin typeface="メイリオ" panose="020B0604030504040204" pitchFamily="50" charset="-128"/>
              <a:ea typeface="メイリオ" panose="020B0604030504040204" pitchFamily="50" charset="-128"/>
            </a:endParaRPr>
          </a:p>
        </p:txBody>
      </p:sp>
      <p:sp>
        <p:nvSpPr>
          <p:cNvPr id="35901" name="Text Box 111">
            <a:extLst>
              <a:ext uri="{FF2B5EF4-FFF2-40B4-BE49-F238E27FC236}">
                <a16:creationId xmlns:a16="http://schemas.microsoft.com/office/drawing/2014/main" id="{3B25F0C9-35B1-6907-17D0-1587D1A9CF15}"/>
              </a:ext>
            </a:extLst>
          </p:cNvPr>
          <p:cNvSpPr txBox="1">
            <a:spLocks noChangeArrowheads="1"/>
          </p:cNvSpPr>
          <p:nvPr/>
        </p:nvSpPr>
        <p:spPr bwMode="auto">
          <a:xfrm>
            <a:off x="2028825" y="5819775"/>
            <a:ext cx="28860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項目の順番は、</a:t>
            </a:r>
            <a:endParaRPr lang="en-US" altLang="ja-JP" sz="1400" b="0">
              <a:solidFill>
                <a:srgbClr val="FF0000"/>
              </a:solidFill>
              <a:latin typeface="メイリオ" panose="020B0604030504040204" pitchFamily="50" charset="-128"/>
              <a:ea typeface="メイリオ" panose="020B0604030504040204" pitchFamily="50" charset="-128"/>
            </a:endParaRPr>
          </a:p>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多い順から整列させる</a:t>
            </a:r>
          </a:p>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その他は、一番下へ</a:t>
            </a:r>
          </a:p>
        </p:txBody>
      </p:sp>
      <p:sp>
        <p:nvSpPr>
          <p:cNvPr id="35902" name="AutoShape 115">
            <a:extLst>
              <a:ext uri="{FF2B5EF4-FFF2-40B4-BE49-F238E27FC236}">
                <a16:creationId xmlns:a16="http://schemas.microsoft.com/office/drawing/2014/main" id="{1AB3F36A-ED7A-9976-76F6-73E3D1A8335B}"/>
              </a:ext>
            </a:extLst>
          </p:cNvPr>
          <p:cNvSpPr>
            <a:spLocks noChangeArrowheads="1"/>
          </p:cNvSpPr>
          <p:nvPr/>
        </p:nvSpPr>
        <p:spPr bwMode="auto">
          <a:xfrm>
            <a:off x="6883400" y="5797550"/>
            <a:ext cx="2876550" cy="781050"/>
          </a:xfrm>
          <a:prstGeom prst="wedgeRoundRectCallout">
            <a:avLst>
              <a:gd name="adj1" fmla="val -15509"/>
              <a:gd name="adj2" fmla="val -81301"/>
              <a:gd name="adj3" fmla="val 16667"/>
            </a:avLst>
          </a:prstGeom>
          <a:solidFill>
            <a:srgbClr val="CCFFFF"/>
          </a:solidFill>
          <a:ln w="12700">
            <a:solidFill>
              <a:schemeClr val="bg2"/>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400" b="0">
              <a:solidFill>
                <a:srgbClr val="000000"/>
              </a:solidFill>
              <a:latin typeface="メイリオ" panose="020B0604030504040204" pitchFamily="50" charset="-128"/>
              <a:ea typeface="メイリオ" panose="020B0604030504040204" pitchFamily="50" charset="-128"/>
            </a:endParaRPr>
          </a:p>
        </p:txBody>
      </p:sp>
      <p:sp>
        <p:nvSpPr>
          <p:cNvPr id="35903" name="AutoShape 116">
            <a:extLst>
              <a:ext uri="{FF2B5EF4-FFF2-40B4-BE49-F238E27FC236}">
                <a16:creationId xmlns:a16="http://schemas.microsoft.com/office/drawing/2014/main" id="{C1954E60-BC12-1BBE-87AB-239C42794C12}"/>
              </a:ext>
            </a:extLst>
          </p:cNvPr>
          <p:cNvSpPr>
            <a:spLocks noChangeArrowheads="1"/>
          </p:cNvSpPr>
          <p:nvPr/>
        </p:nvSpPr>
        <p:spPr bwMode="auto">
          <a:xfrm>
            <a:off x="6889750" y="5772150"/>
            <a:ext cx="2857500" cy="1066800"/>
          </a:xfrm>
          <a:prstGeom prst="wedgeRoundRectCallout">
            <a:avLst>
              <a:gd name="adj1" fmla="val 31056"/>
              <a:gd name="adj2" fmla="val -71130"/>
              <a:gd name="adj3" fmla="val 16667"/>
            </a:avLst>
          </a:prstGeom>
          <a:solidFill>
            <a:srgbClr val="CCFFFF"/>
          </a:solidFill>
          <a:ln w="12700">
            <a:solidFill>
              <a:schemeClr val="bg2"/>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400" b="0">
              <a:solidFill>
                <a:srgbClr val="000000"/>
              </a:solidFill>
              <a:latin typeface="メイリオ" panose="020B0604030504040204" pitchFamily="50" charset="-128"/>
              <a:ea typeface="メイリオ" panose="020B0604030504040204" pitchFamily="50" charset="-128"/>
            </a:endParaRPr>
          </a:p>
        </p:txBody>
      </p:sp>
      <p:sp>
        <p:nvSpPr>
          <p:cNvPr id="35904" name="Text Box 112">
            <a:extLst>
              <a:ext uri="{FF2B5EF4-FFF2-40B4-BE49-F238E27FC236}">
                <a16:creationId xmlns:a16="http://schemas.microsoft.com/office/drawing/2014/main" id="{8A656C57-6179-65A6-04B7-0438D34AC78D}"/>
              </a:ext>
            </a:extLst>
          </p:cNvPr>
          <p:cNvSpPr txBox="1">
            <a:spLocks noChangeArrowheads="1"/>
          </p:cNvSpPr>
          <p:nvPr/>
        </p:nvSpPr>
        <p:spPr bwMode="auto">
          <a:xfrm>
            <a:off x="6969125" y="5876925"/>
            <a:ext cx="26765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小数点以下２桁目を四捨五入</a:t>
            </a:r>
          </a:p>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合計が１００％を超える場合は</a:t>
            </a:r>
          </a:p>
          <a:p>
            <a:pPr algn="ct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一番大きな数値のところで精査</a:t>
            </a:r>
          </a:p>
        </p:txBody>
      </p:sp>
      <p:sp>
        <p:nvSpPr>
          <p:cNvPr id="35905" name="Line 67">
            <a:extLst>
              <a:ext uri="{FF2B5EF4-FFF2-40B4-BE49-F238E27FC236}">
                <a16:creationId xmlns:a16="http://schemas.microsoft.com/office/drawing/2014/main" id="{F9B3AE1C-CDE8-3ADF-6CE4-8501F16C07B6}"/>
              </a:ext>
            </a:extLst>
          </p:cNvPr>
          <p:cNvSpPr>
            <a:spLocks noChangeShapeType="1"/>
          </p:cNvSpPr>
          <p:nvPr/>
        </p:nvSpPr>
        <p:spPr bwMode="auto">
          <a:xfrm flipV="1">
            <a:off x="6791325" y="5534025"/>
            <a:ext cx="1819275" cy="9525"/>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55403"/>
                                        </p:tgtEl>
                                        <p:attrNameLst>
                                          <p:attrName>style.visibility</p:attrName>
                                        </p:attrNameLst>
                                      </p:cBhvr>
                                      <p:to>
                                        <p:strVal val="visible"/>
                                      </p:to>
                                    </p:set>
                                    <p:animEffect transition="in" filter="blinds(vertical)">
                                      <p:cBhvr>
                                        <p:cTn id="7" dur="500"/>
                                        <p:tgtEl>
                                          <p:spTgt spid="554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55404"/>
                                        </p:tgtEl>
                                        <p:attrNameLst>
                                          <p:attrName>style.visibility</p:attrName>
                                        </p:attrNameLst>
                                      </p:cBhvr>
                                      <p:to>
                                        <p:strVal val="visible"/>
                                      </p:to>
                                    </p:set>
                                    <p:animEffect transition="in" filter="blinds(vertical)">
                                      <p:cBhvr>
                                        <p:cTn id="12" dur="500"/>
                                        <p:tgtEl>
                                          <p:spTgt spid="554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55384"/>
                                        </p:tgtEl>
                                        <p:attrNameLst>
                                          <p:attrName>style.visibility</p:attrName>
                                        </p:attrNameLst>
                                      </p:cBhvr>
                                      <p:to>
                                        <p:strVal val="visible"/>
                                      </p:to>
                                    </p:set>
                                    <p:animEffect transition="in" filter="slide(fromTop)">
                                      <p:cBhvr>
                                        <p:cTn id="17" dur="500"/>
                                        <p:tgtEl>
                                          <p:spTgt spid="553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55405"/>
                                        </p:tgtEl>
                                        <p:attrNameLst>
                                          <p:attrName>style.visibility</p:attrName>
                                        </p:attrNameLst>
                                      </p:cBhvr>
                                      <p:to>
                                        <p:strVal val="visible"/>
                                      </p:to>
                                    </p:set>
                                    <p:animEffect transition="in" filter="blinds(vertical)">
                                      <p:cBhvr>
                                        <p:cTn id="22" dur="500"/>
                                        <p:tgtEl>
                                          <p:spTgt spid="554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nodeType="clickEffect">
                                  <p:stCondLst>
                                    <p:cond delay="0"/>
                                  </p:stCondLst>
                                  <p:childTnLst>
                                    <p:set>
                                      <p:cBhvr>
                                        <p:cTn id="26" dur="1" fill="hold">
                                          <p:stCondLst>
                                            <p:cond delay="0"/>
                                          </p:stCondLst>
                                        </p:cTn>
                                        <p:tgtEl>
                                          <p:spTgt spid="55375"/>
                                        </p:tgtEl>
                                        <p:attrNameLst>
                                          <p:attrName>style.visibility</p:attrName>
                                        </p:attrNameLst>
                                      </p:cBhvr>
                                      <p:to>
                                        <p:strVal val="visible"/>
                                      </p:to>
                                    </p:set>
                                    <p:anim calcmode="lin" valueType="num">
                                      <p:cBhvr>
                                        <p:cTn id="27" dur="500" fill="hold"/>
                                        <p:tgtEl>
                                          <p:spTgt spid="55375"/>
                                        </p:tgtEl>
                                        <p:attrNameLst>
                                          <p:attrName>ppt_x</p:attrName>
                                        </p:attrNameLst>
                                      </p:cBhvr>
                                      <p:tavLst>
                                        <p:tav tm="0">
                                          <p:val>
                                            <p:strVal val="#ppt_x-#ppt_w/2"/>
                                          </p:val>
                                        </p:tav>
                                        <p:tav tm="100000">
                                          <p:val>
                                            <p:strVal val="#ppt_x"/>
                                          </p:val>
                                        </p:tav>
                                      </p:tavLst>
                                    </p:anim>
                                    <p:anim calcmode="lin" valueType="num">
                                      <p:cBhvr>
                                        <p:cTn id="28" dur="500" fill="hold"/>
                                        <p:tgtEl>
                                          <p:spTgt spid="55375"/>
                                        </p:tgtEl>
                                        <p:attrNameLst>
                                          <p:attrName>ppt_y</p:attrName>
                                        </p:attrNameLst>
                                      </p:cBhvr>
                                      <p:tavLst>
                                        <p:tav tm="0">
                                          <p:val>
                                            <p:strVal val="#ppt_y"/>
                                          </p:val>
                                        </p:tav>
                                        <p:tav tm="100000">
                                          <p:val>
                                            <p:strVal val="#ppt_y"/>
                                          </p:val>
                                        </p:tav>
                                      </p:tavLst>
                                    </p:anim>
                                    <p:anim calcmode="lin" valueType="num">
                                      <p:cBhvr>
                                        <p:cTn id="29" dur="500" fill="hold"/>
                                        <p:tgtEl>
                                          <p:spTgt spid="55375"/>
                                        </p:tgtEl>
                                        <p:attrNameLst>
                                          <p:attrName>ppt_w</p:attrName>
                                        </p:attrNameLst>
                                      </p:cBhvr>
                                      <p:tavLst>
                                        <p:tav tm="0">
                                          <p:val>
                                            <p:fltVal val="0"/>
                                          </p:val>
                                        </p:tav>
                                        <p:tav tm="100000">
                                          <p:val>
                                            <p:strVal val="#ppt_w"/>
                                          </p:val>
                                        </p:tav>
                                      </p:tavLst>
                                    </p:anim>
                                    <p:anim calcmode="lin" valueType="num">
                                      <p:cBhvr>
                                        <p:cTn id="30" dur="500" fill="hold"/>
                                        <p:tgtEl>
                                          <p:spTgt spid="55375"/>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ntr" presetSubtype="12" fill="hold" nodeType="clickEffect">
                                  <p:stCondLst>
                                    <p:cond delay="0"/>
                                  </p:stCondLst>
                                  <p:childTnLst>
                                    <p:set>
                                      <p:cBhvr>
                                        <p:cTn id="34" dur="1" fill="hold">
                                          <p:stCondLst>
                                            <p:cond delay="0"/>
                                          </p:stCondLst>
                                        </p:cTn>
                                        <p:tgtEl>
                                          <p:spTgt spid="55378"/>
                                        </p:tgtEl>
                                        <p:attrNameLst>
                                          <p:attrName>style.visibility</p:attrName>
                                        </p:attrNameLst>
                                      </p:cBhvr>
                                      <p:to>
                                        <p:strVal val="visible"/>
                                      </p:to>
                                    </p:set>
                                    <p:animEffect transition="in" filter="strips(downLeft)">
                                      <p:cBhvr>
                                        <p:cTn id="35" dur="500"/>
                                        <p:tgtEl>
                                          <p:spTgt spid="5537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8" fill="hold" nodeType="clickEffect">
                                  <p:stCondLst>
                                    <p:cond delay="0"/>
                                  </p:stCondLst>
                                  <p:childTnLst>
                                    <p:set>
                                      <p:cBhvr>
                                        <p:cTn id="39" dur="1" fill="hold">
                                          <p:stCondLst>
                                            <p:cond delay="0"/>
                                          </p:stCondLst>
                                        </p:cTn>
                                        <p:tgtEl>
                                          <p:spTgt spid="55376"/>
                                        </p:tgtEl>
                                        <p:attrNameLst>
                                          <p:attrName>style.visibility</p:attrName>
                                        </p:attrNameLst>
                                      </p:cBhvr>
                                      <p:to>
                                        <p:strVal val="visible"/>
                                      </p:to>
                                    </p:set>
                                    <p:anim calcmode="lin" valueType="num">
                                      <p:cBhvr>
                                        <p:cTn id="40" dur="500" fill="hold"/>
                                        <p:tgtEl>
                                          <p:spTgt spid="55376"/>
                                        </p:tgtEl>
                                        <p:attrNameLst>
                                          <p:attrName>ppt_x</p:attrName>
                                        </p:attrNameLst>
                                      </p:cBhvr>
                                      <p:tavLst>
                                        <p:tav tm="0">
                                          <p:val>
                                            <p:strVal val="#ppt_x-#ppt_w/2"/>
                                          </p:val>
                                        </p:tav>
                                        <p:tav tm="100000">
                                          <p:val>
                                            <p:strVal val="#ppt_x"/>
                                          </p:val>
                                        </p:tav>
                                      </p:tavLst>
                                    </p:anim>
                                    <p:anim calcmode="lin" valueType="num">
                                      <p:cBhvr>
                                        <p:cTn id="41" dur="500" fill="hold"/>
                                        <p:tgtEl>
                                          <p:spTgt spid="55376"/>
                                        </p:tgtEl>
                                        <p:attrNameLst>
                                          <p:attrName>ppt_y</p:attrName>
                                        </p:attrNameLst>
                                      </p:cBhvr>
                                      <p:tavLst>
                                        <p:tav tm="0">
                                          <p:val>
                                            <p:strVal val="#ppt_y"/>
                                          </p:val>
                                        </p:tav>
                                        <p:tav tm="100000">
                                          <p:val>
                                            <p:strVal val="#ppt_y"/>
                                          </p:val>
                                        </p:tav>
                                      </p:tavLst>
                                    </p:anim>
                                    <p:anim calcmode="lin" valueType="num">
                                      <p:cBhvr>
                                        <p:cTn id="42" dur="500" fill="hold"/>
                                        <p:tgtEl>
                                          <p:spTgt spid="55376"/>
                                        </p:tgtEl>
                                        <p:attrNameLst>
                                          <p:attrName>ppt_w</p:attrName>
                                        </p:attrNameLst>
                                      </p:cBhvr>
                                      <p:tavLst>
                                        <p:tav tm="0">
                                          <p:val>
                                            <p:fltVal val="0"/>
                                          </p:val>
                                        </p:tav>
                                        <p:tav tm="100000">
                                          <p:val>
                                            <p:strVal val="#ppt_w"/>
                                          </p:val>
                                        </p:tav>
                                      </p:tavLst>
                                    </p:anim>
                                    <p:anim calcmode="lin" valueType="num">
                                      <p:cBhvr>
                                        <p:cTn id="43" dur="500" fill="hold"/>
                                        <p:tgtEl>
                                          <p:spTgt spid="55376"/>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18" presetClass="entr" presetSubtype="12" fill="hold" nodeType="clickEffect">
                                  <p:stCondLst>
                                    <p:cond delay="0"/>
                                  </p:stCondLst>
                                  <p:childTnLst>
                                    <p:set>
                                      <p:cBhvr>
                                        <p:cTn id="47" dur="1" fill="hold">
                                          <p:stCondLst>
                                            <p:cond delay="0"/>
                                          </p:stCondLst>
                                        </p:cTn>
                                        <p:tgtEl>
                                          <p:spTgt spid="55379"/>
                                        </p:tgtEl>
                                        <p:attrNameLst>
                                          <p:attrName>style.visibility</p:attrName>
                                        </p:attrNameLst>
                                      </p:cBhvr>
                                      <p:to>
                                        <p:strVal val="visible"/>
                                      </p:to>
                                    </p:set>
                                    <p:animEffect transition="in" filter="strips(downLeft)">
                                      <p:cBhvr>
                                        <p:cTn id="48" dur="500"/>
                                        <p:tgtEl>
                                          <p:spTgt spid="5537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8" fill="hold" nodeType="clickEffect">
                                  <p:stCondLst>
                                    <p:cond delay="0"/>
                                  </p:stCondLst>
                                  <p:childTnLst>
                                    <p:set>
                                      <p:cBhvr>
                                        <p:cTn id="52" dur="1" fill="hold">
                                          <p:stCondLst>
                                            <p:cond delay="0"/>
                                          </p:stCondLst>
                                        </p:cTn>
                                        <p:tgtEl>
                                          <p:spTgt spid="55377"/>
                                        </p:tgtEl>
                                        <p:attrNameLst>
                                          <p:attrName>style.visibility</p:attrName>
                                        </p:attrNameLst>
                                      </p:cBhvr>
                                      <p:to>
                                        <p:strVal val="visible"/>
                                      </p:to>
                                    </p:set>
                                    <p:anim calcmode="lin" valueType="num">
                                      <p:cBhvr>
                                        <p:cTn id="53" dur="500" fill="hold"/>
                                        <p:tgtEl>
                                          <p:spTgt spid="55377"/>
                                        </p:tgtEl>
                                        <p:attrNameLst>
                                          <p:attrName>ppt_x</p:attrName>
                                        </p:attrNameLst>
                                      </p:cBhvr>
                                      <p:tavLst>
                                        <p:tav tm="0">
                                          <p:val>
                                            <p:strVal val="#ppt_x-#ppt_w/2"/>
                                          </p:val>
                                        </p:tav>
                                        <p:tav tm="100000">
                                          <p:val>
                                            <p:strVal val="#ppt_x"/>
                                          </p:val>
                                        </p:tav>
                                      </p:tavLst>
                                    </p:anim>
                                    <p:anim calcmode="lin" valueType="num">
                                      <p:cBhvr>
                                        <p:cTn id="54" dur="500" fill="hold"/>
                                        <p:tgtEl>
                                          <p:spTgt spid="55377"/>
                                        </p:tgtEl>
                                        <p:attrNameLst>
                                          <p:attrName>ppt_y</p:attrName>
                                        </p:attrNameLst>
                                      </p:cBhvr>
                                      <p:tavLst>
                                        <p:tav tm="0">
                                          <p:val>
                                            <p:strVal val="#ppt_y"/>
                                          </p:val>
                                        </p:tav>
                                        <p:tav tm="100000">
                                          <p:val>
                                            <p:strVal val="#ppt_y"/>
                                          </p:val>
                                        </p:tav>
                                      </p:tavLst>
                                    </p:anim>
                                    <p:anim calcmode="lin" valueType="num">
                                      <p:cBhvr>
                                        <p:cTn id="55" dur="500" fill="hold"/>
                                        <p:tgtEl>
                                          <p:spTgt spid="55377"/>
                                        </p:tgtEl>
                                        <p:attrNameLst>
                                          <p:attrName>ppt_w</p:attrName>
                                        </p:attrNameLst>
                                      </p:cBhvr>
                                      <p:tavLst>
                                        <p:tav tm="0">
                                          <p:val>
                                            <p:fltVal val="0"/>
                                          </p:val>
                                        </p:tav>
                                        <p:tav tm="100000">
                                          <p:val>
                                            <p:strVal val="#ppt_w"/>
                                          </p:val>
                                        </p:tav>
                                      </p:tavLst>
                                    </p:anim>
                                    <p:anim calcmode="lin" valueType="num">
                                      <p:cBhvr>
                                        <p:cTn id="56" dur="500" fill="hold"/>
                                        <p:tgtEl>
                                          <p:spTgt spid="55377"/>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8" presetClass="entr" presetSubtype="12" fill="hold" nodeType="clickEffect">
                                  <p:stCondLst>
                                    <p:cond delay="0"/>
                                  </p:stCondLst>
                                  <p:childTnLst>
                                    <p:set>
                                      <p:cBhvr>
                                        <p:cTn id="60" dur="1" fill="hold">
                                          <p:stCondLst>
                                            <p:cond delay="0"/>
                                          </p:stCondLst>
                                        </p:cTn>
                                        <p:tgtEl>
                                          <p:spTgt spid="55380"/>
                                        </p:tgtEl>
                                        <p:attrNameLst>
                                          <p:attrName>style.visibility</p:attrName>
                                        </p:attrNameLst>
                                      </p:cBhvr>
                                      <p:to>
                                        <p:strVal val="visible"/>
                                      </p:to>
                                    </p:set>
                                    <p:animEffect transition="in" filter="strips(downLeft)">
                                      <p:cBhvr>
                                        <p:cTn id="61" dur="500"/>
                                        <p:tgtEl>
                                          <p:spTgt spid="5538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7" presetClass="entr" presetSubtype="8" fill="hold" nodeType="clickEffect">
                                  <p:stCondLst>
                                    <p:cond delay="0"/>
                                  </p:stCondLst>
                                  <p:childTnLst>
                                    <p:set>
                                      <p:cBhvr>
                                        <p:cTn id="65" dur="1" fill="hold">
                                          <p:stCondLst>
                                            <p:cond delay="0"/>
                                          </p:stCondLst>
                                        </p:cTn>
                                        <p:tgtEl>
                                          <p:spTgt spid="55381"/>
                                        </p:tgtEl>
                                        <p:attrNameLst>
                                          <p:attrName>style.visibility</p:attrName>
                                        </p:attrNameLst>
                                      </p:cBhvr>
                                      <p:to>
                                        <p:strVal val="visible"/>
                                      </p:to>
                                    </p:set>
                                    <p:anim calcmode="lin" valueType="num">
                                      <p:cBhvr>
                                        <p:cTn id="66" dur="500" fill="hold"/>
                                        <p:tgtEl>
                                          <p:spTgt spid="55381"/>
                                        </p:tgtEl>
                                        <p:attrNameLst>
                                          <p:attrName>ppt_x</p:attrName>
                                        </p:attrNameLst>
                                      </p:cBhvr>
                                      <p:tavLst>
                                        <p:tav tm="0">
                                          <p:val>
                                            <p:strVal val="#ppt_x-#ppt_w/2"/>
                                          </p:val>
                                        </p:tav>
                                        <p:tav tm="100000">
                                          <p:val>
                                            <p:strVal val="#ppt_x"/>
                                          </p:val>
                                        </p:tav>
                                      </p:tavLst>
                                    </p:anim>
                                    <p:anim calcmode="lin" valueType="num">
                                      <p:cBhvr>
                                        <p:cTn id="67" dur="500" fill="hold"/>
                                        <p:tgtEl>
                                          <p:spTgt spid="55381"/>
                                        </p:tgtEl>
                                        <p:attrNameLst>
                                          <p:attrName>ppt_y</p:attrName>
                                        </p:attrNameLst>
                                      </p:cBhvr>
                                      <p:tavLst>
                                        <p:tav tm="0">
                                          <p:val>
                                            <p:strVal val="#ppt_y"/>
                                          </p:val>
                                        </p:tav>
                                        <p:tav tm="100000">
                                          <p:val>
                                            <p:strVal val="#ppt_y"/>
                                          </p:val>
                                        </p:tav>
                                      </p:tavLst>
                                    </p:anim>
                                    <p:anim calcmode="lin" valueType="num">
                                      <p:cBhvr>
                                        <p:cTn id="68" dur="500" fill="hold"/>
                                        <p:tgtEl>
                                          <p:spTgt spid="55381"/>
                                        </p:tgtEl>
                                        <p:attrNameLst>
                                          <p:attrName>ppt_w</p:attrName>
                                        </p:attrNameLst>
                                      </p:cBhvr>
                                      <p:tavLst>
                                        <p:tav tm="0">
                                          <p:val>
                                            <p:fltVal val="0"/>
                                          </p:val>
                                        </p:tav>
                                        <p:tav tm="100000">
                                          <p:val>
                                            <p:strVal val="#ppt_w"/>
                                          </p:val>
                                        </p:tav>
                                      </p:tavLst>
                                    </p:anim>
                                    <p:anim calcmode="lin" valueType="num">
                                      <p:cBhvr>
                                        <p:cTn id="69" dur="500" fill="hold"/>
                                        <p:tgtEl>
                                          <p:spTgt spid="55381"/>
                                        </p:tgtEl>
                                        <p:attrNameLst>
                                          <p:attrName>ppt_h</p:attrName>
                                        </p:attrNameLst>
                                      </p:cBhvr>
                                      <p:tavLst>
                                        <p:tav tm="0">
                                          <p:val>
                                            <p:strVal val="#ppt_h"/>
                                          </p:val>
                                        </p:tav>
                                        <p:tav tm="100000">
                                          <p:val>
                                            <p:strVal val="#ppt_h"/>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12" presetClass="entr" presetSubtype="1" fill="hold" nodeType="clickEffect">
                                  <p:stCondLst>
                                    <p:cond delay="0"/>
                                  </p:stCondLst>
                                  <p:childTnLst>
                                    <p:set>
                                      <p:cBhvr>
                                        <p:cTn id="73" dur="1" fill="hold">
                                          <p:stCondLst>
                                            <p:cond delay="0"/>
                                          </p:stCondLst>
                                        </p:cTn>
                                        <p:tgtEl>
                                          <p:spTgt spid="55397"/>
                                        </p:tgtEl>
                                        <p:attrNameLst>
                                          <p:attrName>style.visibility</p:attrName>
                                        </p:attrNameLst>
                                      </p:cBhvr>
                                      <p:to>
                                        <p:strVal val="visible"/>
                                      </p:to>
                                    </p:set>
                                    <p:animEffect transition="in" filter="slide(fromTop)">
                                      <p:cBhvr>
                                        <p:cTn id="74" dur="500"/>
                                        <p:tgtEl>
                                          <p:spTgt spid="55397"/>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3" presetClass="entr" presetSubtype="10" fill="hold" nodeType="clickEffect">
                                  <p:stCondLst>
                                    <p:cond delay="0"/>
                                  </p:stCondLst>
                                  <p:childTnLst>
                                    <p:set>
                                      <p:cBhvr>
                                        <p:cTn id="78" dur="1" fill="hold">
                                          <p:stCondLst>
                                            <p:cond delay="0"/>
                                          </p:stCondLst>
                                        </p:cTn>
                                        <p:tgtEl>
                                          <p:spTgt spid="55309"/>
                                        </p:tgtEl>
                                        <p:attrNameLst>
                                          <p:attrName>style.visibility</p:attrName>
                                        </p:attrNameLst>
                                      </p:cBhvr>
                                      <p:to>
                                        <p:strVal val="visible"/>
                                      </p:to>
                                    </p:set>
                                    <p:animEffect transition="in" filter="blinds(horizontal)">
                                      <p:cBhvr>
                                        <p:cTn id="79" dur="500"/>
                                        <p:tgtEl>
                                          <p:spTgt spid="55309"/>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3" presetClass="entr" presetSubtype="10" fill="hold" nodeType="clickEffect">
                                  <p:stCondLst>
                                    <p:cond delay="0"/>
                                  </p:stCondLst>
                                  <p:childTnLst>
                                    <p:set>
                                      <p:cBhvr>
                                        <p:cTn id="83" dur="1" fill="hold">
                                          <p:stCondLst>
                                            <p:cond delay="0"/>
                                          </p:stCondLst>
                                        </p:cTn>
                                        <p:tgtEl>
                                          <p:spTgt spid="55321"/>
                                        </p:tgtEl>
                                        <p:attrNameLst>
                                          <p:attrName>style.visibility</p:attrName>
                                        </p:attrNameLst>
                                      </p:cBhvr>
                                      <p:to>
                                        <p:strVal val="visible"/>
                                      </p:to>
                                    </p:set>
                                    <p:animEffect transition="in" filter="blinds(horizontal)">
                                      <p:cBhvr>
                                        <p:cTn id="84" dur="500"/>
                                        <p:tgtEl>
                                          <p:spTgt spid="55321"/>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2" presetClass="entr" presetSubtype="1" fill="hold" nodeType="clickEffect">
                                  <p:stCondLst>
                                    <p:cond delay="0"/>
                                  </p:stCondLst>
                                  <p:childTnLst>
                                    <p:set>
                                      <p:cBhvr>
                                        <p:cTn id="88" dur="1" fill="hold">
                                          <p:stCondLst>
                                            <p:cond delay="0"/>
                                          </p:stCondLst>
                                        </p:cTn>
                                        <p:tgtEl>
                                          <p:spTgt spid="55398"/>
                                        </p:tgtEl>
                                        <p:attrNameLst>
                                          <p:attrName>style.visibility</p:attrName>
                                        </p:attrNameLst>
                                      </p:cBhvr>
                                      <p:to>
                                        <p:strVal val="visible"/>
                                      </p:to>
                                    </p:set>
                                    <p:animEffect transition="in" filter="slide(fromTop)">
                                      <p:cBhvr>
                                        <p:cTn id="89" dur="500"/>
                                        <p:tgtEl>
                                          <p:spTgt spid="55398"/>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3" presetClass="entr" presetSubtype="10" fill="hold" nodeType="clickEffect">
                                  <p:stCondLst>
                                    <p:cond delay="0"/>
                                  </p:stCondLst>
                                  <p:childTnLst>
                                    <p:set>
                                      <p:cBhvr>
                                        <p:cTn id="93" dur="1" fill="hold">
                                          <p:stCondLst>
                                            <p:cond delay="0"/>
                                          </p:stCondLst>
                                        </p:cTn>
                                        <p:tgtEl>
                                          <p:spTgt spid="55351"/>
                                        </p:tgtEl>
                                        <p:attrNameLst>
                                          <p:attrName>style.visibility</p:attrName>
                                        </p:attrNameLst>
                                      </p:cBhvr>
                                      <p:to>
                                        <p:strVal val="visible"/>
                                      </p:to>
                                    </p:set>
                                    <p:animEffect transition="in" filter="blinds(horizontal)">
                                      <p:cBhvr>
                                        <p:cTn id="94" dur="500"/>
                                        <p:tgtEl>
                                          <p:spTgt spid="5535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3" presetClass="entr" presetSubtype="10" fill="hold" nodeType="clickEffect">
                                  <p:stCondLst>
                                    <p:cond delay="0"/>
                                  </p:stCondLst>
                                  <p:childTnLst>
                                    <p:set>
                                      <p:cBhvr>
                                        <p:cTn id="98" dur="1" fill="hold">
                                          <p:stCondLst>
                                            <p:cond delay="0"/>
                                          </p:stCondLst>
                                        </p:cTn>
                                        <p:tgtEl>
                                          <p:spTgt spid="55409"/>
                                        </p:tgtEl>
                                        <p:attrNameLst>
                                          <p:attrName>style.visibility</p:attrName>
                                        </p:attrNameLst>
                                      </p:cBhvr>
                                      <p:to>
                                        <p:strVal val="visible"/>
                                      </p:to>
                                    </p:set>
                                    <p:animEffect transition="in" filter="blinds(horizontal)">
                                      <p:cBhvr>
                                        <p:cTn id="99" dur="500"/>
                                        <p:tgtEl>
                                          <p:spTgt spid="55409"/>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 presetClass="entr" presetSubtype="10" fill="hold" nodeType="clickEffect">
                                  <p:stCondLst>
                                    <p:cond delay="0"/>
                                  </p:stCondLst>
                                  <p:childTnLst>
                                    <p:set>
                                      <p:cBhvr>
                                        <p:cTn id="103" dur="1" fill="hold">
                                          <p:stCondLst>
                                            <p:cond delay="0"/>
                                          </p:stCondLst>
                                        </p:cTn>
                                        <p:tgtEl>
                                          <p:spTgt spid="55322"/>
                                        </p:tgtEl>
                                        <p:attrNameLst>
                                          <p:attrName>style.visibility</p:attrName>
                                        </p:attrNameLst>
                                      </p:cBhvr>
                                      <p:to>
                                        <p:strVal val="visible"/>
                                      </p:to>
                                    </p:set>
                                    <p:animEffect transition="in" filter="blinds(horizontal)">
                                      <p:cBhvr>
                                        <p:cTn id="104" dur="500"/>
                                        <p:tgtEl>
                                          <p:spTgt spid="55322"/>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2" presetClass="entr" presetSubtype="1" fill="hold" nodeType="clickEffect">
                                  <p:stCondLst>
                                    <p:cond delay="0"/>
                                  </p:stCondLst>
                                  <p:childTnLst>
                                    <p:set>
                                      <p:cBhvr>
                                        <p:cTn id="108" dur="1" fill="hold">
                                          <p:stCondLst>
                                            <p:cond delay="0"/>
                                          </p:stCondLst>
                                        </p:cTn>
                                        <p:tgtEl>
                                          <p:spTgt spid="55399"/>
                                        </p:tgtEl>
                                        <p:attrNameLst>
                                          <p:attrName>style.visibility</p:attrName>
                                        </p:attrNameLst>
                                      </p:cBhvr>
                                      <p:to>
                                        <p:strVal val="visible"/>
                                      </p:to>
                                    </p:set>
                                    <p:animEffect transition="in" filter="slide(fromTop)">
                                      <p:cBhvr>
                                        <p:cTn id="109" dur="500"/>
                                        <p:tgtEl>
                                          <p:spTgt spid="55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22" grpId="0" animBg="1" autoUpdateAnimBg="0"/>
      <p:bldP spid="55384" grpId="0" animBg="1" autoUpdateAnimBg="0"/>
      <p:bldP spid="55309" grpId="0" animBg="1" autoUpdateAnimBg="0"/>
      <p:bldP spid="55321" grpId="0" animBg="1" autoUpdateAnimBg="0"/>
      <p:bldP spid="55351" grpId="0" autoUpdateAnimBg="0"/>
      <p:bldP spid="55397" grpId="0" animBg="1" autoUpdateAnimBg="0"/>
      <p:bldP spid="55398" grpId="0" animBg="1" autoUpdateAnimBg="0"/>
      <p:bldP spid="55399" grpId="0" animBg="1" autoUpdateAnimBg="0"/>
      <p:bldP spid="55403" grpId="0" animBg="1" autoUpdateAnimBg="0"/>
      <p:bldP spid="55404" grpId="0" animBg="1" autoUpdateAnimBg="0"/>
      <p:bldP spid="55405" grpId="0" animBg="1" autoUpdateAnimBg="0"/>
      <p:bldP spid="55409"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39" name="AutoShape 19">
            <a:extLst>
              <a:ext uri="{FF2B5EF4-FFF2-40B4-BE49-F238E27FC236}">
                <a16:creationId xmlns:a16="http://schemas.microsoft.com/office/drawing/2014/main" id="{320A37B8-47C5-5D35-3028-BC3A43CAFD73}"/>
              </a:ext>
            </a:extLst>
          </p:cNvPr>
          <p:cNvSpPr>
            <a:spLocks noChangeArrowheads="1"/>
          </p:cNvSpPr>
          <p:nvPr/>
        </p:nvSpPr>
        <p:spPr bwMode="auto">
          <a:xfrm>
            <a:off x="2543175" y="1482725"/>
            <a:ext cx="685800" cy="3638550"/>
          </a:xfrm>
          <a:prstGeom prst="upArrow">
            <a:avLst>
              <a:gd name="adj1" fmla="val 50000"/>
              <a:gd name="adj2" fmla="val 132639"/>
            </a:avLst>
          </a:prstGeom>
          <a:solidFill>
            <a:srgbClr val="FFFF00"/>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特性値（失敗回数）</a:t>
            </a:r>
          </a:p>
        </p:txBody>
      </p:sp>
      <p:sp>
        <p:nvSpPr>
          <p:cNvPr id="37891" name="AutoShape 17">
            <a:extLst>
              <a:ext uri="{FF2B5EF4-FFF2-40B4-BE49-F238E27FC236}">
                <a16:creationId xmlns:a16="http://schemas.microsoft.com/office/drawing/2014/main" id="{96A3C949-D4BA-7E73-7E69-97B9A7D30B95}"/>
              </a:ext>
            </a:extLst>
          </p:cNvPr>
          <p:cNvSpPr>
            <a:spLocks noChangeArrowheads="1"/>
          </p:cNvSpPr>
          <p:nvPr/>
        </p:nvSpPr>
        <p:spPr bwMode="auto">
          <a:xfrm>
            <a:off x="4219575" y="5791200"/>
            <a:ext cx="4419600" cy="609600"/>
          </a:xfrm>
          <a:prstGeom prst="rightArrow">
            <a:avLst>
              <a:gd name="adj1" fmla="val 62500"/>
              <a:gd name="adj2" fmla="val 185412"/>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データの大きな項目から順に左から右へ項目の名称を記入</a:t>
            </a:r>
          </a:p>
        </p:txBody>
      </p:sp>
      <p:sp>
        <p:nvSpPr>
          <p:cNvPr id="56499" name="Text Box 179">
            <a:extLst>
              <a:ext uri="{FF2B5EF4-FFF2-40B4-BE49-F238E27FC236}">
                <a16:creationId xmlns:a16="http://schemas.microsoft.com/office/drawing/2014/main" id="{3E3A5457-08F5-68D8-D9C4-2DE6DE1A54D2}"/>
              </a:ext>
            </a:extLst>
          </p:cNvPr>
          <p:cNvSpPr txBox="1">
            <a:spLocks noChangeArrowheads="1"/>
          </p:cNvSpPr>
          <p:nvPr/>
        </p:nvSpPr>
        <p:spPr bwMode="auto">
          <a:xfrm>
            <a:off x="1676400" y="225425"/>
            <a:ext cx="9007475"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手順４）グラフ用紙にタテ軸とヨコ軸を記入する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ヨコ軸にデータの大きな項目から順に左から右へ項目の名称を記入する。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タテ軸には特性値をとり、目盛は合計数より大きくてキリの良い数字を目盛ります。</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ヨコ軸とタテ軸の長さは正方形になるように目盛の間隔を決めます。</a:t>
            </a:r>
          </a:p>
        </p:txBody>
      </p:sp>
      <p:sp>
        <p:nvSpPr>
          <p:cNvPr id="56500" name="Text Box 180">
            <a:extLst>
              <a:ext uri="{FF2B5EF4-FFF2-40B4-BE49-F238E27FC236}">
                <a16:creationId xmlns:a16="http://schemas.microsoft.com/office/drawing/2014/main" id="{CE3CCF61-0AA7-C9BC-F920-EDF2CABAA50C}"/>
              </a:ext>
            </a:extLst>
          </p:cNvPr>
          <p:cNvSpPr txBox="1">
            <a:spLocks noChangeArrowheads="1"/>
          </p:cNvSpPr>
          <p:nvPr/>
        </p:nvSpPr>
        <p:spPr bwMode="auto">
          <a:xfrm>
            <a:off x="1676400" y="225425"/>
            <a:ext cx="7924800"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手順５）棒グラフを作図する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棒の幅を等しくとり、棒と棒の間隔はあけずに書きます。</a:t>
            </a:r>
          </a:p>
          <a:p>
            <a:pP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b="0">
              <a:latin typeface="メイリオ" panose="020B0604030504040204" pitchFamily="50" charset="-128"/>
              <a:ea typeface="メイリオ" panose="020B0604030504040204" pitchFamily="50" charset="-128"/>
            </a:endParaRPr>
          </a:p>
        </p:txBody>
      </p:sp>
      <p:sp>
        <p:nvSpPr>
          <p:cNvPr id="56501" name="Text Box 181">
            <a:extLst>
              <a:ext uri="{FF2B5EF4-FFF2-40B4-BE49-F238E27FC236}">
                <a16:creationId xmlns:a16="http://schemas.microsoft.com/office/drawing/2014/main" id="{3927AC47-77F7-A7F2-1B6A-C4E034917861}"/>
              </a:ext>
            </a:extLst>
          </p:cNvPr>
          <p:cNvSpPr txBox="1">
            <a:spLocks noChangeArrowheads="1"/>
          </p:cNvSpPr>
          <p:nvPr/>
        </p:nvSpPr>
        <p:spPr bwMode="auto">
          <a:xfrm>
            <a:off x="1676400" y="225425"/>
            <a:ext cx="10239375"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手順６）累積折れ線を書く</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計算表を使って累積数を棒グラフの各々の棒の右肩延長線上に打点し、</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この点を結んで折れ線グラフを引きます。</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この累積折れ線のことを“累積曲線”とも言います。</a:t>
            </a:r>
          </a:p>
        </p:txBody>
      </p:sp>
      <p:sp>
        <p:nvSpPr>
          <p:cNvPr id="56502" name="Text Box 182">
            <a:extLst>
              <a:ext uri="{FF2B5EF4-FFF2-40B4-BE49-F238E27FC236}">
                <a16:creationId xmlns:a16="http://schemas.microsoft.com/office/drawing/2014/main" id="{764ED858-13C1-4142-CC88-8EFBEB695F82}"/>
              </a:ext>
            </a:extLst>
          </p:cNvPr>
          <p:cNvSpPr txBox="1">
            <a:spLocks noChangeArrowheads="1"/>
          </p:cNvSpPr>
          <p:nvPr/>
        </p:nvSpPr>
        <p:spPr bwMode="auto">
          <a:xfrm>
            <a:off x="1676400" y="254000"/>
            <a:ext cx="10239375" cy="1077913"/>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手順７）累積比率の目盛を入れる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右端にタテ軸を入れ、％を記入します。</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折れ線グラフの始点を「０」、終点を「１００」とし、０～１００（％）の長さを　　　　　　　</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等分して目盛を入れます。</a:t>
            </a:r>
          </a:p>
        </p:txBody>
      </p:sp>
      <p:sp>
        <p:nvSpPr>
          <p:cNvPr id="56503" name="Text Box 183">
            <a:extLst>
              <a:ext uri="{FF2B5EF4-FFF2-40B4-BE49-F238E27FC236}">
                <a16:creationId xmlns:a16="http://schemas.microsoft.com/office/drawing/2014/main" id="{03ACD800-A7B3-F9D9-A92D-EEA224BC8789}"/>
              </a:ext>
            </a:extLst>
          </p:cNvPr>
          <p:cNvSpPr txBox="1">
            <a:spLocks noChangeArrowheads="1"/>
          </p:cNvSpPr>
          <p:nvPr/>
        </p:nvSpPr>
        <p:spPr bwMode="auto">
          <a:xfrm>
            <a:off x="1676400" y="254000"/>
            <a:ext cx="10239375"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手順８）　重点指向項目にハッチングをする</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手順９）　必要事項を記入する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標題、期間、データ数の合計、作成日、作成者名などを記入します。　　　　　　</a:t>
            </a:r>
          </a:p>
          <a:p>
            <a:pPr eaLnBrk="1" hangingPunct="1">
              <a:spcBef>
                <a:spcPct val="0"/>
              </a:spcBef>
              <a:buFontTx/>
              <a:buNone/>
            </a:pPr>
            <a:endParaRPr lang="en-US" altLang="ja-JP" sz="1600" b="0">
              <a:latin typeface="メイリオ" panose="020B0604030504040204" pitchFamily="50" charset="-128"/>
              <a:ea typeface="メイリオ" panose="020B0604030504040204" pitchFamily="50" charset="-128"/>
            </a:endParaRPr>
          </a:p>
        </p:txBody>
      </p:sp>
      <p:graphicFrame>
        <p:nvGraphicFramePr>
          <p:cNvPr id="37897" name="グラフ 55">
            <a:extLst>
              <a:ext uri="{FF2B5EF4-FFF2-40B4-BE49-F238E27FC236}">
                <a16:creationId xmlns:a16="http://schemas.microsoft.com/office/drawing/2014/main" id="{D38CD1AE-A429-679B-9BAC-0CA4124FC509}"/>
              </a:ext>
            </a:extLst>
          </p:cNvPr>
          <p:cNvGraphicFramePr>
            <a:graphicFrameLocks/>
          </p:cNvGraphicFramePr>
          <p:nvPr/>
        </p:nvGraphicFramePr>
        <p:xfrm>
          <a:off x="2917825" y="965200"/>
          <a:ext cx="7023100" cy="6226175"/>
        </p:xfrm>
        <a:graphic>
          <a:graphicData uri="http://schemas.openxmlformats.org/presentationml/2006/ole">
            <mc:AlternateContent xmlns:mc="http://schemas.openxmlformats.org/markup-compatibility/2006">
              <mc:Choice xmlns:v="urn:schemas-microsoft-com:vml" Requires="v">
                <p:oleObj name="グラフ" r:id="rId3" imgW="7029297" imgH="6230652" progId="Excel.Chart.8">
                  <p:embed/>
                </p:oleObj>
              </mc:Choice>
              <mc:Fallback>
                <p:oleObj name="グラフ" r:id="rId3" imgW="7029297" imgH="6230652" progId="Excel.Chart.8">
                  <p:embed/>
                  <p:pic>
                    <p:nvPicPr>
                      <p:cNvPr id="0" name="グラフ 5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7825" y="965200"/>
                        <a:ext cx="7023100" cy="622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テキスト ボックス 1">
            <a:extLst>
              <a:ext uri="{FF2B5EF4-FFF2-40B4-BE49-F238E27FC236}">
                <a16:creationId xmlns:a16="http://schemas.microsoft.com/office/drawing/2014/main" id="{77B3465F-73C2-45B2-11BD-16DDDA383BD3}"/>
              </a:ext>
            </a:extLst>
          </p:cNvPr>
          <p:cNvSpPr txBox="1"/>
          <p:nvPr/>
        </p:nvSpPr>
        <p:spPr>
          <a:xfrm>
            <a:off x="7162800" y="3400425"/>
            <a:ext cx="852488" cy="261938"/>
          </a:xfrm>
          <a:prstGeom prst="rect">
            <a:avLst/>
          </a:prstGeom>
          <a:solidFill>
            <a:srgbClr val="FFFFFF"/>
          </a:solidFill>
        </p:spPr>
        <p:txBody>
          <a:bodyPr lIns="0">
            <a:spAutoFit/>
          </a:bodyPr>
          <a:lstStyle/>
          <a:p>
            <a:pPr>
              <a:defRPr/>
            </a:pPr>
            <a:r>
              <a:rPr lang="ja-JP" altLang="en-US" sz="1050" b="0" dirty="0">
                <a:solidFill>
                  <a:schemeClr val="tx1"/>
                </a:solidFill>
                <a:latin typeface="メイリオ" panose="020B0604030504040204" pitchFamily="50" charset="-128"/>
                <a:ea typeface="メイリオ" panose="020B0604030504040204" pitchFamily="50" charset="-128"/>
              </a:rPr>
              <a:t>（ｎ＝</a:t>
            </a:r>
            <a:r>
              <a:rPr lang="en-US" altLang="ja-JP" sz="1050" b="0" dirty="0">
                <a:solidFill>
                  <a:schemeClr val="tx1"/>
                </a:solidFill>
                <a:latin typeface="メイリオ" panose="020B0604030504040204" pitchFamily="50" charset="-128"/>
                <a:ea typeface="メイリオ" panose="020B0604030504040204" pitchFamily="50" charset="-128"/>
              </a:rPr>
              <a:t>38</a:t>
            </a:r>
            <a:r>
              <a:rPr lang="ja-JP" altLang="en-US" sz="1050" b="0" dirty="0">
                <a:solidFill>
                  <a:schemeClr val="tx1"/>
                </a:solidFill>
                <a:latin typeface="メイリオ" panose="020B0604030504040204" pitchFamily="50" charset="-128"/>
                <a:ea typeface="メイリオ" panose="020B0604030504040204" pitchFamily="50" charset="-128"/>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56499"/>
                                        </p:tgtEl>
                                        <p:attrNameLst>
                                          <p:attrName>style.visibility</p:attrName>
                                        </p:attrNameLst>
                                      </p:cBhvr>
                                      <p:to>
                                        <p:strVal val="visible"/>
                                      </p:to>
                                    </p:set>
                                    <p:animEffect transition="in" filter="blinds(vertical)">
                                      <p:cBhvr>
                                        <p:cTn id="7" dur="500"/>
                                        <p:tgtEl>
                                          <p:spTgt spid="56499"/>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56339"/>
                                        </p:tgtEl>
                                        <p:attrNameLst>
                                          <p:attrName>style.visibility</p:attrName>
                                        </p:attrNameLst>
                                      </p:cBhvr>
                                      <p:to>
                                        <p:strVal val="visible"/>
                                      </p:to>
                                    </p:set>
                                    <p:anim calcmode="lin" valueType="num">
                                      <p:cBhvr additive="base">
                                        <p:cTn id="11" dur="500" fill="hold"/>
                                        <p:tgtEl>
                                          <p:spTgt spid="56339"/>
                                        </p:tgtEl>
                                        <p:attrNameLst>
                                          <p:attrName>ppt_x</p:attrName>
                                        </p:attrNameLst>
                                      </p:cBhvr>
                                      <p:tavLst>
                                        <p:tav tm="0">
                                          <p:val>
                                            <p:strVal val="#ppt_x"/>
                                          </p:val>
                                        </p:tav>
                                        <p:tav tm="100000">
                                          <p:val>
                                            <p:strVal val="#ppt_x"/>
                                          </p:val>
                                        </p:tav>
                                      </p:tavLst>
                                    </p:anim>
                                    <p:anim calcmode="lin" valueType="num">
                                      <p:cBhvr additive="base">
                                        <p:cTn id="12" dur="500" fill="hold"/>
                                        <p:tgtEl>
                                          <p:spTgt spid="5633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56500"/>
                                        </p:tgtEl>
                                        <p:attrNameLst>
                                          <p:attrName>style.visibility</p:attrName>
                                        </p:attrNameLst>
                                      </p:cBhvr>
                                      <p:to>
                                        <p:strVal val="visible"/>
                                      </p:to>
                                    </p:set>
                                    <p:animEffect transition="in" filter="blinds(vertical)">
                                      <p:cBhvr>
                                        <p:cTn id="17" dur="500"/>
                                        <p:tgtEl>
                                          <p:spTgt spid="565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56501"/>
                                        </p:tgtEl>
                                        <p:attrNameLst>
                                          <p:attrName>style.visibility</p:attrName>
                                        </p:attrNameLst>
                                      </p:cBhvr>
                                      <p:to>
                                        <p:strVal val="visible"/>
                                      </p:to>
                                    </p:set>
                                    <p:animEffect transition="in" filter="blinds(vertical)">
                                      <p:cBhvr>
                                        <p:cTn id="22" dur="500"/>
                                        <p:tgtEl>
                                          <p:spTgt spid="5650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nodeType="clickEffect">
                                  <p:stCondLst>
                                    <p:cond delay="0"/>
                                  </p:stCondLst>
                                  <p:childTnLst>
                                    <p:set>
                                      <p:cBhvr>
                                        <p:cTn id="26" dur="1" fill="hold">
                                          <p:stCondLst>
                                            <p:cond delay="0"/>
                                          </p:stCondLst>
                                        </p:cTn>
                                        <p:tgtEl>
                                          <p:spTgt spid="56502"/>
                                        </p:tgtEl>
                                        <p:attrNameLst>
                                          <p:attrName>style.visibility</p:attrName>
                                        </p:attrNameLst>
                                      </p:cBhvr>
                                      <p:to>
                                        <p:strVal val="visible"/>
                                      </p:to>
                                    </p:set>
                                    <p:animEffect transition="in" filter="blinds(vertical)">
                                      <p:cBhvr>
                                        <p:cTn id="27" dur="500"/>
                                        <p:tgtEl>
                                          <p:spTgt spid="5650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nodeType="clickEffect">
                                  <p:stCondLst>
                                    <p:cond delay="0"/>
                                  </p:stCondLst>
                                  <p:childTnLst>
                                    <p:set>
                                      <p:cBhvr>
                                        <p:cTn id="31" dur="1" fill="hold">
                                          <p:stCondLst>
                                            <p:cond delay="0"/>
                                          </p:stCondLst>
                                        </p:cTn>
                                        <p:tgtEl>
                                          <p:spTgt spid="56503"/>
                                        </p:tgtEl>
                                        <p:attrNameLst>
                                          <p:attrName>style.visibility</p:attrName>
                                        </p:attrNameLst>
                                      </p:cBhvr>
                                      <p:to>
                                        <p:strVal val="visible"/>
                                      </p:to>
                                    </p:set>
                                    <p:animEffect transition="in" filter="blinds(vertical)">
                                      <p:cBhvr>
                                        <p:cTn id="32" dur="500"/>
                                        <p:tgtEl>
                                          <p:spTgt spid="56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9" grpId="0" animBg="1" autoUpdateAnimBg="0"/>
      <p:bldP spid="56499" grpId="0" animBg="1" autoUpdateAnimBg="0"/>
      <p:bldP spid="56500" grpId="0" animBg="1" autoUpdateAnimBg="0"/>
      <p:bldP spid="56501" grpId="0" animBg="1" autoUpdateAnimBg="0"/>
      <p:bldP spid="56502" grpId="0" animBg="1" autoUpdateAnimBg="0"/>
      <p:bldP spid="56503"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8" name="Text Box 1029">
            <a:extLst>
              <a:ext uri="{FF2B5EF4-FFF2-40B4-BE49-F238E27FC236}">
                <a16:creationId xmlns:a16="http://schemas.microsoft.com/office/drawing/2014/main" id="{4F09FB36-BB58-871B-5F3C-D1CFA87EBFF4}"/>
              </a:ext>
            </a:extLst>
          </p:cNvPr>
          <p:cNvSpPr txBox="1">
            <a:spLocks noChangeArrowheads="1"/>
          </p:cNvSpPr>
          <p:nvPr/>
        </p:nvSpPr>
        <p:spPr bwMode="auto">
          <a:xfrm>
            <a:off x="1524000" y="-1588"/>
            <a:ext cx="3262313"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３．活用上のポイント</a:t>
            </a:r>
          </a:p>
        </p:txBody>
      </p:sp>
      <p:sp>
        <p:nvSpPr>
          <p:cNvPr id="39939" name="Text Box 1030">
            <a:extLst>
              <a:ext uri="{FF2B5EF4-FFF2-40B4-BE49-F238E27FC236}">
                <a16:creationId xmlns:a16="http://schemas.microsoft.com/office/drawing/2014/main" id="{504DC793-6172-4E2B-653B-FC8B56E02477}"/>
              </a:ext>
            </a:extLst>
          </p:cNvPr>
          <p:cNvSpPr txBox="1">
            <a:spLocks noChangeArrowheads="1"/>
          </p:cNvSpPr>
          <p:nvPr/>
        </p:nvSpPr>
        <p:spPr bwMode="auto">
          <a:xfrm>
            <a:off x="2286000" y="561975"/>
            <a:ext cx="5751513"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0"/>
              </a:spcBef>
              <a:buFontTx/>
              <a:buNone/>
            </a:pPr>
            <a:r>
              <a:rPr lang="en-US" altLang="ja-JP" sz="1800" b="0">
                <a:latin typeface="メイリオ" panose="020B0604030504040204" pitchFamily="50" charset="-128"/>
                <a:ea typeface="メイリオ" panose="020B0604030504040204" pitchFamily="50" charset="-128"/>
              </a:rPr>
              <a:t>①</a:t>
            </a:r>
            <a:r>
              <a:rPr lang="ja-JP" altLang="en-US" sz="1800" b="0">
                <a:latin typeface="メイリオ" panose="020B0604030504040204" pitchFamily="50" charset="-128"/>
                <a:ea typeface="メイリオ" panose="020B0604030504040204" pitchFamily="50" charset="-128"/>
              </a:rPr>
              <a:t>真の問題点をつかむために使います</a:t>
            </a:r>
          </a:p>
          <a:p>
            <a:pPr eaLnBrk="1" hangingPunct="1">
              <a:lnSpc>
                <a:spcPct val="120000"/>
              </a:lnSpc>
              <a:spcBef>
                <a:spcPct val="0"/>
              </a:spcBef>
              <a:buFontTx/>
              <a:buNone/>
            </a:pPr>
            <a:r>
              <a:rPr lang="ja-JP" altLang="en-US" sz="1800" b="0">
                <a:latin typeface="メイリオ" panose="020B0604030504040204" pitchFamily="50" charset="-128"/>
                <a:ea typeface="メイリオ" panose="020B0604030504040204" pitchFamily="50" charset="-128"/>
              </a:rPr>
              <a:t>②改善の効果を確認するために使います</a:t>
            </a:r>
          </a:p>
          <a:p>
            <a:pPr eaLnBrk="1" hangingPunct="1">
              <a:lnSpc>
                <a:spcPct val="120000"/>
              </a:lnSpc>
              <a:spcBef>
                <a:spcPct val="0"/>
              </a:spcBef>
              <a:buFontTx/>
              <a:buNone/>
            </a:pPr>
            <a:r>
              <a:rPr lang="ja-JP" altLang="en-US" sz="1800" b="0">
                <a:latin typeface="メイリオ" panose="020B0604030504040204" pitchFamily="50" charset="-128"/>
                <a:ea typeface="メイリオ" panose="020B0604030504040204" pitchFamily="50" charset="-128"/>
              </a:rPr>
              <a:t>③上位項目を取上げ（重点指向）、さらに作図する</a:t>
            </a:r>
          </a:p>
          <a:p>
            <a:pPr eaLnBrk="1" hangingPunct="1">
              <a:lnSpc>
                <a:spcPct val="120000"/>
              </a:lnSpc>
              <a:spcBef>
                <a:spcPct val="0"/>
              </a:spcBef>
              <a:buFontTx/>
              <a:buNone/>
            </a:pPr>
            <a:r>
              <a:rPr lang="ja-JP" altLang="en-US" sz="1800" b="0">
                <a:solidFill>
                  <a:srgbClr val="FF0000"/>
                </a:solidFill>
                <a:latin typeface="メイリオ" panose="020B0604030504040204" pitchFamily="50" charset="-128"/>
                <a:ea typeface="メイリオ" panose="020B0604030504040204" pitchFamily="50" charset="-128"/>
              </a:rPr>
              <a:t>④対策前と対策後の比較に使う</a:t>
            </a:r>
          </a:p>
        </p:txBody>
      </p:sp>
      <p:grpSp>
        <p:nvGrpSpPr>
          <p:cNvPr id="39940" name="グループ化 3">
            <a:extLst>
              <a:ext uri="{FF2B5EF4-FFF2-40B4-BE49-F238E27FC236}">
                <a16:creationId xmlns:a16="http://schemas.microsoft.com/office/drawing/2014/main" id="{5CB27FE0-77AA-828A-CFD5-F135967A7C9A}"/>
              </a:ext>
            </a:extLst>
          </p:cNvPr>
          <p:cNvGrpSpPr>
            <a:grpSpLocks/>
          </p:cNvGrpSpPr>
          <p:nvPr/>
        </p:nvGrpSpPr>
        <p:grpSpPr bwMode="auto">
          <a:xfrm>
            <a:off x="1774825" y="2079625"/>
            <a:ext cx="8878888" cy="4175125"/>
            <a:chOff x="251510" y="2079625"/>
            <a:chExt cx="8877789" cy="4174871"/>
          </a:xfrm>
        </p:grpSpPr>
        <p:pic>
          <p:nvPicPr>
            <p:cNvPr id="39941" name="図 1">
              <a:extLst>
                <a:ext uri="{FF2B5EF4-FFF2-40B4-BE49-F238E27FC236}">
                  <a16:creationId xmlns:a16="http://schemas.microsoft.com/office/drawing/2014/main" id="{CD2BC252-5257-1006-97EE-2437A60CCD72}"/>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1510" y="2304288"/>
              <a:ext cx="8877789" cy="395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テキスト ボックス 2">
              <a:extLst>
                <a:ext uri="{FF2B5EF4-FFF2-40B4-BE49-F238E27FC236}">
                  <a16:creationId xmlns:a16="http://schemas.microsoft.com/office/drawing/2014/main" id="{D6A72009-A7E3-15DD-0F3F-2A54FD8D0707}"/>
                </a:ext>
              </a:extLst>
            </p:cNvPr>
            <p:cNvSpPr txBox="1">
              <a:spLocks noChangeArrowheads="1"/>
            </p:cNvSpPr>
            <p:nvPr/>
          </p:nvSpPr>
          <p:spPr bwMode="auto">
            <a:xfrm>
              <a:off x="1225296" y="2079625"/>
              <a:ext cx="2542032" cy="3077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ラベル不良項目別（対策前）</a:t>
              </a:r>
            </a:p>
          </p:txBody>
        </p:sp>
        <p:sp>
          <p:nvSpPr>
            <p:cNvPr id="39943" name="テキスト ボックス 9">
              <a:extLst>
                <a:ext uri="{FF2B5EF4-FFF2-40B4-BE49-F238E27FC236}">
                  <a16:creationId xmlns:a16="http://schemas.microsoft.com/office/drawing/2014/main" id="{C48C4A7F-697C-AD16-489F-95F59C4B0692}"/>
                </a:ext>
              </a:extLst>
            </p:cNvPr>
            <p:cNvSpPr txBox="1">
              <a:spLocks noChangeArrowheads="1"/>
            </p:cNvSpPr>
            <p:nvPr/>
          </p:nvSpPr>
          <p:spPr bwMode="auto">
            <a:xfrm>
              <a:off x="5084064" y="2079625"/>
              <a:ext cx="2635264" cy="3077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ラベル不良項目別（対策後）</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9" name="直線コネクタ 8">
            <a:extLst>
              <a:ext uri="{FF2B5EF4-FFF2-40B4-BE49-F238E27FC236}">
                <a16:creationId xmlns:a16="http://schemas.microsoft.com/office/drawing/2014/main" id="{86406045-C45D-1732-5424-BA0FF195B946}"/>
              </a:ext>
            </a:extLst>
          </p:cNvPr>
          <p:cNvCxnSpPr/>
          <p:nvPr/>
        </p:nvCxnSpPr>
        <p:spPr>
          <a:xfrm>
            <a:off x="3570288" y="1701800"/>
            <a:ext cx="0" cy="35226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130F3430-CDBE-C210-933B-B3D2068FA678}"/>
              </a:ext>
            </a:extLst>
          </p:cNvPr>
          <p:cNvCxnSpPr/>
          <p:nvPr/>
        </p:nvCxnSpPr>
        <p:spPr>
          <a:xfrm flipH="1">
            <a:off x="3570288" y="5224463"/>
            <a:ext cx="4191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C07BE472-1748-B6A9-E0AA-5FEAB1DB7B4D}"/>
              </a:ext>
            </a:extLst>
          </p:cNvPr>
          <p:cNvCxnSpPr/>
          <p:nvPr/>
        </p:nvCxnSpPr>
        <p:spPr>
          <a:xfrm>
            <a:off x="3570288" y="4692650"/>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6F00FACA-FFAB-9BD0-A405-3AAE2AB56404}"/>
              </a:ext>
            </a:extLst>
          </p:cNvPr>
          <p:cNvCxnSpPr/>
          <p:nvPr/>
        </p:nvCxnSpPr>
        <p:spPr>
          <a:xfrm>
            <a:off x="3570288" y="4094163"/>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BB1B6F11-E183-BA75-371E-BE2ED82E595C}"/>
              </a:ext>
            </a:extLst>
          </p:cNvPr>
          <p:cNvCxnSpPr/>
          <p:nvPr/>
        </p:nvCxnSpPr>
        <p:spPr>
          <a:xfrm>
            <a:off x="3570288" y="2897188"/>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74F1E7EA-A131-AA6C-EB90-A39F8644A810}"/>
              </a:ext>
            </a:extLst>
          </p:cNvPr>
          <p:cNvCxnSpPr/>
          <p:nvPr/>
        </p:nvCxnSpPr>
        <p:spPr>
          <a:xfrm>
            <a:off x="3570288" y="1701800"/>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A01FFA6E-786E-BC5F-3A7F-AE8A2DEAA7AD}"/>
              </a:ext>
            </a:extLst>
          </p:cNvPr>
          <p:cNvCxnSpPr/>
          <p:nvPr/>
        </p:nvCxnSpPr>
        <p:spPr>
          <a:xfrm>
            <a:off x="7624763" y="4559300"/>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B52C6C06-33DD-5EA4-851B-CF963BBF746E}"/>
              </a:ext>
            </a:extLst>
          </p:cNvPr>
          <p:cNvCxnSpPr/>
          <p:nvPr/>
        </p:nvCxnSpPr>
        <p:spPr>
          <a:xfrm>
            <a:off x="3570288" y="2298700"/>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8471DD4-6EBF-04F0-1B33-2B555652D66D}"/>
              </a:ext>
            </a:extLst>
          </p:cNvPr>
          <p:cNvCxnSpPr/>
          <p:nvPr/>
        </p:nvCxnSpPr>
        <p:spPr>
          <a:xfrm>
            <a:off x="3570288" y="3495675"/>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8CA6B4E9-B4E0-C7FB-C531-BB90208D4C45}"/>
              </a:ext>
            </a:extLst>
          </p:cNvPr>
          <p:cNvSpPr txBox="1">
            <a:spLocks noChangeArrowheads="1"/>
          </p:cNvSpPr>
          <p:nvPr/>
        </p:nvSpPr>
        <p:spPr bwMode="auto">
          <a:xfrm>
            <a:off x="3238500" y="5024438"/>
            <a:ext cx="265113" cy="349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０</a:t>
            </a:r>
          </a:p>
        </p:txBody>
      </p:sp>
      <p:sp>
        <p:nvSpPr>
          <p:cNvPr id="19" name="テキスト ボックス 18">
            <a:extLst>
              <a:ext uri="{FF2B5EF4-FFF2-40B4-BE49-F238E27FC236}">
                <a16:creationId xmlns:a16="http://schemas.microsoft.com/office/drawing/2014/main" id="{2D81C572-A75B-E8BF-0D39-2FBF00E2B11A}"/>
              </a:ext>
            </a:extLst>
          </p:cNvPr>
          <p:cNvSpPr txBox="1">
            <a:spLocks noChangeArrowheads="1"/>
          </p:cNvSpPr>
          <p:nvPr/>
        </p:nvSpPr>
        <p:spPr bwMode="auto">
          <a:xfrm>
            <a:off x="3114675" y="3922713"/>
            <a:ext cx="555625"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４０</a:t>
            </a:r>
          </a:p>
        </p:txBody>
      </p:sp>
      <p:sp>
        <p:nvSpPr>
          <p:cNvPr id="20" name="テキスト ボックス 19">
            <a:extLst>
              <a:ext uri="{FF2B5EF4-FFF2-40B4-BE49-F238E27FC236}">
                <a16:creationId xmlns:a16="http://schemas.microsoft.com/office/drawing/2014/main" id="{AF659471-6C9A-BE7A-57BF-76EE29AECF97}"/>
              </a:ext>
            </a:extLst>
          </p:cNvPr>
          <p:cNvSpPr txBox="1">
            <a:spLocks noChangeArrowheads="1"/>
          </p:cNvSpPr>
          <p:nvPr/>
        </p:nvSpPr>
        <p:spPr bwMode="auto">
          <a:xfrm>
            <a:off x="3105150" y="4522788"/>
            <a:ext cx="465138" cy="603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２０</a:t>
            </a:r>
          </a:p>
        </p:txBody>
      </p:sp>
      <p:sp>
        <p:nvSpPr>
          <p:cNvPr id="21" name="テキスト ボックス 20">
            <a:extLst>
              <a:ext uri="{FF2B5EF4-FFF2-40B4-BE49-F238E27FC236}">
                <a16:creationId xmlns:a16="http://schemas.microsoft.com/office/drawing/2014/main" id="{0326C826-3E96-4FEC-0C45-9B2785679F96}"/>
              </a:ext>
            </a:extLst>
          </p:cNvPr>
          <p:cNvSpPr txBox="1">
            <a:spLocks noChangeArrowheads="1"/>
          </p:cNvSpPr>
          <p:nvPr/>
        </p:nvSpPr>
        <p:spPr bwMode="auto">
          <a:xfrm>
            <a:off x="3114675" y="3324225"/>
            <a:ext cx="555625" cy="349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６０</a:t>
            </a:r>
          </a:p>
        </p:txBody>
      </p:sp>
      <p:sp>
        <p:nvSpPr>
          <p:cNvPr id="22" name="テキスト ボックス 21">
            <a:extLst>
              <a:ext uri="{FF2B5EF4-FFF2-40B4-BE49-F238E27FC236}">
                <a16:creationId xmlns:a16="http://schemas.microsoft.com/office/drawing/2014/main" id="{92E34618-773F-D7C2-CF02-A1B8CECF8606}"/>
              </a:ext>
            </a:extLst>
          </p:cNvPr>
          <p:cNvSpPr txBox="1">
            <a:spLocks noChangeArrowheads="1"/>
          </p:cNvSpPr>
          <p:nvPr/>
        </p:nvSpPr>
        <p:spPr bwMode="auto">
          <a:xfrm>
            <a:off x="3114675" y="2732088"/>
            <a:ext cx="555625"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８０</a:t>
            </a:r>
          </a:p>
        </p:txBody>
      </p:sp>
      <p:sp>
        <p:nvSpPr>
          <p:cNvPr id="23" name="テキスト ボックス 22">
            <a:extLst>
              <a:ext uri="{FF2B5EF4-FFF2-40B4-BE49-F238E27FC236}">
                <a16:creationId xmlns:a16="http://schemas.microsoft.com/office/drawing/2014/main" id="{015E4C5C-01B4-DE86-9892-266779ACB361}"/>
              </a:ext>
            </a:extLst>
          </p:cNvPr>
          <p:cNvSpPr txBox="1">
            <a:spLocks noChangeArrowheads="1"/>
          </p:cNvSpPr>
          <p:nvPr/>
        </p:nvSpPr>
        <p:spPr bwMode="auto">
          <a:xfrm>
            <a:off x="2994025" y="2128838"/>
            <a:ext cx="709613" cy="349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１００</a:t>
            </a:r>
          </a:p>
        </p:txBody>
      </p:sp>
      <p:sp>
        <p:nvSpPr>
          <p:cNvPr id="24" name="テキスト ボックス 23">
            <a:extLst>
              <a:ext uri="{FF2B5EF4-FFF2-40B4-BE49-F238E27FC236}">
                <a16:creationId xmlns:a16="http://schemas.microsoft.com/office/drawing/2014/main" id="{EE66B390-BD6F-6563-75B3-9F625A5DC2B3}"/>
              </a:ext>
            </a:extLst>
          </p:cNvPr>
          <p:cNvSpPr txBox="1">
            <a:spLocks noChangeArrowheads="1"/>
          </p:cNvSpPr>
          <p:nvPr/>
        </p:nvSpPr>
        <p:spPr bwMode="auto">
          <a:xfrm>
            <a:off x="2971800" y="1530350"/>
            <a:ext cx="709613" cy="34766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１２０</a:t>
            </a:r>
          </a:p>
        </p:txBody>
      </p:sp>
      <p:sp>
        <p:nvSpPr>
          <p:cNvPr id="25" name="正方形/長方形 24">
            <a:extLst>
              <a:ext uri="{FF2B5EF4-FFF2-40B4-BE49-F238E27FC236}">
                <a16:creationId xmlns:a16="http://schemas.microsoft.com/office/drawing/2014/main" id="{F2B2DA81-BFCC-244A-35AA-5037E7D86E9F}"/>
              </a:ext>
            </a:extLst>
          </p:cNvPr>
          <p:cNvSpPr/>
          <p:nvPr/>
        </p:nvSpPr>
        <p:spPr>
          <a:xfrm>
            <a:off x="3570288" y="4022725"/>
            <a:ext cx="598487" cy="1195388"/>
          </a:xfrm>
          <a:prstGeom prst="rect">
            <a:avLst/>
          </a:prstGeom>
          <a:solidFill>
            <a:srgbClr val="00CC99">
              <a:alpha val="25098"/>
            </a:srgb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srgbClr val="FF0000"/>
              </a:solidFill>
            </a:endParaRPr>
          </a:p>
        </p:txBody>
      </p:sp>
      <p:sp>
        <p:nvSpPr>
          <p:cNvPr id="27" name="正方形/長方形 26">
            <a:extLst>
              <a:ext uri="{FF2B5EF4-FFF2-40B4-BE49-F238E27FC236}">
                <a16:creationId xmlns:a16="http://schemas.microsoft.com/office/drawing/2014/main" id="{30DB20CB-DC7A-CB75-9EF6-71742E65AA53}"/>
              </a:ext>
            </a:extLst>
          </p:cNvPr>
          <p:cNvSpPr/>
          <p:nvPr/>
        </p:nvSpPr>
        <p:spPr>
          <a:xfrm>
            <a:off x="4779963" y="4862513"/>
            <a:ext cx="598487" cy="36195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28" name="正方形/長方形 27">
            <a:extLst>
              <a:ext uri="{FF2B5EF4-FFF2-40B4-BE49-F238E27FC236}">
                <a16:creationId xmlns:a16="http://schemas.microsoft.com/office/drawing/2014/main" id="{A70D07F2-A7F1-BE25-0677-64C8C09E6AB7}"/>
              </a:ext>
            </a:extLst>
          </p:cNvPr>
          <p:cNvSpPr/>
          <p:nvPr/>
        </p:nvSpPr>
        <p:spPr>
          <a:xfrm>
            <a:off x="5378450" y="4957763"/>
            <a:ext cx="596900" cy="2667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29" name="正方形/長方形 28">
            <a:extLst>
              <a:ext uri="{FF2B5EF4-FFF2-40B4-BE49-F238E27FC236}">
                <a16:creationId xmlns:a16="http://schemas.microsoft.com/office/drawing/2014/main" id="{DD4F740D-3CA7-ADDA-3350-BD2FC2317630}"/>
              </a:ext>
            </a:extLst>
          </p:cNvPr>
          <p:cNvSpPr/>
          <p:nvPr/>
        </p:nvSpPr>
        <p:spPr>
          <a:xfrm>
            <a:off x="5965825" y="5041900"/>
            <a:ext cx="596900" cy="18256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30" name="正方形/長方形 29">
            <a:extLst>
              <a:ext uri="{FF2B5EF4-FFF2-40B4-BE49-F238E27FC236}">
                <a16:creationId xmlns:a16="http://schemas.microsoft.com/office/drawing/2014/main" id="{70000169-7B90-0CDA-88D3-C94982805A28}"/>
              </a:ext>
            </a:extLst>
          </p:cNvPr>
          <p:cNvSpPr/>
          <p:nvPr/>
        </p:nvSpPr>
        <p:spPr>
          <a:xfrm>
            <a:off x="6562725" y="5091113"/>
            <a:ext cx="598488" cy="13335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cxnSp>
        <p:nvCxnSpPr>
          <p:cNvPr id="31" name="直線コネクタ 30">
            <a:extLst>
              <a:ext uri="{FF2B5EF4-FFF2-40B4-BE49-F238E27FC236}">
                <a16:creationId xmlns:a16="http://schemas.microsoft.com/office/drawing/2014/main" id="{0E658CEE-C280-FB17-B1B7-C0695F4F11DB}"/>
              </a:ext>
            </a:extLst>
          </p:cNvPr>
          <p:cNvCxnSpPr/>
          <p:nvPr/>
        </p:nvCxnSpPr>
        <p:spPr>
          <a:xfrm>
            <a:off x="7758113" y="1981200"/>
            <a:ext cx="0" cy="32432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A6A016F6-B8BB-CFD3-38D1-563DD8824A90}"/>
              </a:ext>
            </a:extLst>
          </p:cNvPr>
          <p:cNvSpPr/>
          <p:nvPr/>
        </p:nvSpPr>
        <p:spPr>
          <a:xfrm>
            <a:off x="7164388" y="4957763"/>
            <a:ext cx="596900" cy="2667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cxnSp>
        <p:nvCxnSpPr>
          <p:cNvPr id="33" name="直線コネクタ 32">
            <a:extLst>
              <a:ext uri="{FF2B5EF4-FFF2-40B4-BE49-F238E27FC236}">
                <a16:creationId xmlns:a16="http://schemas.microsoft.com/office/drawing/2014/main" id="{F9196EC5-7BAB-85E2-D375-9BAA030B6553}"/>
              </a:ext>
            </a:extLst>
          </p:cNvPr>
          <p:cNvCxnSpPr/>
          <p:nvPr/>
        </p:nvCxnSpPr>
        <p:spPr>
          <a:xfrm>
            <a:off x="7624763" y="1981200"/>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2576EDFE-CCA3-6855-1C7D-4656DC4CE126}"/>
              </a:ext>
            </a:extLst>
          </p:cNvPr>
          <p:cNvSpPr txBox="1">
            <a:spLocks noChangeArrowheads="1"/>
          </p:cNvSpPr>
          <p:nvPr/>
        </p:nvSpPr>
        <p:spPr bwMode="auto">
          <a:xfrm>
            <a:off x="7761288" y="1811338"/>
            <a:ext cx="708025"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１００</a:t>
            </a:r>
          </a:p>
        </p:txBody>
      </p:sp>
      <p:sp>
        <p:nvSpPr>
          <p:cNvPr id="35" name="テキスト ボックス 34">
            <a:extLst>
              <a:ext uri="{FF2B5EF4-FFF2-40B4-BE49-F238E27FC236}">
                <a16:creationId xmlns:a16="http://schemas.microsoft.com/office/drawing/2014/main" id="{A8A4BB1A-F2AE-979E-B2C7-B9DC8533DD4B}"/>
              </a:ext>
            </a:extLst>
          </p:cNvPr>
          <p:cNvSpPr txBox="1">
            <a:spLocks noChangeArrowheads="1"/>
          </p:cNvSpPr>
          <p:nvPr/>
        </p:nvSpPr>
        <p:spPr bwMode="auto">
          <a:xfrm>
            <a:off x="7812088" y="4389438"/>
            <a:ext cx="555625"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２０</a:t>
            </a:r>
          </a:p>
        </p:txBody>
      </p:sp>
      <p:sp>
        <p:nvSpPr>
          <p:cNvPr id="36" name="テキスト ボックス 35">
            <a:extLst>
              <a:ext uri="{FF2B5EF4-FFF2-40B4-BE49-F238E27FC236}">
                <a16:creationId xmlns:a16="http://schemas.microsoft.com/office/drawing/2014/main" id="{DC75877F-1A26-F472-43DE-438B0321CD8B}"/>
              </a:ext>
            </a:extLst>
          </p:cNvPr>
          <p:cNvSpPr txBox="1">
            <a:spLocks noChangeArrowheads="1"/>
          </p:cNvSpPr>
          <p:nvPr/>
        </p:nvSpPr>
        <p:spPr bwMode="auto">
          <a:xfrm>
            <a:off x="2971800" y="1303338"/>
            <a:ext cx="720725"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（個）</a:t>
            </a:r>
          </a:p>
        </p:txBody>
      </p:sp>
      <p:sp>
        <p:nvSpPr>
          <p:cNvPr id="37" name="テキスト ボックス 36">
            <a:extLst>
              <a:ext uri="{FF2B5EF4-FFF2-40B4-BE49-F238E27FC236}">
                <a16:creationId xmlns:a16="http://schemas.microsoft.com/office/drawing/2014/main" id="{9A576D00-818C-97FA-B839-291DF81A9E64}"/>
              </a:ext>
            </a:extLst>
          </p:cNvPr>
          <p:cNvSpPr txBox="1">
            <a:spLocks noChangeArrowheads="1"/>
          </p:cNvSpPr>
          <p:nvPr/>
        </p:nvSpPr>
        <p:spPr bwMode="auto">
          <a:xfrm>
            <a:off x="7734300" y="1360488"/>
            <a:ext cx="719138"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a:t>
            </a:r>
          </a:p>
        </p:txBody>
      </p:sp>
      <p:sp>
        <p:nvSpPr>
          <p:cNvPr id="38" name="テキスト ボックス 37">
            <a:extLst>
              <a:ext uri="{FF2B5EF4-FFF2-40B4-BE49-F238E27FC236}">
                <a16:creationId xmlns:a16="http://schemas.microsoft.com/office/drawing/2014/main" id="{29649180-94F0-5515-30F1-5CF01FC0B494}"/>
              </a:ext>
            </a:extLst>
          </p:cNvPr>
          <p:cNvSpPr txBox="1">
            <a:spLocks noChangeArrowheads="1"/>
          </p:cNvSpPr>
          <p:nvPr/>
        </p:nvSpPr>
        <p:spPr bwMode="auto">
          <a:xfrm>
            <a:off x="2665413" y="2897188"/>
            <a:ext cx="439737" cy="1366837"/>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売れ残り数</a:t>
            </a:r>
          </a:p>
        </p:txBody>
      </p:sp>
      <p:sp>
        <p:nvSpPr>
          <p:cNvPr id="39" name="テキスト ボックス 38">
            <a:extLst>
              <a:ext uri="{FF2B5EF4-FFF2-40B4-BE49-F238E27FC236}">
                <a16:creationId xmlns:a16="http://schemas.microsoft.com/office/drawing/2014/main" id="{6DAAF1E1-7C9C-71BE-9943-71EBAAB0F139}"/>
              </a:ext>
            </a:extLst>
          </p:cNvPr>
          <p:cNvSpPr txBox="1">
            <a:spLocks noChangeArrowheads="1"/>
          </p:cNvSpPr>
          <p:nvPr/>
        </p:nvSpPr>
        <p:spPr bwMode="auto">
          <a:xfrm>
            <a:off x="8228013" y="3089275"/>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累積比率</a:t>
            </a:r>
          </a:p>
        </p:txBody>
      </p:sp>
      <p:sp>
        <p:nvSpPr>
          <p:cNvPr id="40" name="テキスト ボックス 39">
            <a:extLst>
              <a:ext uri="{FF2B5EF4-FFF2-40B4-BE49-F238E27FC236}">
                <a16:creationId xmlns:a16="http://schemas.microsoft.com/office/drawing/2014/main" id="{1DF18336-018D-A6CB-58CE-7E7E9B3B209C}"/>
              </a:ext>
            </a:extLst>
          </p:cNvPr>
          <p:cNvSpPr txBox="1">
            <a:spLocks noChangeArrowheads="1"/>
          </p:cNvSpPr>
          <p:nvPr/>
        </p:nvSpPr>
        <p:spPr bwMode="auto">
          <a:xfrm>
            <a:off x="3624263" y="5289550"/>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おにぎり</a:t>
            </a:r>
          </a:p>
        </p:txBody>
      </p:sp>
      <p:sp>
        <p:nvSpPr>
          <p:cNvPr id="41" name="テキスト ボックス 40">
            <a:extLst>
              <a:ext uri="{FF2B5EF4-FFF2-40B4-BE49-F238E27FC236}">
                <a16:creationId xmlns:a16="http://schemas.microsoft.com/office/drawing/2014/main" id="{45DED35D-72A2-1EA3-49F0-9BEA572B7C37}"/>
              </a:ext>
            </a:extLst>
          </p:cNvPr>
          <p:cNvSpPr txBox="1">
            <a:spLocks noChangeArrowheads="1"/>
          </p:cNvSpPr>
          <p:nvPr/>
        </p:nvSpPr>
        <p:spPr bwMode="auto">
          <a:xfrm>
            <a:off x="4240213" y="5289550"/>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お弁当</a:t>
            </a:r>
          </a:p>
        </p:txBody>
      </p:sp>
      <p:sp>
        <p:nvSpPr>
          <p:cNvPr id="42" name="テキスト ボックス 41">
            <a:extLst>
              <a:ext uri="{FF2B5EF4-FFF2-40B4-BE49-F238E27FC236}">
                <a16:creationId xmlns:a16="http://schemas.microsoft.com/office/drawing/2014/main" id="{A6580C2B-6F6E-CDF7-4BBA-D65C41F27DEB}"/>
              </a:ext>
            </a:extLst>
          </p:cNvPr>
          <p:cNvSpPr txBox="1">
            <a:spLocks noChangeArrowheads="1"/>
          </p:cNvSpPr>
          <p:nvPr/>
        </p:nvSpPr>
        <p:spPr bwMode="auto">
          <a:xfrm>
            <a:off x="4851400" y="5289550"/>
            <a:ext cx="439738"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ケーキ</a:t>
            </a:r>
          </a:p>
        </p:txBody>
      </p:sp>
      <p:sp>
        <p:nvSpPr>
          <p:cNvPr id="43" name="テキスト ボックス 42">
            <a:extLst>
              <a:ext uri="{FF2B5EF4-FFF2-40B4-BE49-F238E27FC236}">
                <a16:creationId xmlns:a16="http://schemas.microsoft.com/office/drawing/2014/main" id="{43DFC67B-28EE-199E-F8AC-D3C05456C21B}"/>
              </a:ext>
            </a:extLst>
          </p:cNvPr>
          <p:cNvSpPr txBox="1">
            <a:spLocks noChangeArrowheads="1"/>
          </p:cNvSpPr>
          <p:nvPr/>
        </p:nvSpPr>
        <p:spPr bwMode="auto">
          <a:xfrm>
            <a:off x="5437188" y="5289550"/>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惣菜</a:t>
            </a:r>
          </a:p>
        </p:txBody>
      </p:sp>
      <p:sp>
        <p:nvSpPr>
          <p:cNvPr id="44" name="テキスト ボックス 43">
            <a:extLst>
              <a:ext uri="{FF2B5EF4-FFF2-40B4-BE49-F238E27FC236}">
                <a16:creationId xmlns:a16="http://schemas.microsoft.com/office/drawing/2014/main" id="{1144C491-B045-6872-3F2F-A75E5BBF5825}"/>
              </a:ext>
            </a:extLst>
          </p:cNvPr>
          <p:cNvSpPr txBox="1">
            <a:spLocks noChangeArrowheads="1"/>
          </p:cNvSpPr>
          <p:nvPr/>
        </p:nvSpPr>
        <p:spPr bwMode="auto">
          <a:xfrm>
            <a:off x="6037263" y="5289550"/>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パン</a:t>
            </a:r>
          </a:p>
        </p:txBody>
      </p:sp>
      <p:sp>
        <p:nvSpPr>
          <p:cNvPr id="45" name="テキスト ボックス 44">
            <a:extLst>
              <a:ext uri="{FF2B5EF4-FFF2-40B4-BE49-F238E27FC236}">
                <a16:creationId xmlns:a16="http://schemas.microsoft.com/office/drawing/2014/main" id="{8CEA440D-F784-461C-85D0-7DB58588890B}"/>
              </a:ext>
            </a:extLst>
          </p:cNvPr>
          <p:cNvSpPr txBox="1">
            <a:spLocks noChangeArrowheads="1"/>
          </p:cNvSpPr>
          <p:nvPr/>
        </p:nvSpPr>
        <p:spPr bwMode="auto">
          <a:xfrm>
            <a:off x="6637338" y="5289550"/>
            <a:ext cx="439737"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果物</a:t>
            </a:r>
          </a:p>
        </p:txBody>
      </p:sp>
      <p:sp>
        <p:nvSpPr>
          <p:cNvPr id="46" name="テキスト ボックス 45">
            <a:extLst>
              <a:ext uri="{FF2B5EF4-FFF2-40B4-BE49-F238E27FC236}">
                <a16:creationId xmlns:a16="http://schemas.microsoft.com/office/drawing/2014/main" id="{CCD5D089-6DF2-F082-DB9C-86432C347B3F}"/>
              </a:ext>
            </a:extLst>
          </p:cNvPr>
          <p:cNvSpPr txBox="1">
            <a:spLocks noChangeArrowheads="1"/>
          </p:cNvSpPr>
          <p:nvPr/>
        </p:nvSpPr>
        <p:spPr bwMode="auto">
          <a:xfrm>
            <a:off x="7235825" y="5289550"/>
            <a:ext cx="439738" cy="1025525"/>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その他</a:t>
            </a:r>
          </a:p>
        </p:txBody>
      </p:sp>
      <p:sp>
        <p:nvSpPr>
          <p:cNvPr id="47" name="テキスト ボックス 46">
            <a:extLst>
              <a:ext uri="{FF2B5EF4-FFF2-40B4-BE49-F238E27FC236}">
                <a16:creationId xmlns:a16="http://schemas.microsoft.com/office/drawing/2014/main" id="{59491BCD-185C-53C7-64BC-102CE6452C55}"/>
              </a:ext>
            </a:extLst>
          </p:cNvPr>
          <p:cNvSpPr txBox="1">
            <a:spLocks noChangeArrowheads="1"/>
          </p:cNvSpPr>
          <p:nvPr/>
        </p:nvSpPr>
        <p:spPr bwMode="auto">
          <a:xfrm>
            <a:off x="4429125" y="6145213"/>
            <a:ext cx="2897188" cy="349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売れ残り商品別パレート図</a:t>
            </a:r>
          </a:p>
        </p:txBody>
      </p:sp>
      <p:sp>
        <p:nvSpPr>
          <p:cNvPr id="48" name="円/楕円 56">
            <a:extLst>
              <a:ext uri="{FF2B5EF4-FFF2-40B4-BE49-F238E27FC236}">
                <a16:creationId xmlns:a16="http://schemas.microsoft.com/office/drawing/2014/main" id="{801EF546-5999-3A52-F1C8-966902DA9281}"/>
              </a:ext>
            </a:extLst>
          </p:cNvPr>
          <p:cNvSpPr/>
          <p:nvPr/>
        </p:nvSpPr>
        <p:spPr>
          <a:xfrm>
            <a:off x="4081463" y="3960813"/>
            <a:ext cx="147637" cy="14763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grpSp>
        <p:nvGrpSpPr>
          <p:cNvPr id="2" name="グループ化 1">
            <a:extLst>
              <a:ext uri="{FF2B5EF4-FFF2-40B4-BE49-F238E27FC236}">
                <a16:creationId xmlns:a16="http://schemas.microsoft.com/office/drawing/2014/main" id="{904D9792-FBFD-64E6-2C80-7518F484D3EC}"/>
              </a:ext>
            </a:extLst>
          </p:cNvPr>
          <p:cNvGrpSpPr>
            <a:grpSpLocks/>
          </p:cNvGrpSpPr>
          <p:nvPr/>
        </p:nvGrpSpPr>
        <p:grpSpPr bwMode="auto">
          <a:xfrm>
            <a:off x="3570288" y="2019300"/>
            <a:ext cx="4111625" cy="3205163"/>
            <a:chOff x="2216150" y="1901825"/>
            <a:chExt cx="4454525" cy="3471863"/>
          </a:xfrm>
        </p:grpSpPr>
        <p:cxnSp>
          <p:nvCxnSpPr>
            <p:cNvPr id="55" name="直線コネクタ 54">
              <a:extLst>
                <a:ext uri="{FF2B5EF4-FFF2-40B4-BE49-F238E27FC236}">
                  <a16:creationId xmlns:a16="http://schemas.microsoft.com/office/drawing/2014/main" id="{9EEC1F62-B1EE-E3ED-C43D-F03F0553B5FF}"/>
                </a:ext>
              </a:extLst>
            </p:cNvPr>
            <p:cNvCxnSpPr>
              <a:endCxn id="48" idx="3"/>
            </p:cNvCxnSpPr>
            <p:nvPr/>
          </p:nvCxnSpPr>
          <p:spPr>
            <a:xfrm flipV="1">
              <a:off x="2216150" y="4142458"/>
              <a:ext cx="577884" cy="123123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B0F11E8A-29AD-4AC8-CCB5-22EA842E7DD9}"/>
                </a:ext>
              </a:extLst>
            </p:cNvPr>
            <p:cNvCxnSpPr>
              <a:stCxn id="48" idx="7"/>
              <a:endCxn id="49" idx="3"/>
            </p:cNvCxnSpPr>
            <p:nvPr/>
          </p:nvCxnSpPr>
          <p:spPr>
            <a:xfrm flipV="1">
              <a:off x="2907547" y="3478694"/>
              <a:ext cx="540047" cy="55027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F22C9FD5-58E3-31BD-8A80-8A41C47378BE}"/>
                </a:ext>
              </a:extLst>
            </p:cNvPr>
            <p:cNvCxnSpPr>
              <a:stCxn id="49" idx="7"/>
              <a:endCxn id="50" idx="3"/>
            </p:cNvCxnSpPr>
            <p:nvPr/>
          </p:nvCxnSpPr>
          <p:spPr>
            <a:xfrm flipV="1">
              <a:off x="3561107" y="3024721"/>
              <a:ext cx="534886" cy="3387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B6E79DFE-C396-E860-473A-F9DE259FCA27}"/>
                </a:ext>
              </a:extLst>
            </p:cNvPr>
            <p:cNvCxnSpPr/>
            <p:nvPr/>
          </p:nvCxnSpPr>
          <p:spPr>
            <a:xfrm flipV="1">
              <a:off x="4212946" y="2673924"/>
              <a:ext cx="546926" cy="28029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7DE53A42-8EBF-3F27-195D-B9B103956E7B}"/>
                </a:ext>
              </a:extLst>
            </p:cNvPr>
            <p:cNvCxnSpPr>
              <a:stCxn id="51" idx="7"/>
            </p:cNvCxnSpPr>
            <p:nvPr/>
          </p:nvCxnSpPr>
          <p:spPr>
            <a:xfrm flipV="1">
              <a:off x="4857907" y="2398789"/>
              <a:ext cx="548646" cy="21666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7B3466CD-6161-A8E5-78E2-65E7E4629D9B}"/>
                </a:ext>
              </a:extLst>
            </p:cNvPr>
            <p:cNvCxnSpPr>
              <a:endCxn id="53" idx="2"/>
            </p:cNvCxnSpPr>
            <p:nvPr/>
          </p:nvCxnSpPr>
          <p:spPr>
            <a:xfrm flipV="1">
              <a:off x="5511467" y="2140849"/>
              <a:ext cx="505649" cy="1839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1EC32DD9-36B1-01D6-1A88-9B628AF03D1B}"/>
                </a:ext>
              </a:extLst>
            </p:cNvPr>
            <p:cNvCxnSpPr>
              <a:stCxn id="53" idx="7"/>
              <a:endCxn id="54" idx="3"/>
            </p:cNvCxnSpPr>
            <p:nvPr/>
          </p:nvCxnSpPr>
          <p:spPr>
            <a:xfrm flipV="1">
              <a:off x="6152986" y="1901825"/>
              <a:ext cx="517689" cy="18227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テキスト ボックス 61">
            <a:extLst>
              <a:ext uri="{FF2B5EF4-FFF2-40B4-BE49-F238E27FC236}">
                <a16:creationId xmlns:a16="http://schemas.microsoft.com/office/drawing/2014/main" id="{4F0A92EC-0BC1-201B-ACC9-6C52CB638A05}"/>
              </a:ext>
            </a:extLst>
          </p:cNvPr>
          <p:cNvSpPr txBox="1"/>
          <p:nvPr/>
        </p:nvSpPr>
        <p:spPr>
          <a:xfrm>
            <a:off x="3970338" y="1643063"/>
            <a:ext cx="2109787" cy="603250"/>
          </a:xfrm>
          <a:prstGeom prst="rect">
            <a:avLst/>
          </a:prstGeom>
          <a:noFill/>
        </p:spPr>
        <p:txBody>
          <a:bodyPr>
            <a:spAutoFit/>
          </a:bodyPr>
          <a:lstStyle/>
          <a:p>
            <a:pPr eaLnBrk="1" fontAlgn="auto" hangingPunct="1">
              <a:spcBef>
                <a:spcPts val="0"/>
              </a:spcBef>
              <a:spcAft>
                <a:spcPts val="0"/>
              </a:spcAft>
              <a:defRPr/>
            </a:pPr>
            <a:r>
              <a:rPr lang="ja-JP" altLang="en-US" sz="1662" dirty="0">
                <a:solidFill>
                  <a:prstClr val="black"/>
                </a:solidFill>
                <a:latin typeface="+mj-ea"/>
                <a:ea typeface="+mj-ea"/>
              </a:rPr>
              <a:t>‘２０．３</a:t>
            </a:r>
            <a:r>
              <a:rPr lang="en-US" altLang="ja-JP" sz="1662" dirty="0">
                <a:solidFill>
                  <a:prstClr val="black"/>
                </a:solidFill>
                <a:latin typeface="+mj-ea"/>
                <a:ea typeface="+mj-ea"/>
              </a:rPr>
              <a:t>/</a:t>
            </a:r>
            <a:r>
              <a:rPr lang="ja-JP" altLang="en-US" sz="1662" dirty="0">
                <a:solidFill>
                  <a:prstClr val="black"/>
                </a:solidFill>
                <a:latin typeface="+mj-ea"/>
                <a:ea typeface="+mj-ea"/>
              </a:rPr>
              <a:t>１～３</a:t>
            </a:r>
            <a:r>
              <a:rPr lang="en-US" altLang="ja-JP" sz="1662" dirty="0">
                <a:solidFill>
                  <a:prstClr val="black"/>
                </a:solidFill>
                <a:latin typeface="+mj-ea"/>
                <a:ea typeface="+mj-ea"/>
              </a:rPr>
              <a:t>/</a:t>
            </a:r>
            <a:r>
              <a:rPr lang="ja-JP" altLang="en-US" sz="1662" dirty="0">
                <a:solidFill>
                  <a:prstClr val="black"/>
                </a:solidFill>
                <a:latin typeface="+mj-ea"/>
                <a:ea typeface="+mj-ea"/>
              </a:rPr>
              <a:t>３１</a:t>
            </a:r>
            <a:endParaRPr lang="en-US" altLang="ja-JP" sz="1662" dirty="0">
              <a:solidFill>
                <a:prstClr val="black"/>
              </a:solidFill>
              <a:latin typeface="+mj-ea"/>
              <a:ea typeface="+mj-ea"/>
            </a:endParaRPr>
          </a:p>
          <a:p>
            <a:pPr eaLnBrk="1" fontAlgn="auto" hangingPunct="1">
              <a:spcBef>
                <a:spcPts val="0"/>
              </a:spcBef>
              <a:spcAft>
                <a:spcPts val="0"/>
              </a:spcAft>
              <a:defRPr/>
            </a:pPr>
            <a:r>
              <a:rPr lang="ja-JP" altLang="en-US" sz="1662">
                <a:solidFill>
                  <a:prstClr val="black"/>
                </a:solidFill>
                <a:latin typeface="+mj-ea"/>
                <a:ea typeface="+mj-ea"/>
              </a:rPr>
              <a:t>　　　　</a:t>
            </a:r>
            <a:r>
              <a:rPr lang="en-US" altLang="ja-JP" sz="1662">
                <a:solidFill>
                  <a:prstClr val="black"/>
                </a:solidFill>
                <a:latin typeface="+mj-ea"/>
                <a:ea typeface="+mj-ea"/>
              </a:rPr>
              <a:t>n</a:t>
            </a:r>
            <a:r>
              <a:rPr lang="ja-JP" altLang="en-US" sz="1662" dirty="0">
                <a:solidFill>
                  <a:prstClr val="black"/>
                </a:solidFill>
                <a:latin typeface="+mj-ea"/>
                <a:ea typeface="+mj-ea"/>
              </a:rPr>
              <a:t>　</a:t>
            </a:r>
            <a:r>
              <a:rPr lang="en-US" altLang="ja-JP" sz="1662" dirty="0">
                <a:solidFill>
                  <a:prstClr val="black"/>
                </a:solidFill>
                <a:latin typeface="+mj-ea"/>
                <a:ea typeface="+mj-ea"/>
              </a:rPr>
              <a:t>=</a:t>
            </a:r>
            <a:r>
              <a:rPr lang="ja-JP" altLang="en-US" sz="1662" dirty="0">
                <a:solidFill>
                  <a:prstClr val="black"/>
                </a:solidFill>
                <a:latin typeface="+mj-ea"/>
                <a:ea typeface="+mj-ea"/>
              </a:rPr>
              <a:t>　</a:t>
            </a:r>
            <a:r>
              <a:rPr lang="en-US" altLang="ja-JP" sz="1662" dirty="0">
                <a:solidFill>
                  <a:prstClr val="black"/>
                </a:solidFill>
                <a:latin typeface="+mj-ea"/>
                <a:ea typeface="+mj-ea"/>
              </a:rPr>
              <a:t>110</a:t>
            </a:r>
            <a:r>
              <a:rPr lang="ja-JP" altLang="en-US" sz="1662" dirty="0">
                <a:solidFill>
                  <a:prstClr val="black"/>
                </a:solidFill>
                <a:latin typeface="+mj-ea"/>
                <a:ea typeface="+mj-ea"/>
              </a:rPr>
              <a:t>個</a:t>
            </a:r>
          </a:p>
        </p:txBody>
      </p:sp>
      <p:sp>
        <p:nvSpPr>
          <p:cNvPr id="63" name="テキスト ボックス 62">
            <a:extLst>
              <a:ext uri="{FF2B5EF4-FFF2-40B4-BE49-F238E27FC236}">
                <a16:creationId xmlns:a16="http://schemas.microsoft.com/office/drawing/2014/main" id="{522DDF35-B8BB-38DD-E2BA-45607FFAD470}"/>
              </a:ext>
            </a:extLst>
          </p:cNvPr>
          <p:cNvSpPr txBox="1">
            <a:spLocks noChangeArrowheads="1"/>
          </p:cNvSpPr>
          <p:nvPr/>
        </p:nvSpPr>
        <p:spPr bwMode="auto">
          <a:xfrm>
            <a:off x="6138863" y="3736975"/>
            <a:ext cx="1619250" cy="603250"/>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作成日：４／５</a:t>
            </a:r>
            <a:endParaRPr lang="en-US" altLang="ja-JP" sz="1662">
              <a:solidFill>
                <a:srgbClr val="000000"/>
              </a:solidFill>
              <a:latin typeface="Calibri" panose="020F0502020204030204" pitchFamily="34" charset="0"/>
            </a:endParaRPr>
          </a:p>
          <a:p>
            <a:pPr eaLnBrk="1" hangingPunct="1">
              <a:spcBef>
                <a:spcPct val="0"/>
              </a:spcBef>
              <a:buFontTx/>
              <a:buNone/>
              <a:defRPr/>
            </a:pPr>
            <a:r>
              <a:rPr lang="ja-JP" altLang="en-US" sz="1662">
                <a:solidFill>
                  <a:srgbClr val="000000"/>
                </a:solidFill>
                <a:latin typeface="Calibri" panose="020F0502020204030204" pitchFamily="34" charset="0"/>
              </a:rPr>
              <a:t>作成者：佐藤</a:t>
            </a:r>
            <a:endParaRPr lang="en-US" altLang="ja-JP" sz="1662">
              <a:solidFill>
                <a:srgbClr val="000000"/>
              </a:solidFill>
              <a:latin typeface="Calibri" panose="020F0502020204030204" pitchFamily="34" charset="0"/>
            </a:endParaRPr>
          </a:p>
        </p:txBody>
      </p:sp>
      <p:sp>
        <p:nvSpPr>
          <p:cNvPr id="64" name="テキスト ボックス 63">
            <a:extLst>
              <a:ext uri="{FF2B5EF4-FFF2-40B4-BE49-F238E27FC236}">
                <a16:creationId xmlns:a16="http://schemas.microsoft.com/office/drawing/2014/main" id="{141E1928-E5F0-6839-56CA-1AC4087103DC}"/>
              </a:ext>
            </a:extLst>
          </p:cNvPr>
          <p:cNvSpPr txBox="1">
            <a:spLocks noChangeArrowheads="1"/>
          </p:cNvSpPr>
          <p:nvPr/>
        </p:nvSpPr>
        <p:spPr bwMode="auto">
          <a:xfrm>
            <a:off x="7823200" y="5053013"/>
            <a:ext cx="266700"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０</a:t>
            </a:r>
          </a:p>
        </p:txBody>
      </p:sp>
      <p:grpSp>
        <p:nvGrpSpPr>
          <p:cNvPr id="84" name="グループ化 83">
            <a:extLst>
              <a:ext uri="{FF2B5EF4-FFF2-40B4-BE49-F238E27FC236}">
                <a16:creationId xmlns:a16="http://schemas.microsoft.com/office/drawing/2014/main" id="{3475602A-45FB-EEC8-2904-6523341D71B9}"/>
              </a:ext>
            </a:extLst>
          </p:cNvPr>
          <p:cNvGrpSpPr>
            <a:grpSpLocks/>
          </p:cNvGrpSpPr>
          <p:nvPr/>
        </p:nvGrpSpPr>
        <p:grpSpPr bwMode="auto">
          <a:xfrm>
            <a:off x="4159250" y="1966913"/>
            <a:ext cx="3608388" cy="2728912"/>
            <a:chOff x="2854325" y="1844675"/>
            <a:chExt cx="3910013" cy="2957513"/>
          </a:xfrm>
        </p:grpSpPr>
        <p:sp>
          <p:nvSpPr>
            <p:cNvPr id="3" name="正方形/長方形 2">
              <a:extLst>
                <a:ext uri="{FF2B5EF4-FFF2-40B4-BE49-F238E27FC236}">
                  <a16:creationId xmlns:a16="http://schemas.microsoft.com/office/drawing/2014/main" id="{9651C946-25C9-4F71-B131-CDAEC9A214BB}"/>
                </a:ext>
              </a:extLst>
            </p:cNvPr>
            <p:cNvSpPr/>
            <p:nvPr/>
          </p:nvSpPr>
          <p:spPr>
            <a:xfrm>
              <a:off x="2854325" y="3465372"/>
              <a:ext cx="648516" cy="617654"/>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4" name="正方形/長方形 3">
              <a:extLst>
                <a:ext uri="{FF2B5EF4-FFF2-40B4-BE49-F238E27FC236}">
                  <a16:creationId xmlns:a16="http://schemas.microsoft.com/office/drawing/2014/main" id="{12B755B1-00EC-8081-C5A0-56F99C1370A9}"/>
                </a:ext>
              </a:extLst>
            </p:cNvPr>
            <p:cNvSpPr/>
            <p:nvPr/>
          </p:nvSpPr>
          <p:spPr>
            <a:xfrm>
              <a:off x="3504560" y="2980195"/>
              <a:ext cx="648516" cy="390550"/>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 name="正方形/長方形 4">
              <a:extLst>
                <a:ext uri="{FF2B5EF4-FFF2-40B4-BE49-F238E27FC236}">
                  <a16:creationId xmlns:a16="http://schemas.microsoft.com/office/drawing/2014/main" id="{5C50010D-16D7-142B-69EF-3B8377F25001}"/>
                </a:ext>
              </a:extLst>
            </p:cNvPr>
            <p:cNvSpPr/>
            <p:nvPr/>
          </p:nvSpPr>
          <p:spPr>
            <a:xfrm>
              <a:off x="4175438" y="2660185"/>
              <a:ext cx="646795" cy="287320"/>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6" name="正方形/長方形 5">
              <a:extLst>
                <a:ext uri="{FF2B5EF4-FFF2-40B4-BE49-F238E27FC236}">
                  <a16:creationId xmlns:a16="http://schemas.microsoft.com/office/drawing/2014/main" id="{65B2C1FA-86FD-53C0-3082-36D5183F3D57}"/>
                </a:ext>
              </a:extLst>
            </p:cNvPr>
            <p:cNvSpPr/>
            <p:nvPr/>
          </p:nvSpPr>
          <p:spPr>
            <a:xfrm>
              <a:off x="4822233" y="2421037"/>
              <a:ext cx="648516" cy="194415"/>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7" name="正方形/長方形 6">
              <a:extLst>
                <a:ext uri="{FF2B5EF4-FFF2-40B4-BE49-F238E27FC236}">
                  <a16:creationId xmlns:a16="http://schemas.microsoft.com/office/drawing/2014/main" id="{ED4D8628-B5B8-0B13-2772-AE0ED8C5390D}"/>
                </a:ext>
              </a:extLst>
            </p:cNvPr>
            <p:cNvSpPr/>
            <p:nvPr/>
          </p:nvSpPr>
          <p:spPr>
            <a:xfrm>
              <a:off x="5470748" y="2173287"/>
              <a:ext cx="648515" cy="175489"/>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8" name="正方形/長方形 7">
              <a:extLst>
                <a:ext uri="{FF2B5EF4-FFF2-40B4-BE49-F238E27FC236}">
                  <a16:creationId xmlns:a16="http://schemas.microsoft.com/office/drawing/2014/main" id="{8D3150F8-585C-1A02-631B-2D4FC59CE909}"/>
                </a:ext>
              </a:extLst>
            </p:cNvPr>
            <p:cNvSpPr/>
            <p:nvPr/>
          </p:nvSpPr>
          <p:spPr>
            <a:xfrm>
              <a:off x="6119263" y="1844675"/>
              <a:ext cx="645075" cy="289041"/>
            </a:xfrm>
            <a:prstGeom prst="rect">
              <a:avLst/>
            </a:prstGeom>
            <a:pattFill prst="pct10">
              <a:fgClr>
                <a:schemeClr val="tx1"/>
              </a:fgClr>
              <a:bgClr>
                <a:schemeClr val="bg1"/>
              </a:bgClr>
            </a:patt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cxnSp>
          <p:nvCxnSpPr>
            <p:cNvPr id="65" name="直線矢印コネクタ 64">
              <a:extLst>
                <a:ext uri="{FF2B5EF4-FFF2-40B4-BE49-F238E27FC236}">
                  <a16:creationId xmlns:a16="http://schemas.microsoft.com/office/drawing/2014/main" id="{0AEB1BA6-B13A-18CB-721D-04B43D97EBC5}"/>
                </a:ext>
              </a:extLst>
            </p:cNvPr>
            <p:cNvCxnSpPr/>
            <p:nvPr/>
          </p:nvCxnSpPr>
          <p:spPr>
            <a:xfrm flipV="1">
              <a:off x="3177722" y="4150125"/>
              <a:ext cx="0" cy="574642"/>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CB7D69A0-C228-9AC0-57E3-199C73885B5E}"/>
                </a:ext>
              </a:extLst>
            </p:cNvPr>
            <p:cNvCxnSpPr/>
            <p:nvPr/>
          </p:nvCxnSpPr>
          <p:spPr>
            <a:xfrm flipV="1">
              <a:off x="3829678" y="3499781"/>
              <a:ext cx="0" cy="1240469"/>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8343BF22-DABD-0E9E-A916-9227BE6849CC}"/>
                </a:ext>
              </a:extLst>
            </p:cNvPr>
            <p:cNvCxnSpPr/>
            <p:nvPr/>
          </p:nvCxnSpPr>
          <p:spPr>
            <a:xfrm flipV="1">
              <a:off x="4486794" y="3061057"/>
              <a:ext cx="0" cy="1687796"/>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327F4A7C-BF8C-9016-08F8-A05202DC47B7}"/>
                </a:ext>
              </a:extLst>
            </p:cNvPr>
            <p:cNvCxnSpPr/>
            <p:nvPr/>
          </p:nvCxnSpPr>
          <p:spPr>
            <a:xfrm flipV="1">
              <a:off x="5131869" y="2753091"/>
              <a:ext cx="0" cy="1987160"/>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F7257198-EBE5-91A4-98D5-2DA9928288CC}"/>
                </a:ext>
              </a:extLst>
            </p:cNvPr>
            <p:cNvCxnSpPr/>
            <p:nvPr/>
          </p:nvCxnSpPr>
          <p:spPr>
            <a:xfrm flipV="1">
              <a:off x="5795865" y="2470932"/>
              <a:ext cx="0" cy="2281363"/>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0" name="直線矢印コネクタ 69">
              <a:extLst>
                <a:ext uri="{FF2B5EF4-FFF2-40B4-BE49-F238E27FC236}">
                  <a16:creationId xmlns:a16="http://schemas.microsoft.com/office/drawing/2014/main" id="{BE6A9983-0F77-D71F-C48E-CDFAE75AE83D}"/>
                </a:ext>
              </a:extLst>
            </p:cNvPr>
            <p:cNvCxnSpPr/>
            <p:nvPr/>
          </p:nvCxnSpPr>
          <p:spPr>
            <a:xfrm flipV="1">
              <a:off x="6432339" y="2309206"/>
              <a:ext cx="0" cy="2492982"/>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grpSp>
      <p:cxnSp>
        <p:nvCxnSpPr>
          <p:cNvPr id="71" name="直線コネクタ 70">
            <a:extLst>
              <a:ext uri="{FF2B5EF4-FFF2-40B4-BE49-F238E27FC236}">
                <a16:creationId xmlns:a16="http://schemas.microsoft.com/office/drawing/2014/main" id="{D6015A8E-8367-CF19-C1D6-D33AA8D67AF0}"/>
              </a:ext>
            </a:extLst>
          </p:cNvPr>
          <p:cNvCxnSpPr/>
          <p:nvPr/>
        </p:nvCxnSpPr>
        <p:spPr>
          <a:xfrm>
            <a:off x="7624763" y="3895725"/>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3688AC49-41B3-26CE-EEDE-1C54562F41FB}"/>
              </a:ext>
            </a:extLst>
          </p:cNvPr>
          <p:cNvCxnSpPr/>
          <p:nvPr/>
        </p:nvCxnSpPr>
        <p:spPr>
          <a:xfrm>
            <a:off x="7624763" y="3228975"/>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FE2C76A1-808B-658C-C893-B7CAB2A6DB05}"/>
              </a:ext>
            </a:extLst>
          </p:cNvPr>
          <p:cNvCxnSpPr/>
          <p:nvPr/>
        </p:nvCxnSpPr>
        <p:spPr>
          <a:xfrm>
            <a:off x="7624763" y="2563813"/>
            <a:ext cx="1333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D3DDCA36-1965-7DF7-7B07-CC37D2DEEA28}"/>
              </a:ext>
            </a:extLst>
          </p:cNvPr>
          <p:cNvSpPr txBox="1">
            <a:spLocks noChangeArrowheads="1"/>
          </p:cNvSpPr>
          <p:nvPr/>
        </p:nvSpPr>
        <p:spPr bwMode="auto">
          <a:xfrm>
            <a:off x="7800975" y="3722688"/>
            <a:ext cx="554038" cy="34766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４０</a:t>
            </a:r>
          </a:p>
        </p:txBody>
      </p:sp>
      <p:sp>
        <p:nvSpPr>
          <p:cNvPr id="75" name="テキスト ボックス 74">
            <a:extLst>
              <a:ext uri="{FF2B5EF4-FFF2-40B4-BE49-F238E27FC236}">
                <a16:creationId xmlns:a16="http://schemas.microsoft.com/office/drawing/2014/main" id="{1CA556BF-ABAA-6BC9-0C7E-FC9D42DE2A51}"/>
              </a:ext>
            </a:extLst>
          </p:cNvPr>
          <p:cNvSpPr txBox="1">
            <a:spLocks noChangeArrowheads="1"/>
          </p:cNvSpPr>
          <p:nvPr/>
        </p:nvSpPr>
        <p:spPr bwMode="auto">
          <a:xfrm>
            <a:off x="7800975" y="3063875"/>
            <a:ext cx="554038" cy="34766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６０</a:t>
            </a:r>
          </a:p>
        </p:txBody>
      </p:sp>
      <p:sp>
        <p:nvSpPr>
          <p:cNvPr id="76" name="テキスト ボックス 75">
            <a:extLst>
              <a:ext uri="{FF2B5EF4-FFF2-40B4-BE49-F238E27FC236}">
                <a16:creationId xmlns:a16="http://schemas.microsoft.com/office/drawing/2014/main" id="{36F0A723-4F20-D6EF-6665-556A123CB5A8}"/>
              </a:ext>
            </a:extLst>
          </p:cNvPr>
          <p:cNvSpPr txBox="1">
            <a:spLocks noChangeArrowheads="1"/>
          </p:cNvSpPr>
          <p:nvPr/>
        </p:nvSpPr>
        <p:spPr bwMode="auto">
          <a:xfrm>
            <a:off x="7800975" y="2406650"/>
            <a:ext cx="552450" cy="34766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８０</a:t>
            </a:r>
          </a:p>
        </p:txBody>
      </p:sp>
      <p:sp>
        <p:nvSpPr>
          <p:cNvPr id="18485" name="テキスト ボックス 77">
            <a:extLst>
              <a:ext uri="{FF2B5EF4-FFF2-40B4-BE49-F238E27FC236}">
                <a16:creationId xmlns:a16="http://schemas.microsoft.com/office/drawing/2014/main" id="{BF637AD0-BD5B-D39E-E5F3-8BD7133A70D0}"/>
              </a:ext>
            </a:extLst>
          </p:cNvPr>
          <p:cNvSpPr txBox="1">
            <a:spLocks noChangeArrowheads="1"/>
          </p:cNvSpPr>
          <p:nvPr/>
        </p:nvSpPr>
        <p:spPr bwMode="auto">
          <a:xfrm>
            <a:off x="2600325" y="373063"/>
            <a:ext cx="1585913" cy="320675"/>
          </a:xfrm>
          <a:prstGeom prst="rect">
            <a:avLst/>
          </a:prstGeom>
          <a:solidFill>
            <a:schemeClr val="bg1"/>
          </a:solid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1477" dirty="0"/>
              <a:t>≪書き方参考≫</a:t>
            </a:r>
          </a:p>
        </p:txBody>
      </p:sp>
      <p:grpSp>
        <p:nvGrpSpPr>
          <p:cNvPr id="82" name="グループ化 81">
            <a:extLst>
              <a:ext uri="{FF2B5EF4-FFF2-40B4-BE49-F238E27FC236}">
                <a16:creationId xmlns:a16="http://schemas.microsoft.com/office/drawing/2014/main" id="{50691D40-26C0-9942-336D-39CCF63807E0}"/>
              </a:ext>
            </a:extLst>
          </p:cNvPr>
          <p:cNvGrpSpPr>
            <a:grpSpLocks/>
          </p:cNvGrpSpPr>
          <p:nvPr/>
        </p:nvGrpSpPr>
        <p:grpSpPr bwMode="auto">
          <a:xfrm>
            <a:off x="4168775" y="4624388"/>
            <a:ext cx="6465888" cy="604837"/>
            <a:chOff x="2865438" y="4724400"/>
            <a:chExt cx="7004051" cy="653998"/>
          </a:xfrm>
        </p:grpSpPr>
        <p:sp>
          <p:nvSpPr>
            <p:cNvPr id="26" name="正方形/長方形 25">
              <a:extLst>
                <a:ext uri="{FF2B5EF4-FFF2-40B4-BE49-F238E27FC236}">
                  <a16:creationId xmlns:a16="http://schemas.microsoft.com/office/drawing/2014/main" id="{E69C8FDA-E727-8B12-9665-8A2B3BAAF5E3}"/>
                </a:ext>
              </a:extLst>
            </p:cNvPr>
            <p:cNvSpPr/>
            <p:nvPr/>
          </p:nvSpPr>
          <p:spPr>
            <a:xfrm>
              <a:off x="2865438" y="4798210"/>
              <a:ext cx="648301" cy="57503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18499" name="テキスト ボックス 82">
              <a:extLst>
                <a:ext uri="{FF2B5EF4-FFF2-40B4-BE49-F238E27FC236}">
                  <a16:creationId xmlns:a16="http://schemas.microsoft.com/office/drawing/2014/main" id="{F7B2F771-49C7-2DD1-AF75-26ED97AE0F69}"/>
                </a:ext>
              </a:extLst>
            </p:cNvPr>
            <p:cNvSpPr txBox="1">
              <a:spLocks noChangeArrowheads="1"/>
            </p:cNvSpPr>
            <p:nvPr/>
          </p:nvSpPr>
          <p:spPr bwMode="auto">
            <a:xfrm>
              <a:off x="7302082" y="4724400"/>
              <a:ext cx="2567407" cy="653998"/>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1846"/>
                <a:t>棒の間を開けない事</a:t>
              </a:r>
              <a:endParaRPr lang="en-US" altLang="ja-JP" sz="1846"/>
            </a:p>
            <a:p>
              <a:pPr>
                <a:defRPr/>
              </a:pPr>
              <a:r>
                <a:rPr lang="en-US" altLang="ja-JP" sz="1477"/>
                <a:t>(</a:t>
              </a:r>
              <a:r>
                <a:rPr lang="ja-JP" altLang="en-US" sz="1477"/>
                <a:t>通常の棒グラフと異なる</a:t>
              </a:r>
              <a:r>
                <a:rPr lang="en-US" altLang="ja-JP" sz="1477"/>
                <a:t>)</a:t>
              </a:r>
              <a:endParaRPr lang="ja-JP" altLang="en-US" sz="1477"/>
            </a:p>
          </p:txBody>
        </p:sp>
      </p:grpSp>
      <p:grpSp>
        <p:nvGrpSpPr>
          <p:cNvPr id="10240" name="グループ化 10239">
            <a:extLst>
              <a:ext uri="{FF2B5EF4-FFF2-40B4-BE49-F238E27FC236}">
                <a16:creationId xmlns:a16="http://schemas.microsoft.com/office/drawing/2014/main" id="{26B52C3D-A3C6-36D0-AF30-4168BB43C204}"/>
              </a:ext>
            </a:extLst>
          </p:cNvPr>
          <p:cNvGrpSpPr>
            <a:grpSpLocks/>
          </p:cNvGrpSpPr>
          <p:nvPr/>
        </p:nvGrpSpPr>
        <p:grpSpPr bwMode="auto">
          <a:xfrm>
            <a:off x="4684713" y="1893888"/>
            <a:ext cx="3122612" cy="1601787"/>
            <a:chOff x="3424238" y="1765300"/>
            <a:chExt cx="3382962" cy="1735138"/>
          </a:xfrm>
        </p:grpSpPr>
        <p:sp>
          <p:nvSpPr>
            <p:cNvPr id="49" name="円/楕円 58">
              <a:extLst>
                <a:ext uri="{FF2B5EF4-FFF2-40B4-BE49-F238E27FC236}">
                  <a16:creationId xmlns:a16="http://schemas.microsoft.com/office/drawing/2014/main" id="{8DFF0318-CBA2-B72D-A2E4-C7533CCF3731}"/>
                </a:ext>
              </a:extLst>
            </p:cNvPr>
            <p:cNvSpPr/>
            <p:nvPr/>
          </p:nvSpPr>
          <p:spPr>
            <a:xfrm>
              <a:off x="3424238" y="3342229"/>
              <a:ext cx="159946" cy="1582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0" name="円/楕円 59">
              <a:extLst>
                <a:ext uri="{FF2B5EF4-FFF2-40B4-BE49-F238E27FC236}">
                  <a16:creationId xmlns:a16="http://schemas.microsoft.com/office/drawing/2014/main" id="{0B1BB92E-35E0-D4C4-B75B-8854E3937990}"/>
                </a:ext>
              </a:extLst>
            </p:cNvPr>
            <p:cNvSpPr/>
            <p:nvPr/>
          </p:nvSpPr>
          <p:spPr>
            <a:xfrm>
              <a:off x="4074345" y="2888238"/>
              <a:ext cx="158227" cy="15992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1" name="円/楕円 60">
              <a:extLst>
                <a:ext uri="{FF2B5EF4-FFF2-40B4-BE49-F238E27FC236}">
                  <a16:creationId xmlns:a16="http://schemas.microsoft.com/office/drawing/2014/main" id="{35F6E8BA-69A6-2155-06CF-098F88CAB603}"/>
                </a:ext>
              </a:extLst>
            </p:cNvPr>
            <p:cNvSpPr/>
            <p:nvPr/>
          </p:nvSpPr>
          <p:spPr>
            <a:xfrm>
              <a:off x="4721012" y="2594177"/>
              <a:ext cx="159946" cy="1582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2" name="円/楕円 61">
              <a:extLst>
                <a:ext uri="{FF2B5EF4-FFF2-40B4-BE49-F238E27FC236}">
                  <a16:creationId xmlns:a16="http://schemas.microsoft.com/office/drawing/2014/main" id="{DAA3740C-CFE3-4524-13F1-3907677C48E4}"/>
                </a:ext>
              </a:extLst>
            </p:cNvPr>
            <p:cNvSpPr/>
            <p:nvPr/>
          </p:nvSpPr>
          <p:spPr>
            <a:xfrm>
              <a:off x="5369398" y="2310432"/>
              <a:ext cx="159947" cy="15992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3" name="円/楕円 62">
              <a:extLst>
                <a:ext uri="{FF2B5EF4-FFF2-40B4-BE49-F238E27FC236}">
                  <a16:creationId xmlns:a16="http://schemas.microsoft.com/office/drawing/2014/main" id="{6A014A03-999F-5F4D-D583-6C7A8EC1EFE5}"/>
                </a:ext>
              </a:extLst>
            </p:cNvPr>
            <p:cNvSpPr/>
            <p:nvPr/>
          </p:nvSpPr>
          <p:spPr>
            <a:xfrm>
              <a:off x="6016065" y="2061082"/>
              <a:ext cx="161667" cy="15992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sp>
          <p:nvSpPr>
            <p:cNvPr id="54" name="円/楕円 63">
              <a:extLst>
                <a:ext uri="{FF2B5EF4-FFF2-40B4-BE49-F238E27FC236}">
                  <a16:creationId xmlns:a16="http://schemas.microsoft.com/office/drawing/2014/main" id="{080E5993-43D6-9A4C-7B3E-4738A7CC73AB}"/>
                </a:ext>
              </a:extLst>
            </p:cNvPr>
            <p:cNvSpPr/>
            <p:nvPr/>
          </p:nvSpPr>
          <p:spPr>
            <a:xfrm>
              <a:off x="6647254" y="1765300"/>
              <a:ext cx="159946" cy="1582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sz="1662">
                <a:solidFill>
                  <a:prstClr val="white"/>
                </a:solidFill>
              </a:endParaRPr>
            </a:p>
          </p:txBody>
        </p:sp>
      </p:grpSp>
      <p:grpSp>
        <p:nvGrpSpPr>
          <p:cNvPr id="18435" name="グループ化 18434">
            <a:extLst>
              <a:ext uri="{FF2B5EF4-FFF2-40B4-BE49-F238E27FC236}">
                <a16:creationId xmlns:a16="http://schemas.microsoft.com/office/drawing/2014/main" id="{79712225-9558-FD86-20DD-D0AC73559BA0}"/>
              </a:ext>
            </a:extLst>
          </p:cNvPr>
          <p:cNvGrpSpPr>
            <a:grpSpLocks/>
          </p:cNvGrpSpPr>
          <p:nvPr/>
        </p:nvGrpSpPr>
        <p:grpSpPr bwMode="auto">
          <a:xfrm>
            <a:off x="1789113" y="1466850"/>
            <a:ext cx="1182687" cy="1881188"/>
            <a:chOff x="287511" y="1304131"/>
            <a:chExt cx="1280938" cy="2037557"/>
          </a:xfrm>
        </p:grpSpPr>
        <p:sp>
          <p:nvSpPr>
            <p:cNvPr id="18490" name="テキスト ボックス 84">
              <a:extLst>
                <a:ext uri="{FF2B5EF4-FFF2-40B4-BE49-F238E27FC236}">
                  <a16:creationId xmlns:a16="http://schemas.microsoft.com/office/drawing/2014/main" id="{300534F4-09C6-B5E1-E014-2151A60F2804}"/>
                </a:ext>
              </a:extLst>
            </p:cNvPr>
            <p:cNvSpPr txBox="1">
              <a:spLocks noChangeArrowheads="1"/>
            </p:cNvSpPr>
            <p:nvPr/>
          </p:nvSpPr>
          <p:spPr bwMode="auto">
            <a:xfrm>
              <a:off x="287511" y="1304131"/>
              <a:ext cx="476268" cy="2037557"/>
            </a:xfrm>
            <a:prstGeom prst="rect">
              <a:avLst/>
            </a:prstGeom>
            <a:noFill/>
            <a:ln>
              <a:noFill/>
            </a:ln>
          </p:spPr>
          <p:txBody>
            <a:bodyPr vert="eaVert">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a:solidFill>
                    <a:srgbClr val="000000"/>
                  </a:solidFill>
                  <a:latin typeface="Calibri" panose="020F0502020204030204" pitchFamily="34" charset="0"/>
                </a:rPr>
                <a:t>合計が入る値</a:t>
              </a:r>
            </a:p>
          </p:txBody>
        </p:sp>
        <p:cxnSp>
          <p:nvCxnSpPr>
            <p:cNvPr id="42041" name="直線コネクタ 18432">
              <a:extLst>
                <a:ext uri="{FF2B5EF4-FFF2-40B4-BE49-F238E27FC236}">
                  <a16:creationId xmlns:a16="http://schemas.microsoft.com/office/drawing/2014/main" id="{C458E2A6-49F9-4AFA-CF39-2B3328C8E72E}"/>
                </a:ext>
              </a:extLst>
            </p:cNvPr>
            <p:cNvCxnSpPr>
              <a:cxnSpLocks noChangeShapeType="1"/>
              <a:endCxn id="24" idx="1"/>
            </p:cNvCxnSpPr>
            <p:nvPr/>
          </p:nvCxnSpPr>
          <p:spPr bwMode="auto">
            <a:xfrm flipV="1">
              <a:off x="746126" y="1560854"/>
              <a:ext cx="822323" cy="115546"/>
            </a:xfrm>
            <a:prstGeom prst="line">
              <a:avLst/>
            </a:prstGeom>
            <a:noFill/>
            <a:ln w="12700" algn="ctr">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435"/>
                                        </p:tgtEl>
                                        <p:attrNameLst>
                                          <p:attrName>style.visibility</p:attrName>
                                        </p:attrNameLst>
                                      </p:cBhvr>
                                      <p:to>
                                        <p:strVal val="visible"/>
                                      </p:to>
                                    </p:set>
                                    <p:animEffect transition="in" filter="fade">
                                      <p:cBhvr>
                                        <p:cTn id="72" dur="1000"/>
                                        <p:tgtEl>
                                          <p:spTgt spid="18435"/>
                                        </p:tgtEl>
                                      </p:cBhvr>
                                    </p:animEffect>
                                    <p:anim calcmode="lin" valueType="num">
                                      <p:cBhvr>
                                        <p:cTn id="73" dur="1000" fill="hold"/>
                                        <p:tgtEl>
                                          <p:spTgt spid="18435"/>
                                        </p:tgtEl>
                                        <p:attrNameLst>
                                          <p:attrName>ppt_x</p:attrName>
                                        </p:attrNameLst>
                                      </p:cBhvr>
                                      <p:tavLst>
                                        <p:tav tm="0">
                                          <p:val>
                                            <p:strVal val="#ppt_x"/>
                                          </p:val>
                                        </p:tav>
                                        <p:tav tm="100000">
                                          <p:val>
                                            <p:strVal val="#ppt_x"/>
                                          </p:val>
                                        </p:tav>
                                      </p:tavLst>
                                    </p:anim>
                                    <p:anim calcmode="lin" valueType="num">
                                      <p:cBhvr>
                                        <p:cTn id="74"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42" presetClass="entr" presetSubtype="0" fill="hold" nodeType="click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1000"/>
                                        <p:tgtEl>
                                          <p:spTgt spid="38"/>
                                        </p:tgtEl>
                                      </p:cBhvr>
                                    </p:animEffect>
                                    <p:anim calcmode="lin" valueType="num">
                                      <p:cBhvr>
                                        <p:cTn id="85" dur="1000" fill="hold"/>
                                        <p:tgtEl>
                                          <p:spTgt spid="38"/>
                                        </p:tgtEl>
                                        <p:attrNameLst>
                                          <p:attrName>ppt_x</p:attrName>
                                        </p:attrNameLst>
                                      </p:cBhvr>
                                      <p:tavLst>
                                        <p:tav tm="0">
                                          <p:val>
                                            <p:strVal val="#ppt_x"/>
                                          </p:val>
                                        </p:tav>
                                        <p:tav tm="100000">
                                          <p:val>
                                            <p:strVal val="#ppt_x"/>
                                          </p:val>
                                        </p:tav>
                                      </p:tavLst>
                                    </p:anim>
                                    <p:anim calcmode="lin" valueType="num">
                                      <p:cBhvr>
                                        <p:cTn id="86" dur="1000" fill="hold"/>
                                        <p:tgtEl>
                                          <p:spTgt spid="38"/>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1000"/>
                                        <p:tgtEl>
                                          <p:spTgt spid="40"/>
                                        </p:tgtEl>
                                      </p:cBhvr>
                                    </p:animEffect>
                                    <p:anim calcmode="lin" valueType="num">
                                      <p:cBhvr>
                                        <p:cTn id="90" dur="1000" fill="hold"/>
                                        <p:tgtEl>
                                          <p:spTgt spid="40"/>
                                        </p:tgtEl>
                                        <p:attrNameLst>
                                          <p:attrName>ppt_x</p:attrName>
                                        </p:attrNameLst>
                                      </p:cBhvr>
                                      <p:tavLst>
                                        <p:tav tm="0">
                                          <p:val>
                                            <p:strVal val="#ppt_x"/>
                                          </p:val>
                                        </p:tav>
                                        <p:tav tm="100000">
                                          <p:val>
                                            <p:strVal val="#ppt_x"/>
                                          </p:val>
                                        </p:tav>
                                      </p:tavLst>
                                    </p:anim>
                                    <p:anim calcmode="lin" valueType="num">
                                      <p:cBhvr>
                                        <p:cTn id="91" dur="1000" fill="hold"/>
                                        <p:tgtEl>
                                          <p:spTgt spid="40"/>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anim calcmode="lin" valueType="num">
                                      <p:cBhvr>
                                        <p:cTn id="95" dur="1000" fill="hold"/>
                                        <p:tgtEl>
                                          <p:spTgt spid="41"/>
                                        </p:tgtEl>
                                        <p:attrNameLst>
                                          <p:attrName>ppt_x</p:attrName>
                                        </p:attrNameLst>
                                      </p:cBhvr>
                                      <p:tavLst>
                                        <p:tav tm="0">
                                          <p:val>
                                            <p:strVal val="#ppt_x"/>
                                          </p:val>
                                        </p:tav>
                                        <p:tav tm="100000">
                                          <p:val>
                                            <p:strVal val="#ppt_x"/>
                                          </p:val>
                                        </p:tav>
                                      </p:tavLst>
                                    </p:anim>
                                    <p:anim calcmode="lin" valueType="num">
                                      <p:cBhvr>
                                        <p:cTn id="96" dur="1000" fill="hold"/>
                                        <p:tgtEl>
                                          <p:spTgt spid="41"/>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1000"/>
                                        <p:tgtEl>
                                          <p:spTgt spid="42"/>
                                        </p:tgtEl>
                                      </p:cBhvr>
                                    </p:animEffect>
                                    <p:anim calcmode="lin" valueType="num">
                                      <p:cBhvr>
                                        <p:cTn id="100" dur="1000" fill="hold"/>
                                        <p:tgtEl>
                                          <p:spTgt spid="42"/>
                                        </p:tgtEl>
                                        <p:attrNameLst>
                                          <p:attrName>ppt_x</p:attrName>
                                        </p:attrNameLst>
                                      </p:cBhvr>
                                      <p:tavLst>
                                        <p:tav tm="0">
                                          <p:val>
                                            <p:strVal val="#ppt_x"/>
                                          </p:val>
                                        </p:tav>
                                        <p:tav tm="100000">
                                          <p:val>
                                            <p:strVal val="#ppt_x"/>
                                          </p:val>
                                        </p:tav>
                                      </p:tavLst>
                                    </p:anim>
                                    <p:anim calcmode="lin" valueType="num">
                                      <p:cBhvr>
                                        <p:cTn id="101" dur="1000" fill="hold"/>
                                        <p:tgtEl>
                                          <p:spTgt spid="42"/>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1000"/>
                                        <p:tgtEl>
                                          <p:spTgt spid="43"/>
                                        </p:tgtEl>
                                      </p:cBhvr>
                                    </p:animEffect>
                                    <p:anim calcmode="lin" valueType="num">
                                      <p:cBhvr>
                                        <p:cTn id="105" dur="1000" fill="hold"/>
                                        <p:tgtEl>
                                          <p:spTgt spid="43"/>
                                        </p:tgtEl>
                                        <p:attrNameLst>
                                          <p:attrName>ppt_x</p:attrName>
                                        </p:attrNameLst>
                                      </p:cBhvr>
                                      <p:tavLst>
                                        <p:tav tm="0">
                                          <p:val>
                                            <p:strVal val="#ppt_x"/>
                                          </p:val>
                                        </p:tav>
                                        <p:tav tm="100000">
                                          <p:val>
                                            <p:strVal val="#ppt_x"/>
                                          </p:val>
                                        </p:tav>
                                      </p:tavLst>
                                    </p:anim>
                                    <p:anim calcmode="lin" valueType="num">
                                      <p:cBhvr>
                                        <p:cTn id="106" dur="1000" fill="hold"/>
                                        <p:tgtEl>
                                          <p:spTgt spid="43"/>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1000"/>
                                        <p:tgtEl>
                                          <p:spTgt spid="44"/>
                                        </p:tgtEl>
                                      </p:cBhvr>
                                    </p:animEffect>
                                    <p:anim calcmode="lin" valueType="num">
                                      <p:cBhvr>
                                        <p:cTn id="110" dur="1000" fill="hold"/>
                                        <p:tgtEl>
                                          <p:spTgt spid="44"/>
                                        </p:tgtEl>
                                        <p:attrNameLst>
                                          <p:attrName>ppt_x</p:attrName>
                                        </p:attrNameLst>
                                      </p:cBhvr>
                                      <p:tavLst>
                                        <p:tav tm="0">
                                          <p:val>
                                            <p:strVal val="#ppt_x"/>
                                          </p:val>
                                        </p:tav>
                                        <p:tav tm="100000">
                                          <p:val>
                                            <p:strVal val="#ppt_x"/>
                                          </p:val>
                                        </p:tav>
                                      </p:tavLst>
                                    </p:anim>
                                    <p:anim calcmode="lin" valueType="num">
                                      <p:cBhvr>
                                        <p:cTn id="111" dur="1000" fill="hold"/>
                                        <p:tgtEl>
                                          <p:spTgt spid="44"/>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1000"/>
                                        <p:tgtEl>
                                          <p:spTgt spid="45"/>
                                        </p:tgtEl>
                                      </p:cBhvr>
                                    </p:animEffect>
                                    <p:anim calcmode="lin" valueType="num">
                                      <p:cBhvr>
                                        <p:cTn id="115" dur="1000" fill="hold"/>
                                        <p:tgtEl>
                                          <p:spTgt spid="45"/>
                                        </p:tgtEl>
                                        <p:attrNameLst>
                                          <p:attrName>ppt_x</p:attrName>
                                        </p:attrNameLst>
                                      </p:cBhvr>
                                      <p:tavLst>
                                        <p:tav tm="0">
                                          <p:val>
                                            <p:strVal val="#ppt_x"/>
                                          </p:val>
                                        </p:tav>
                                        <p:tav tm="100000">
                                          <p:val>
                                            <p:strVal val="#ppt_x"/>
                                          </p:val>
                                        </p:tav>
                                      </p:tavLst>
                                    </p:anim>
                                    <p:anim calcmode="lin" valueType="num">
                                      <p:cBhvr>
                                        <p:cTn id="116" dur="1000" fill="hold"/>
                                        <p:tgtEl>
                                          <p:spTgt spid="45"/>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1000"/>
                                        <p:tgtEl>
                                          <p:spTgt spid="46"/>
                                        </p:tgtEl>
                                      </p:cBhvr>
                                    </p:animEffect>
                                    <p:anim calcmode="lin" valueType="num">
                                      <p:cBhvr>
                                        <p:cTn id="120" dur="1000" fill="hold"/>
                                        <p:tgtEl>
                                          <p:spTgt spid="46"/>
                                        </p:tgtEl>
                                        <p:attrNameLst>
                                          <p:attrName>ppt_x</p:attrName>
                                        </p:attrNameLst>
                                      </p:cBhvr>
                                      <p:tavLst>
                                        <p:tav tm="0">
                                          <p:val>
                                            <p:strVal val="#ppt_x"/>
                                          </p:val>
                                        </p:tav>
                                        <p:tav tm="100000">
                                          <p:val>
                                            <p:strVal val="#ppt_x"/>
                                          </p:val>
                                        </p:tav>
                                      </p:tavLst>
                                    </p:anim>
                                    <p:anim calcmode="lin" valueType="num">
                                      <p:cBhvr>
                                        <p:cTn id="121" dur="1000" fill="hold"/>
                                        <p:tgtEl>
                                          <p:spTgt spid="46"/>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1000"/>
                                        <p:tgtEl>
                                          <p:spTgt spid="47"/>
                                        </p:tgtEl>
                                      </p:cBhvr>
                                    </p:animEffect>
                                    <p:anim calcmode="lin" valueType="num">
                                      <p:cBhvr>
                                        <p:cTn id="125" dur="1000" fill="hold"/>
                                        <p:tgtEl>
                                          <p:spTgt spid="47"/>
                                        </p:tgtEl>
                                        <p:attrNameLst>
                                          <p:attrName>ppt_x</p:attrName>
                                        </p:attrNameLst>
                                      </p:cBhvr>
                                      <p:tavLst>
                                        <p:tav tm="0">
                                          <p:val>
                                            <p:strVal val="#ppt_x"/>
                                          </p:val>
                                        </p:tav>
                                        <p:tav tm="100000">
                                          <p:val>
                                            <p:strVal val="#ppt_x"/>
                                          </p:val>
                                        </p:tav>
                                      </p:tavLst>
                                    </p:anim>
                                    <p:anim calcmode="lin" valueType="num">
                                      <p:cBhvr>
                                        <p:cTn id="12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2" presetClass="entr" presetSubtype="4" fill="hold" nodeType="click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wipe(down)">
                                      <p:cBhvr>
                                        <p:cTn id="131" dur="500"/>
                                        <p:tgtEl>
                                          <p:spTgt spid="25"/>
                                        </p:tgtEl>
                                      </p:cBhvr>
                                    </p:animEffect>
                                  </p:childTnLst>
                                </p:cTn>
                              </p:par>
                              <p:par>
                                <p:cTn id="132" presetID="42" presetClass="entr" presetSubtype="0" fill="hold" nodeType="withEffect">
                                  <p:stCondLst>
                                    <p:cond delay="0"/>
                                  </p:stCondLst>
                                  <p:childTnLst>
                                    <p:set>
                                      <p:cBhvr>
                                        <p:cTn id="133" dur="1" fill="hold">
                                          <p:stCondLst>
                                            <p:cond delay="0"/>
                                          </p:stCondLst>
                                        </p:cTn>
                                        <p:tgtEl>
                                          <p:spTgt spid="82"/>
                                        </p:tgtEl>
                                        <p:attrNameLst>
                                          <p:attrName>style.visibility</p:attrName>
                                        </p:attrNameLst>
                                      </p:cBhvr>
                                      <p:to>
                                        <p:strVal val="visible"/>
                                      </p:to>
                                    </p:set>
                                    <p:animEffect transition="in" filter="fade">
                                      <p:cBhvr>
                                        <p:cTn id="134" dur="500"/>
                                        <p:tgtEl>
                                          <p:spTgt spid="82"/>
                                        </p:tgtEl>
                                      </p:cBhvr>
                                    </p:animEffect>
                                    <p:anim calcmode="lin" valueType="num">
                                      <p:cBhvr>
                                        <p:cTn id="135" dur="500" fill="hold"/>
                                        <p:tgtEl>
                                          <p:spTgt spid="82"/>
                                        </p:tgtEl>
                                        <p:attrNameLst>
                                          <p:attrName>ppt_x</p:attrName>
                                        </p:attrNameLst>
                                      </p:cBhvr>
                                      <p:tavLst>
                                        <p:tav tm="0">
                                          <p:val>
                                            <p:strVal val="#ppt_x"/>
                                          </p:val>
                                        </p:tav>
                                        <p:tav tm="100000">
                                          <p:val>
                                            <p:strVal val="#ppt_x"/>
                                          </p:val>
                                        </p:tav>
                                      </p:tavLst>
                                    </p:anim>
                                    <p:anim calcmode="lin" valueType="num">
                                      <p:cBhvr>
                                        <p:cTn id="136" dur="5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137" fill="hold" nodeType="clickPar">
                      <p:stCondLst>
                        <p:cond delay="indefinite"/>
                      </p:stCondLst>
                      <p:childTnLst>
                        <p:par>
                          <p:cTn id="138" fill="hold" nodeType="withGroup">
                            <p:stCondLst>
                              <p:cond delay="0"/>
                            </p:stCondLst>
                            <p:childTnLst>
                              <p:par>
                                <p:cTn id="139" presetID="22" presetClass="entr" presetSubtype="4" fill="hold" nodeType="click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down)">
                                      <p:cBhvr>
                                        <p:cTn id="141" dur="500"/>
                                        <p:tgtEl>
                                          <p:spTgt spid="27"/>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22" presetClass="entr" presetSubtype="4" fill="hold" nodeType="clickEffect">
                                  <p:stCondLst>
                                    <p:cond delay="0"/>
                                  </p:stCondLst>
                                  <p:childTnLst>
                                    <p:set>
                                      <p:cBhvr>
                                        <p:cTn id="145" dur="1" fill="hold">
                                          <p:stCondLst>
                                            <p:cond delay="0"/>
                                          </p:stCondLst>
                                        </p:cTn>
                                        <p:tgtEl>
                                          <p:spTgt spid="28"/>
                                        </p:tgtEl>
                                        <p:attrNameLst>
                                          <p:attrName>style.visibility</p:attrName>
                                        </p:attrNameLst>
                                      </p:cBhvr>
                                      <p:to>
                                        <p:strVal val="visible"/>
                                      </p:to>
                                    </p:set>
                                    <p:animEffect transition="in" filter="wipe(down)">
                                      <p:cBhvr>
                                        <p:cTn id="146" dur="500"/>
                                        <p:tgtEl>
                                          <p:spTgt spid="28"/>
                                        </p:tgtEl>
                                      </p:cBhvr>
                                    </p:animEffec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2" presetClass="entr" presetSubtype="4" fill="hold" nodeType="click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wipe(down)">
                                      <p:cBhvr>
                                        <p:cTn id="151" dur="500"/>
                                        <p:tgtEl>
                                          <p:spTgt spid="29"/>
                                        </p:tgtEl>
                                      </p:cBhvr>
                                    </p:animEffect>
                                  </p:childTnLst>
                                </p:cTn>
                              </p:par>
                            </p:childTnLst>
                          </p:cTn>
                        </p:par>
                      </p:childTnLst>
                    </p:cTn>
                  </p:par>
                  <p:par>
                    <p:cTn id="152" fill="hold" nodeType="clickPar">
                      <p:stCondLst>
                        <p:cond delay="indefinite"/>
                      </p:stCondLst>
                      <p:childTnLst>
                        <p:par>
                          <p:cTn id="153" fill="hold" nodeType="withGroup">
                            <p:stCondLst>
                              <p:cond delay="0"/>
                            </p:stCondLst>
                            <p:childTnLst>
                              <p:par>
                                <p:cTn id="154" presetID="22" presetClass="entr" presetSubtype="4" fill="hold" nodeType="clickEffect">
                                  <p:stCondLst>
                                    <p:cond delay="0"/>
                                  </p:stCondLst>
                                  <p:childTnLst>
                                    <p:set>
                                      <p:cBhvr>
                                        <p:cTn id="155" dur="1" fill="hold">
                                          <p:stCondLst>
                                            <p:cond delay="0"/>
                                          </p:stCondLst>
                                        </p:cTn>
                                        <p:tgtEl>
                                          <p:spTgt spid="30"/>
                                        </p:tgtEl>
                                        <p:attrNameLst>
                                          <p:attrName>style.visibility</p:attrName>
                                        </p:attrNameLst>
                                      </p:cBhvr>
                                      <p:to>
                                        <p:strVal val="visible"/>
                                      </p:to>
                                    </p:set>
                                    <p:animEffect transition="in" filter="wipe(down)">
                                      <p:cBhvr>
                                        <p:cTn id="156" dur="500"/>
                                        <p:tgtEl>
                                          <p:spTgt spid="30"/>
                                        </p:tgtEl>
                                      </p:cBhvr>
                                    </p:animEffect>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2" presetClass="entr" presetSubtype="4" fill="hold" nodeType="click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wipe(down)">
                                      <p:cBhvr>
                                        <p:cTn id="161" dur="500"/>
                                        <p:tgtEl>
                                          <p:spTgt spid="32"/>
                                        </p:tgtEl>
                                      </p:cBhvr>
                                    </p:animEffect>
                                  </p:childTnLst>
                                </p:cTn>
                              </p:par>
                            </p:childTnLst>
                          </p:cTn>
                        </p:par>
                      </p:childTnLst>
                    </p:cTn>
                  </p:par>
                  <p:par>
                    <p:cTn id="162" fill="hold" nodeType="clickPar">
                      <p:stCondLst>
                        <p:cond delay="indefinite"/>
                      </p:stCondLst>
                      <p:childTnLst>
                        <p:par>
                          <p:cTn id="163" fill="hold" nodeType="withGroup">
                            <p:stCondLst>
                              <p:cond delay="0"/>
                            </p:stCondLst>
                            <p:childTnLst>
                              <p:par>
                                <p:cTn id="164" presetID="16" presetClass="entr" presetSubtype="21" fill="hold" nodeType="clickEffect">
                                  <p:stCondLst>
                                    <p:cond delay="0"/>
                                  </p:stCondLst>
                                  <p:childTnLst>
                                    <p:set>
                                      <p:cBhvr>
                                        <p:cTn id="165" dur="1" fill="hold">
                                          <p:stCondLst>
                                            <p:cond delay="0"/>
                                          </p:stCondLst>
                                        </p:cTn>
                                        <p:tgtEl>
                                          <p:spTgt spid="48"/>
                                        </p:tgtEl>
                                        <p:attrNameLst>
                                          <p:attrName>style.visibility</p:attrName>
                                        </p:attrNameLst>
                                      </p:cBhvr>
                                      <p:to>
                                        <p:strVal val="visible"/>
                                      </p:to>
                                    </p:set>
                                    <p:animEffect transition="in" filter="barn(inVertical)">
                                      <p:cBhvr>
                                        <p:cTn id="166" dur="500"/>
                                        <p:tgtEl>
                                          <p:spTgt spid="48"/>
                                        </p:tgtEl>
                                      </p:cBhvr>
                                    </p:animEffec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42" presetClass="entr" presetSubtype="0" fill="hold" nodeType="clickEffect">
                                  <p:stCondLst>
                                    <p:cond delay="0"/>
                                  </p:stCondLst>
                                  <p:childTnLst>
                                    <p:set>
                                      <p:cBhvr>
                                        <p:cTn id="170" dur="1" fill="hold">
                                          <p:stCondLst>
                                            <p:cond delay="0"/>
                                          </p:stCondLst>
                                        </p:cTn>
                                        <p:tgtEl>
                                          <p:spTgt spid="84"/>
                                        </p:tgtEl>
                                        <p:attrNameLst>
                                          <p:attrName>style.visibility</p:attrName>
                                        </p:attrNameLst>
                                      </p:cBhvr>
                                      <p:to>
                                        <p:strVal val="visible"/>
                                      </p:to>
                                    </p:set>
                                    <p:animEffect transition="in" filter="fade">
                                      <p:cBhvr>
                                        <p:cTn id="171" dur="1000"/>
                                        <p:tgtEl>
                                          <p:spTgt spid="84"/>
                                        </p:tgtEl>
                                      </p:cBhvr>
                                    </p:animEffect>
                                    <p:anim calcmode="lin" valueType="num">
                                      <p:cBhvr>
                                        <p:cTn id="172" dur="1000" fill="hold"/>
                                        <p:tgtEl>
                                          <p:spTgt spid="84"/>
                                        </p:tgtEl>
                                        <p:attrNameLst>
                                          <p:attrName>ppt_x</p:attrName>
                                        </p:attrNameLst>
                                      </p:cBhvr>
                                      <p:tavLst>
                                        <p:tav tm="0">
                                          <p:val>
                                            <p:strVal val="#ppt_x"/>
                                          </p:val>
                                        </p:tav>
                                        <p:tav tm="100000">
                                          <p:val>
                                            <p:strVal val="#ppt_x"/>
                                          </p:val>
                                        </p:tav>
                                      </p:tavLst>
                                    </p:anim>
                                    <p:anim calcmode="lin" valueType="num">
                                      <p:cBhvr>
                                        <p:cTn id="17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74" fill="hold" nodeType="clickPar">
                      <p:stCondLst>
                        <p:cond delay="indefinite"/>
                      </p:stCondLst>
                      <p:childTnLst>
                        <p:par>
                          <p:cTn id="175" fill="hold" nodeType="withGroup">
                            <p:stCondLst>
                              <p:cond delay="0"/>
                            </p:stCondLst>
                            <p:childTnLst>
                              <p:par>
                                <p:cTn id="176" presetID="1" presetClass="entr" presetSubtype="0" fill="hold" nodeType="clickEffect">
                                  <p:stCondLst>
                                    <p:cond delay="0"/>
                                  </p:stCondLst>
                                  <p:childTnLst>
                                    <p:set>
                                      <p:cBhvr>
                                        <p:cTn id="177" dur="1" fill="hold">
                                          <p:stCondLst>
                                            <p:cond delay="0"/>
                                          </p:stCondLst>
                                        </p:cTn>
                                        <p:tgtEl>
                                          <p:spTgt spid="10240"/>
                                        </p:tgtEl>
                                        <p:attrNameLst>
                                          <p:attrName>style.visibility</p:attrName>
                                        </p:attrNameLst>
                                      </p:cBhvr>
                                      <p:to>
                                        <p:strVal val="visible"/>
                                      </p:to>
                                    </p:set>
                                  </p:childTnLst>
                                </p:cTn>
                              </p:par>
                            </p:childTnLst>
                          </p:cTn>
                        </p:par>
                      </p:childTnLst>
                    </p:cTn>
                  </p:par>
                  <p:par>
                    <p:cTn id="178" fill="hold" nodeType="clickPar">
                      <p:stCondLst>
                        <p:cond delay="indefinite"/>
                      </p:stCondLst>
                      <p:childTnLst>
                        <p:par>
                          <p:cTn id="179" fill="hold" nodeType="withGroup">
                            <p:stCondLst>
                              <p:cond delay="0"/>
                            </p:stCondLst>
                            <p:childTnLst>
                              <p:par>
                                <p:cTn id="180" presetID="1" presetClass="exit" presetSubtype="0" fill="hold" nodeType="clickEffect">
                                  <p:stCondLst>
                                    <p:cond delay="0"/>
                                  </p:stCondLst>
                                  <p:childTnLst>
                                    <p:set>
                                      <p:cBhvr>
                                        <p:cTn id="181" dur="1" fill="hold">
                                          <p:stCondLst>
                                            <p:cond delay="0"/>
                                          </p:stCondLst>
                                        </p:cTn>
                                        <p:tgtEl>
                                          <p:spTgt spid="84"/>
                                        </p:tgtEl>
                                        <p:attrNameLst>
                                          <p:attrName>style.visibility</p:attrName>
                                        </p:attrNameLst>
                                      </p:cBhvr>
                                      <p:to>
                                        <p:strVal val="hidden"/>
                                      </p:to>
                                    </p:set>
                                  </p:childTnLst>
                                </p:cTn>
                              </p:par>
                              <p:par>
                                <p:cTn id="182" presetID="10" presetClass="entr" presetSubtype="0" fill="hold" nodeType="withEffect">
                                  <p:stCondLst>
                                    <p:cond delay="0"/>
                                  </p:stCondLst>
                                  <p:childTnLst>
                                    <p:set>
                                      <p:cBhvr>
                                        <p:cTn id="183" dur="1" fill="hold">
                                          <p:stCondLst>
                                            <p:cond delay="0"/>
                                          </p:stCondLst>
                                        </p:cTn>
                                        <p:tgtEl>
                                          <p:spTgt spid="2"/>
                                        </p:tgtEl>
                                        <p:attrNameLst>
                                          <p:attrName>style.visibility</p:attrName>
                                        </p:attrNameLst>
                                      </p:cBhvr>
                                      <p:to>
                                        <p:strVal val="visible"/>
                                      </p:to>
                                    </p:set>
                                    <p:animEffect transition="in" filter="fade">
                                      <p:cBhvr>
                                        <p:cTn id="184" dur="500"/>
                                        <p:tgtEl>
                                          <p:spTgt spid="2"/>
                                        </p:tgtEl>
                                      </p:cBhvr>
                                    </p:animEffect>
                                  </p:childTnLst>
                                </p:cTn>
                              </p:par>
                            </p:childTnLst>
                          </p:cTn>
                        </p:par>
                      </p:childTnLst>
                    </p:cTn>
                  </p:par>
                  <p:par>
                    <p:cTn id="185" fill="hold" nodeType="clickPar">
                      <p:stCondLst>
                        <p:cond delay="indefinite"/>
                      </p:stCondLst>
                      <p:childTnLst>
                        <p:par>
                          <p:cTn id="186" fill="hold" nodeType="withGroup">
                            <p:stCondLst>
                              <p:cond delay="0"/>
                            </p:stCondLst>
                            <p:childTnLst>
                              <p:par>
                                <p:cTn id="187" presetID="42" presetClass="entr" presetSubtype="0" fill="hold" nodeType="clickEffect">
                                  <p:stCondLst>
                                    <p:cond delay="0"/>
                                  </p:stCondLst>
                                  <p:childTnLst>
                                    <p:set>
                                      <p:cBhvr>
                                        <p:cTn id="188" dur="1" fill="hold">
                                          <p:stCondLst>
                                            <p:cond delay="0"/>
                                          </p:stCondLst>
                                        </p:cTn>
                                        <p:tgtEl>
                                          <p:spTgt spid="33"/>
                                        </p:tgtEl>
                                        <p:attrNameLst>
                                          <p:attrName>style.visibility</p:attrName>
                                        </p:attrNameLst>
                                      </p:cBhvr>
                                      <p:to>
                                        <p:strVal val="visible"/>
                                      </p:to>
                                    </p:set>
                                    <p:animEffect transition="in" filter="fade">
                                      <p:cBhvr>
                                        <p:cTn id="189" dur="1000"/>
                                        <p:tgtEl>
                                          <p:spTgt spid="33"/>
                                        </p:tgtEl>
                                      </p:cBhvr>
                                    </p:animEffect>
                                    <p:anim calcmode="lin" valueType="num">
                                      <p:cBhvr>
                                        <p:cTn id="190" dur="1000" fill="hold"/>
                                        <p:tgtEl>
                                          <p:spTgt spid="33"/>
                                        </p:tgtEl>
                                        <p:attrNameLst>
                                          <p:attrName>ppt_x</p:attrName>
                                        </p:attrNameLst>
                                      </p:cBhvr>
                                      <p:tavLst>
                                        <p:tav tm="0">
                                          <p:val>
                                            <p:strVal val="#ppt_x"/>
                                          </p:val>
                                        </p:tav>
                                        <p:tav tm="100000">
                                          <p:val>
                                            <p:strVal val="#ppt_x"/>
                                          </p:val>
                                        </p:tav>
                                      </p:tavLst>
                                    </p:anim>
                                    <p:anim calcmode="lin" valueType="num">
                                      <p:cBhvr>
                                        <p:cTn id="191" dur="1000" fill="hold"/>
                                        <p:tgtEl>
                                          <p:spTgt spid="33"/>
                                        </p:tgtEl>
                                        <p:attrNameLst>
                                          <p:attrName>ppt_y</p:attrName>
                                        </p:attrNameLst>
                                      </p:cBhvr>
                                      <p:tavLst>
                                        <p:tav tm="0">
                                          <p:val>
                                            <p:strVal val="#ppt_y+.1"/>
                                          </p:val>
                                        </p:tav>
                                        <p:tav tm="100000">
                                          <p:val>
                                            <p:strVal val="#ppt_y"/>
                                          </p:val>
                                        </p:tav>
                                      </p:tavLst>
                                    </p:anim>
                                  </p:childTnLst>
                                </p:cTn>
                              </p:par>
                              <p:par>
                                <p:cTn id="192" presetID="42" presetClass="entr" presetSubtype="0" fill="hold" nodeType="with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fade">
                                      <p:cBhvr>
                                        <p:cTn id="194" dur="1000"/>
                                        <p:tgtEl>
                                          <p:spTgt spid="34"/>
                                        </p:tgtEl>
                                      </p:cBhvr>
                                    </p:animEffect>
                                    <p:anim calcmode="lin" valueType="num">
                                      <p:cBhvr>
                                        <p:cTn id="195" dur="1000" fill="hold"/>
                                        <p:tgtEl>
                                          <p:spTgt spid="34"/>
                                        </p:tgtEl>
                                        <p:attrNameLst>
                                          <p:attrName>ppt_x</p:attrName>
                                        </p:attrNameLst>
                                      </p:cBhvr>
                                      <p:tavLst>
                                        <p:tav tm="0">
                                          <p:val>
                                            <p:strVal val="#ppt_x"/>
                                          </p:val>
                                        </p:tav>
                                        <p:tav tm="100000">
                                          <p:val>
                                            <p:strVal val="#ppt_x"/>
                                          </p:val>
                                        </p:tav>
                                      </p:tavLst>
                                    </p:anim>
                                    <p:anim calcmode="lin" valueType="num">
                                      <p:cBhvr>
                                        <p:cTn id="196" dur="1000" fill="hold"/>
                                        <p:tgtEl>
                                          <p:spTgt spid="34"/>
                                        </p:tgtEl>
                                        <p:attrNameLst>
                                          <p:attrName>ppt_y</p:attrName>
                                        </p:attrNameLst>
                                      </p:cBhvr>
                                      <p:tavLst>
                                        <p:tav tm="0">
                                          <p:val>
                                            <p:strVal val="#ppt_y+.1"/>
                                          </p:val>
                                        </p:tav>
                                        <p:tav tm="100000">
                                          <p:val>
                                            <p:strVal val="#ppt_y"/>
                                          </p:val>
                                        </p:tav>
                                      </p:tavLst>
                                    </p:anim>
                                  </p:childTnLst>
                                </p:cTn>
                              </p:par>
                              <p:par>
                                <p:cTn id="197" presetID="42" presetClass="entr" presetSubtype="0" fill="hold" nodeType="withEffect">
                                  <p:stCondLst>
                                    <p:cond delay="0"/>
                                  </p:stCondLst>
                                  <p:childTnLst>
                                    <p:set>
                                      <p:cBhvr>
                                        <p:cTn id="198" dur="1" fill="hold">
                                          <p:stCondLst>
                                            <p:cond delay="0"/>
                                          </p:stCondLst>
                                        </p:cTn>
                                        <p:tgtEl>
                                          <p:spTgt spid="73"/>
                                        </p:tgtEl>
                                        <p:attrNameLst>
                                          <p:attrName>style.visibility</p:attrName>
                                        </p:attrNameLst>
                                      </p:cBhvr>
                                      <p:to>
                                        <p:strVal val="visible"/>
                                      </p:to>
                                    </p:set>
                                    <p:animEffect transition="in" filter="fade">
                                      <p:cBhvr>
                                        <p:cTn id="199" dur="1000"/>
                                        <p:tgtEl>
                                          <p:spTgt spid="73"/>
                                        </p:tgtEl>
                                      </p:cBhvr>
                                    </p:animEffect>
                                    <p:anim calcmode="lin" valueType="num">
                                      <p:cBhvr>
                                        <p:cTn id="200" dur="1000" fill="hold"/>
                                        <p:tgtEl>
                                          <p:spTgt spid="73"/>
                                        </p:tgtEl>
                                        <p:attrNameLst>
                                          <p:attrName>ppt_x</p:attrName>
                                        </p:attrNameLst>
                                      </p:cBhvr>
                                      <p:tavLst>
                                        <p:tav tm="0">
                                          <p:val>
                                            <p:strVal val="#ppt_x"/>
                                          </p:val>
                                        </p:tav>
                                        <p:tav tm="100000">
                                          <p:val>
                                            <p:strVal val="#ppt_x"/>
                                          </p:val>
                                        </p:tav>
                                      </p:tavLst>
                                    </p:anim>
                                    <p:anim calcmode="lin" valueType="num">
                                      <p:cBhvr>
                                        <p:cTn id="201" dur="1000" fill="hold"/>
                                        <p:tgtEl>
                                          <p:spTgt spid="73"/>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31"/>
                                        </p:tgtEl>
                                        <p:attrNameLst>
                                          <p:attrName>style.visibility</p:attrName>
                                        </p:attrNameLst>
                                      </p:cBhvr>
                                      <p:to>
                                        <p:strVal val="visible"/>
                                      </p:to>
                                    </p:set>
                                    <p:animEffect transition="in" filter="fade">
                                      <p:cBhvr>
                                        <p:cTn id="204" dur="1000"/>
                                        <p:tgtEl>
                                          <p:spTgt spid="31"/>
                                        </p:tgtEl>
                                      </p:cBhvr>
                                    </p:animEffect>
                                    <p:anim calcmode="lin" valueType="num">
                                      <p:cBhvr>
                                        <p:cTn id="205" dur="1000" fill="hold"/>
                                        <p:tgtEl>
                                          <p:spTgt spid="31"/>
                                        </p:tgtEl>
                                        <p:attrNameLst>
                                          <p:attrName>ppt_x</p:attrName>
                                        </p:attrNameLst>
                                      </p:cBhvr>
                                      <p:tavLst>
                                        <p:tav tm="0">
                                          <p:val>
                                            <p:strVal val="#ppt_x"/>
                                          </p:val>
                                        </p:tav>
                                        <p:tav tm="100000">
                                          <p:val>
                                            <p:strVal val="#ppt_x"/>
                                          </p:val>
                                        </p:tav>
                                      </p:tavLst>
                                    </p:anim>
                                    <p:anim calcmode="lin" valueType="num">
                                      <p:cBhvr>
                                        <p:cTn id="206" dur="1000" fill="hold"/>
                                        <p:tgtEl>
                                          <p:spTgt spid="31"/>
                                        </p:tgtEl>
                                        <p:attrNameLst>
                                          <p:attrName>ppt_y</p:attrName>
                                        </p:attrNameLst>
                                      </p:cBhvr>
                                      <p:tavLst>
                                        <p:tav tm="0">
                                          <p:val>
                                            <p:strVal val="#ppt_y+.1"/>
                                          </p:val>
                                        </p:tav>
                                        <p:tav tm="100000">
                                          <p:val>
                                            <p:strVal val="#ppt_y"/>
                                          </p:val>
                                        </p:tav>
                                      </p:tavLst>
                                    </p:anim>
                                  </p:childTnLst>
                                </p:cTn>
                              </p:par>
                              <p:par>
                                <p:cTn id="207" presetID="42" presetClass="entr" presetSubtype="0" fill="hold" nodeType="withEffect">
                                  <p:stCondLst>
                                    <p:cond delay="0"/>
                                  </p:stCondLst>
                                  <p:childTnLst>
                                    <p:set>
                                      <p:cBhvr>
                                        <p:cTn id="208" dur="1" fill="hold">
                                          <p:stCondLst>
                                            <p:cond delay="0"/>
                                          </p:stCondLst>
                                        </p:cTn>
                                        <p:tgtEl>
                                          <p:spTgt spid="76"/>
                                        </p:tgtEl>
                                        <p:attrNameLst>
                                          <p:attrName>style.visibility</p:attrName>
                                        </p:attrNameLst>
                                      </p:cBhvr>
                                      <p:to>
                                        <p:strVal val="visible"/>
                                      </p:to>
                                    </p:set>
                                    <p:animEffect transition="in" filter="fade">
                                      <p:cBhvr>
                                        <p:cTn id="209" dur="1000"/>
                                        <p:tgtEl>
                                          <p:spTgt spid="76"/>
                                        </p:tgtEl>
                                      </p:cBhvr>
                                    </p:animEffect>
                                    <p:anim calcmode="lin" valueType="num">
                                      <p:cBhvr>
                                        <p:cTn id="210" dur="1000" fill="hold"/>
                                        <p:tgtEl>
                                          <p:spTgt spid="76"/>
                                        </p:tgtEl>
                                        <p:attrNameLst>
                                          <p:attrName>ppt_x</p:attrName>
                                        </p:attrNameLst>
                                      </p:cBhvr>
                                      <p:tavLst>
                                        <p:tav tm="0">
                                          <p:val>
                                            <p:strVal val="#ppt_x"/>
                                          </p:val>
                                        </p:tav>
                                        <p:tav tm="100000">
                                          <p:val>
                                            <p:strVal val="#ppt_x"/>
                                          </p:val>
                                        </p:tav>
                                      </p:tavLst>
                                    </p:anim>
                                    <p:anim calcmode="lin" valueType="num">
                                      <p:cBhvr>
                                        <p:cTn id="211" dur="1000" fill="hold"/>
                                        <p:tgtEl>
                                          <p:spTgt spid="76"/>
                                        </p:tgtEl>
                                        <p:attrNameLst>
                                          <p:attrName>ppt_y</p:attrName>
                                        </p:attrNameLst>
                                      </p:cBhvr>
                                      <p:tavLst>
                                        <p:tav tm="0">
                                          <p:val>
                                            <p:strVal val="#ppt_y+.1"/>
                                          </p:val>
                                        </p:tav>
                                        <p:tav tm="100000">
                                          <p:val>
                                            <p:strVal val="#ppt_y"/>
                                          </p:val>
                                        </p:tav>
                                      </p:tavLst>
                                    </p:anim>
                                  </p:childTnLst>
                                </p:cTn>
                              </p:par>
                              <p:par>
                                <p:cTn id="212" presetID="42" presetClass="entr" presetSubtype="0" fill="hold" nodeType="withEffect">
                                  <p:stCondLst>
                                    <p:cond delay="0"/>
                                  </p:stCondLst>
                                  <p:childTnLst>
                                    <p:set>
                                      <p:cBhvr>
                                        <p:cTn id="213" dur="1" fill="hold">
                                          <p:stCondLst>
                                            <p:cond delay="0"/>
                                          </p:stCondLst>
                                        </p:cTn>
                                        <p:tgtEl>
                                          <p:spTgt spid="75"/>
                                        </p:tgtEl>
                                        <p:attrNameLst>
                                          <p:attrName>style.visibility</p:attrName>
                                        </p:attrNameLst>
                                      </p:cBhvr>
                                      <p:to>
                                        <p:strVal val="visible"/>
                                      </p:to>
                                    </p:set>
                                    <p:animEffect transition="in" filter="fade">
                                      <p:cBhvr>
                                        <p:cTn id="214" dur="1000"/>
                                        <p:tgtEl>
                                          <p:spTgt spid="75"/>
                                        </p:tgtEl>
                                      </p:cBhvr>
                                    </p:animEffect>
                                    <p:anim calcmode="lin" valueType="num">
                                      <p:cBhvr>
                                        <p:cTn id="215" dur="1000" fill="hold"/>
                                        <p:tgtEl>
                                          <p:spTgt spid="75"/>
                                        </p:tgtEl>
                                        <p:attrNameLst>
                                          <p:attrName>ppt_x</p:attrName>
                                        </p:attrNameLst>
                                      </p:cBhvr>
                                      <p:tavLst>
                                        <p:tav tm="0">
                                          <p:val>
                                            <p:strVal val="#ppt_x"/>
                                          </p:val>
                                        </p:tav>
                                        <p:tav tm="100000">
                                          <p:val>
                                            <p:strVal val="#ppt_x"/>
                                          </p:val>
                                        </p:tav>
                                      </p:tavLst>
                                    </p:anim>
                                    <p:anim calcmode="lin" valueType="num">
                                      <p:cBhvr>
                                        <p:cTn id="216" dur="1000" fill="hold"/>
                                        <p:tgtEl>
                                          <p:spTgt spid="75"/>
                                        </p:tgtEl>
                                        <p:attrNameLst>
                                          <p:attrName>ppt_y</p:attrName>
                                        </p:attrNameLst>
                                      </p:cBhvr>
                                      <p:tavLst>
                                        <p:tav tm="0">
                                          <p:val>
                                            <p:strVal val="#ppt_y+.1"/>
                                          </p:val>
                                        </p:tav>
                                        <p:tav tm="100000">
                                          <p:val>
                                            <p:strVal val="#ppt_y"/>
                                          </p:val>
                                        </p:tav>
                                      </p:tavLst>
                                    </p:anim>
                                  </p:childTnLst>
                                </p:cTn>
                              </p:par>
                              <p:par>
                                <p:cTn id="217" presetID="42" presetClass="entr" presetSubtype="0" fill="hold" nodeType="withEffect">
                                  <p:stCondLst>
                                    <p:cond delay="0"/>
                                  </p:stCondLst>
                                  <p:childTnLst>
                                    <p:set>
                                      <p:cBhvr>
                                        <p:cTn id="218" dur="1" fill="hold">
                                          <p:stCondLst>
                                            <p:cond delay="0"/>
                                          </p:stCondLst>
                                        </p:cTn>
                                        <p:tgtEl>
                                          <p:spTgt spid="74"/>
                                        </p:tgtEl>
                                        <p:attrNameLst>
                                          <p:attrName>style.visibility</p:attrName>
                                        </p:attrNameLst>
                                      </p:cBhvr>
                                      <p:to>
                                        <p:strVal val="visible"/>
                                      </p:to>
                                    </p:set>
                                    <p:animEffect transition="in" filter="fade">
                                      <p:cBhvr>
                                        <p:cTn id="219" dur="1000"/>
                                        <p:tgtEl>
                                          <p:spTgt spid="74"/>
                                        </p:tgtEl>
                                      </p:cBhvr>
                                    </p:animEffect>
                                    <p:anim calcmode="lin" valueType="num">
                                      <p:cBhvr>
                                        <p:cTn id="220" dur="1000" fill="hold"/>
                                        <p:tgtEl>
                                          <p:spTgt spid="74"/>
                                        </p:tgtEl>
                                        <p:attrNameLst>
                                          <p:attrName>ppt_x</p:attrName>
                                        </p:attrNameLst>
                                      </p:cBhvr>
                                      <p:tavLst>
                                        <p:tav tm="0">
                                          <p:val>
                                            <p:strVal val="#ppt_x"/>
                                          </p:val>
                                        </p:tav>
                                        <p:tav tm="100000">
                                          <p:val>
                                            <p:strVal val="#ppt_x"/>
                                          </p:val>
                                        </p:tav>
                                      </p:tavLst>
                                    </p:anim>
                                    <p:anim calcmode="lin" valueType="num">
                                      <p:cBhvr>
                                        <p:cTn id="221" dur="1000" fill="hold"/>
                                        <p:tgtEl>
                                          <p:spTgt spid="74"/>
                                        </p:tgtEl>
                                        <p:attrNameLst>
                                          <p:attrName>ppt_y</p:attrName>
                                        </p:attrNameLst>
                                      </p:cBhvr>
                                      <p:tavLst>
                                        <p:tav tm="0">
                                          <p:val>
                                            <p:strVal val="#ppt_y+.1"/>
                                          </p:val>
                                        </p:tav>
                                        <p:tav tm="100000">
                                          <p:val>
                                            <p:strVal val="#ppt_y"/>
                                          </p:val>
                                        </p:tav>
                                      </p:tavLst>
                                    </p:anim>
                                  </p:childTnLst>
                                </p:cTn>
                              </p:par>
                              <p:par>
                                <p:cTn id="222" presetID="42" presetClass="entr" presetSubtype="0" fill="hold" nodeType="withEffect">
                                  <p:stCondLst>
                                    <p:cond delay="0"/>
                                  </p:stCondLst>
                                  <p:childTnLst>
                                    <p:set>
                                      <p:cBhvr>
                                        <p:cTn id="223" dur="1" fill="hold">
                                          <p:stCondLst>
                                            <p:cond delay="0"/>
                                          </p:stCondLst>
                                        </p:cTn>
                                        <p:tgtEl>
                                          <p:spTgt spid="35"/>
                                        </p:tgtEl>
                                        <p:attrNameLst>
                                          <p:attrName>style.visibility</p:attrName>
                                        </p:attrNameLst>
                                      </p:cBhvr>
                                      <p:to>
                                        <p:strVal val="visible"/>
                                      </p:to>
                                    </p:set>
                                    <p:animEffect transition="in" filter="fade">
                                      <p:cBhvr>
                                        <p:cTn id="224" dur="1000"/>
                                        <p:tgtEl>
                                          <p:spTgt spid="35"/>
                                        </p:tgtEl>
                                      </p:cBhvr>
                                    </p:animEffect>
                                    <p:anim calcmode="lin" valueType="num">
                                      <p:cBhvr>
                                        <p:cTn id="225" dur="1000" fill="hold"/>
                                        <p:tgtEl>
                                          <p:spTgt spid="35"/>
                                        </p:tgtEl>
                                        <p:attrNameLst>
                                          <p:attrName>ppt_x</p:attrName>
                                        </p:attrNameLst>
                                      </p:cBhvr>
                                      <p:tavLst>
                                        <p:tav tm="0">
                                          <p:val>
                                            <p:strVal val="#ppt_x"/>
                                          </p:val>
                                        </p:tav>
                                        <p:tav tm="100000">
                                          <p:val>
                                            <p:strVal val="#ppt_x"/>
                                          </p:val>
                                        </p:tav>
                                      </p:tavLst>
                                    </p:anim>
                                    <p:anim calcmode="lin" valueType="num">
                                      <p:cBhvr>
                                        <p:cTn id="226" dur="1000" fill="hold"/>
                                        <p:tgtEl>
                                          <p:spTgt spid="35"/>
                                        </p:tgtEl>
                                        <p:attrNameLst>
                                          <p:attrName>ppt_y</p:attrName>
                                        </p:attrNameLst>
                                      </p:cBhvr>
                                      <p:tavLst>
                                        <p:tav tm="0">
                                          <p:val>
                                            <p:strVal val="#ppt_y+.1"/>
                                          </p:val>
                                        </p:tav>
                                        <p:tav tm="100000">
                                          <p:val>
                                            <p:strVal val="#ppt_y"/>
                                          </p:val>
                                        </p:tav>
                                      </p:tavLst>
                                    </p:anim>
                                  </p:childTnLst>
                                </p:cTn>
                              </p:par>
                              <p:par>
                                <p:cTn id="227" presetID="42" presetClass="entr" presetSubtype="0" fill="hold" nodeType="withEffect">
                                  <p:stCondLst>
                                    <p:cond delay="0"/>
                                  </p:stCondLst>
                                  <p:childTnLst>
                                    <p:set>
                                      <p:cBhvr>
                                        <p:cTn id="228" dur="1" fill="hold">
                                          <p:stCondLst>
                                            <p:cond delay="0"/>
                                          </p:stCondLst>
                                        </p:cTn>
                                        <p:tgtEl>
                                          <p:spTgt spid="64"/>
                                        </p:tgtEl>
                                        <p:attrNameLst>
                                          <p:attrName>style.visibility</p:attrName>
                                        </p:attrNameLst>
                                      </p:cBhvr>
                                      <p:to>
                                        <p:strVal val="visible"/>
                                      </p:to>
                                    </p:set>
                                    <p:animEffect transition="in" filter="fade">
                                      <p:cBhvr>
                                        <p:cTn id="229" dur="1000"/>
                                        <p:tgtEl>
                                          <p:spTgt spid="64"/>
                                        </p:tgtEl>
                                      </p:cBhvr>
                                    </p:animEffect>
                                    <p:anim calcmode="lin" valueType="num">
                                      <p:cBhvr>
                                        <p:cTn id="230" dur="1000" fill="hold"/>
                                        <p:tgtEl>
                                          <p:spTgt spid="64"/>
                                        </p:tgtEl>
                                        <p:attrNameLst>
                                          <p:attrName>ppt_x</p:attrName>
                                        </p:attrNameLst>
                                      </p:cBhvr>
                                      <p:tavLst>
                                        <p:tav tm="0">
                                          <p:val>
                                            <p:strVal val="#ppt_x"/>
                                          </p:val>
                                        </p:tav>
                                        <p:tav tm="100000">
                                          <p:val>
                                            <p:strVal val="#ppt_x"/>
                                          </p:val>
                                        </p:tav>
                                      </p:tavLst>
                                    </p:anim>
                                    <p:anim calcmode="lin" valueType="num">
                                      <p:cBhvr>
                                        <p:cTn id="231" dur="1000" fill="hold"/>
                                        <p:tgtEl>
                                          <p:spTgt spid="64"/>
                                        </p:tgtEl>
                                        <p:attrNameLst>
                                          <p:attrName>ppt_y</p:attrName>
                                        </p:attrNameLst>
                                      </p:cBhvr>
                                      <p:tavLst>
                                        <p:tav tm="0">
                                          <p:val>
                                            <p:strVal val="#ppt_y+.1"/>
                                          </p:val>
                                        </p:tav>
                                        <p:tav tm="100000">
                                          <p:val>
                                            <p:strVal val="#ppt_y"/>
                                          </p:val>
                                        </p:tav>
                                      </p:tavLst>
                                    </p:anim>
                                  </p:childTnLst>
                                </p:cTn>
                              </p:par>
                              <p:par>
                                <p:cTn id="232" presetID="42" presetClass="entr" presetSubtype="0" fill="hold" nodeType="withEffect">
                                  <p:stCondLst>
                                    <p:cond delay="0"/>
                                  </p:stCondLst>
                                  <p:childTnLst>
                                    <p:set>
                                      <p:cBhvr>
                                        <p:cTn id="233" dur="1" fill="hold">
                                          <p:stCondLst>
                                            <p:cond delay="0"/>
                                          </p:stCondLst>
                                        </p:cTn>
                                        <p:tgtEl>
                                          <p:spTgt spid="15"/>
                                        </p:tgtEl>
                                        <p:attrNameLst>
                                          <p:attrName>style.visibility</p:attrName>
                                        </p:attrNameLst>
                                      </p:cBhvr>
                                      <p:to>
                                        <p:strVal val="visible"/>
                                      </p:to>
                                    </p:set>
                                    <p:animEffect transition="in" filter="fade">
                                      <p:cBhvr>
                                        <p:cTn id="234" dur="1000"/>
                                        <p:tgtEl>
                                          <p:spTgt spid="15"/>
                                        </p:tgtEl>
                                      </p:cBhvr>
                                    </p:animEffect>
                                    <p:anim calcmode="lin" valueType="num">
                                      <p:cBhvr>
                                        <p:cTn id="235" dur="1000" fill="hold"/>
                                        <p:tgtEl>
                                          <p:spTgt spid="15"/>
                                        </p:tgtEl>
                                        <p:attrNameLst>
                                          <p:attrName>ppt_x</p:attrName>
                                        </p:attrNameLst>
                                      </p:cBhvr>
                                      <p:tavLst>
                                        <p:tav tm="0">
                                          <p:val>
                                            <p:strVal val="#ppt_x"/>
                                          </p:val>
                                        </p:tav>
                                        <p:tav tm="100000">
                                          <p:val>
                                            <p:strVal val="#ppt_x"/>
                                          </p:val>
                                        </p:tav>
                                      </p:tavLst>
                                    </p:anim>
                                    <p:anim calcmode="lin" valueType="num">
                                      <p:cBhvr>
                                        <p:cTn id="236" dur="1000" fill="hold"/>
                                        <p:tgtEl>
                                          <p:spTgt spid="15"/>
                                        </p:tgtEl>
                                        <p:attrNameLst>
                                          <p:attrName>ppt_y</p:attrName>
                                        </p:attrNameLst>
                                      </p:cBhvr>
                                      <p:tavLst>
                                        <p:tav tm="0">
                                          <p:val>
                                            <p:strVal val="#ppt_y+.1"/>
                                          </p:val>
                                        </p:tav>
                                        <p:tav tm="100000">
                                          <p:val>
                                            <p:strVal val="#ppt_y"/>
                                          </p:val>
                                        </p:tav>
                                      </p:tavLst>
                                    </p:anim>
                                  </p:childTnLst>
                                </p:cTn>
                              </p:par>
                              <p:par>
                                <p:cTn id="237" presetID="42" presetClass="entr" presetSubtype="0" fill="hold" nodeType="withEffect">
                                  <p:stCondLst>
                                    <p:cond delay="0"/>
                                  </p:stCondLst>
                                  <p:childTnLst>
                                    <p:set>
                                      <p:cBhvr>
                                        <p:cTn id="238" dur="1" fill="hold">
                                          <p:stCondLst>
                                            <p:cond delay="0"/>
                                          </p:stCondLst>
                                        </p:cTn>
                                        <p:tgtEl>
                                          <p:spTgt spid="71"/>
                                        </p:tgtEl>
                                        <p:attrNameLst>
                                          <p:attrName>style.visibility</p:attrName>
                                        </p:attrNameLst>
                                      </p:cBhvr>
                                      <p:to>
                                        <p:strVal val="visible"/>
                                      </p:to>
                                    </p:set>
                                    <p:animEffect transition="in" filter="fade">
                                      <p:cBhvr>
                                        <p:cTn id="239" dur="1000"/>
                                        <p:tgtEl>
                                          <p:spTgt spid="71"/>
                                        </p:tgtEl>
                                      </p:cBhvr>
                                    </p:animEffect>
                                    <p:anim calcmode="lin" valueType="num">
                                      <p:cBhvr>
                                        <p:cTn id="240" dur="1000" fill="hold"/>
                                        <p:tgtEl>
                                          <p:spTgt spid="71"/>
                                        </p:tgtEl>
                                        <p:attrNameLst>
                                          <p:attrName>ppt_x</p:attrName>
                                        </p:attrNameLst>
                                      </p:cBhvr>
                                      <p:tavLst>
                                        <p:tav tm="0">
                                          <p:val>
                                            <p:strVal val="#ppt_x"/>
                                          </p:val>
                                        </p:tav>
                                        <p:tav tm="100000">
                                          <p:val>
                                            <p:strVal val="#ppt_x"/>
                                          </p:val>
                                        </p:tav>
                                      </p:tavLst>
                                    </p:anim>
                                    <p:anim calcmode="lin" valueType="num">
                                      <p:cBhvr>
                                        <p:cTn id="241" dur="1000" fill="hold"/>
                                        <p:tgtEl>
                                          <p:spTgt spid="71"/>
                                        </p:tgtEl>
                                        <p:attrNameLst>
                                          <p:attrName>ppt_y</p:attrName>
                                        </p:attrNameLst>
                                      </p:cBhvr>
                                      <p:tavLst>
                                        <p:tav tm="0">
                                          <p:val>
                                            <p:strVal val="#ppt_y+.1"/>
                                          </p:val>
                                        </p:tav>
                                        <p:tav tm="100000">
                                          <p:val>
                                            <p:strVal val="#ppt_y"/>
                                          </p:val>
                                        </p:tav>
                                      </p:tavLst>
                                    </p:anim>
                                  </p:childTnLst>
                                </p:cTn>
                              </p:par>
                              <p:par>
                                <p:cTn id="242" presetID="42" presetClass="entr" presetSubtype="0" fill="hold" nodeType="withEffect">
                                  <p:stCondLst>
                                    <p:cond delay="0"/>
                                  </p:stCondLst>
                                  <p:childTnLst>
                                    <p:set>
                                      <p:cBhvr>
                                        <p:cTn id="243" dur="1" fill="hold">
                                          <p:stCondLst>
                                            <p:cond delay="0"/>
                                          </p:stCondLst>
                                        </p:cTn>
                                        <p:tgtEl>
                                          <p:spTgt spid="72"/>
                                        </p:tgtEl>
                                        <p:attrNameLst>
                                          <p:attrName>style.visibility</p:attrName>
                                        </p:attrNameLst>
                                      </p:cBhvr>
                                      <p:to>
                                        <p:strVal val="visible"/>
                                      </p:to>
                                    </p:set>
                                    <p:animEffect transition="in" filter="fade">
                                      <p:cBhvr>
                                        <p:cTn id="244" dur="1000"/>
                                        <p:tgtEl>
                                          <p:spTgt spid="72"/>
                                        </p:tgtEl>
                                      </p:cBhvr>
                                    </p:animEffect>
                                    <p:anim calcmode="lin" valueType="num">
                                      <p:cBhvr>
                                        <p:cTn id="245" dur="1000" fill="hold"/>
                                        <p:tgtEl>
                                          <p:spTgt spid="72"/>
                                        </p:tgtEl>
                                        <p:attrNameLst>
                                          <p:attrName>ppt_x</p:attrName>
                                        </p:attrNameLst>
                                      </p:cBhvr>
                                      <p:tavLst>
                                        <p:tav tm="0">
                                          <p:val>
                                            <p:strVal val="#ppt_x"/>
                                          </p:val>
                                        </p:tav>
                                        <p:tav tm="100000">
                                          <p:val>
                                            <p:strVal val="#ppt_x"/>
                                          </p:val>
                                        </p:tav>
                                      </p:tavLst>
                                    </p:anim>
                                    <p:anim calcmode="lin" valueType="num">
                                      <p:cBhvr>
                                        <p:cTn id="246" dur="1000" fill="hold"/>
                                        <p:tgtEl>
                                          <p:spTgt spid="72"/>
                                        </p:tgtEl>
                                        <p:attrNameLst>
                                          <p:attrName>ppt_y</p:attrName>
                                        </p:attrNameLst>
                                      </p:cBhvr>
                                      <p:tavLst>
                                        <p:tav tm="0">
                                          <p:val>
                                            <p:strVal val="#ppt_y+.1"/>
                                          </p:val>
                                        </p:tav>
                                        <p:tav tm="100000">
                                          <p:val>
                                            <p:strVal val="#ppt_y"/>
                                          </p:val>
                                        </p:tav>
                                      </p:tavLst>
                                    </p:anim>
                                  </p:childTnLst>
                                </p:cTn>
                              </p:par>
                              <p:par>
                                <p:cTn id="247" presetID="22" presetClass="entr" presetSubtype="4" fill="hold" nodeType="withEffect">
                                  <p:stCondLst>
                                    <p:cond delay="0"/>
                                  </p:stCondLst>
                                  <p:childTnLst>
                                    <p:set>
                                      <p:cBhvr>
                                        <p:cTn id="248" dur="1" fill="hold">
                                          <p:stCondLst>
                                            <p:cond delay="0"/>
                                          </p:stCondLst>
                                        </p:cTn>
                                        <p:tgtEl>
                                          <p:spTgt spid="37"/>
                                        </p:tgtEl>
                                        <p:attrNameLst>
                                          <p:attrName>style.visibility</p:attrName>
                                        </p:attrNameLst>
                                      </p:cBhvr>
                                      <p:to>
                                        <p:strVal val="visible"/>
                                      </p:to>
                                    </p:set>
                                    <p:animEffect transition="in" filter="wipe(down)">
                                      <p:cBhvr>
                                        <p:cTn id="249" dur="500"/>
                                        <p:tgtEl>
                                          <p:spTgt spid="37"/>
                                        </p:tgtEl>
                                      </p:cBhvr>
                                    </p:animEffect>
                                  </p:childTnLst>
                                </p:cTn>
                              </p:par>
                              <p:par>
                                <p:cTn id="250" presetID="22" presetClass="entr" presetSubtype="4" fill="hold" nodeType="withEffect">
                                  <p:stCondLst>
                                    <p:cond delay="0"/>
                                  </p:stCondLst>
                                  <p:childTnLst>
                                    <p:set>
                                      <p:cBhvr>
                                        <p:cTn id="251" dur="1" fill="hold">
                                          <p:stCondLst>
                                            <p:cond delay="0"/>
                                          </p:stCondLst>
                                        </p:cTn>
                                        <p:tgtEl>
                                          <p:spTgt spid="39"/>
                                        </p:tgtEl>
                                        <p:attrNameLst>
                                          <p:attrName>style.visibility</p:attrName>
                                        </p:attrNameLst>
                                      </p:cBhvr>
                                      <p:to>
                                        <p:strVal val="visible"/>
                                      </p:to>
                                    </p:set>
                                    <p:animEffect transition="in" filter="wipe(down)">
                                      <p:cBhvr>
                                        <p:cTn id="252" dur="500"/>
                                        <p:tgtEl>
                                          <p:spTgt spid="39"/>
                                        </p:tgtEl>
                                      </p:cBhvr>
                                    </p:animEffect>
                                  </p:childTnLst>
                                </p:cTn>
                              </p:par>
                            </p:childTnLst>
                          </p:cTn>
                        </p:par>
                      </p:childTnLst>
                    </p:cTn>
                  </p:par>
                  <p:par>
                    <p:cTn id="253" fill="hold" nodeType="clickPar">
                      <p:stCondLst>
                        <p:cond delay="indefinite"/>
                      </p:stCondLst>
                      <p:childTnLst>
                        <p:par>
                          <p:cTn id="254" fill="hold" nodeType="withGroup">
                            <p:stCondLst>
                              <p:cond delay="0"/>
                            </p:stCondLst>
                            <p:childTnLst>
                              <p:par>
                                <p:cTn id="255" presetID="42" presetClass="entr" presetSubtype="0" fill="hold" nodeType="clickEffect">
                                  <p:stCondLst>
                                    <p:cond delay="0"/>
                                  </p:stCondLst>
                                  <p:childTnLst>
                                    <p:set>
                                      <p:cBhvr>
                                        <p:cTn id="256" dur="1" fill="hold">
                                          <p:stCondLst>
                                            <p:cond delay="0"/>
                                          </p:stCondLst>
                                        </p:cTn>
                                        <p:tgtEl>
                                          <p:spTgt spid="62"/>
                                        </p:tgtEl>
                                        <p:attrNameLst>
                                          <p:attrName>style.visibility</p:attrName>
                                        </p:attrNameLst>
                                      </p:cBhvr>
                                      <p:to>
                                        <p:strVal val="visible"/>
                                      </p:to>
                                    </p:set>
                                    <p:animEffect transition="in" filter="fade">
                                      <p:cBhvr>
                                        <p:cTn id="257" dur="1000"/>
                                        <p:tgtEl>
                                          <p:spTgt spid="62"/>
                                        </p:tgtEl>
                                      </p:cBhvr>
                                    </p:animEffect>
                                    <p:anim calcmode="lin" valueType="num">
                                      <p:cBhvr>
                                        <p:cTn id="258" dur="1000" fill="hold"/>
                                        <p:tgtEl>
                                          <p:spTgt spid="62"/>
                                        </p:tgtEl>
                                        <p:attrNameLst>
                                          <p:attrName>ppt_x</p:attrName>
                                        </p:attrNameLst>
                                      </p:cBhvr>
                                      <p:tavLst>
                                        <p:tav tm="0">
                                          <p:val>
                                            <p:strVal val="#ppt_x"/>
                                          </p:val>
                                        </p:tav>
                                        <p:tav tm="100000">
                                          <p:val>
                                            <p:strVal val="#ppt_x"/>
                                          </p:val>
                                        </p:tav>
                                      </p:tavLst>
                                    </p:anim>
                                    <p:anim calcmode="lin" valueType="num">
                                      <p:cBhvr>
                                        <p:cTn id="259" dur="1000" fill="hold"/>
                                        <p:tgtEl>
                                          <p:spTgt spid="62"/>
                                        </p:tgtEl>
                                        <p:attrNameLst>
                                          <p:attrName>ppt_y</p:attrName>
                                        </p:attrNameLst>
                                      </p:cBhvr>
                                      <p:tavLst>
                                        <p:tav tm="0">
                                          <p:val>
                                            <p:strVal val="#ppt_y+.1"/>
                                          </p:val>
                                        </p:tav>
                                        <p:tav tm="100000">
                                          <p:val>
                                            <p:strVal val="#ppt_y"/>
                                          </p:val>
                                        </p:tav>
                                      </p:tavLst>
                                    </p:anim>
                                  </p:childTnLst>
                                </p:cTn>
                              </p:par>
                              <p:par>
                                <p:cTn id="260" presetID="42" presetClass="entr" presetSubtype="0" fill="hold" nodeType="withEffect">
                                  <p:stCondLst>
                                    <p:cond delay="0"/>
                                  </p:stCondLst>
                                  <p:childTnLst>
                                    <p:set>
                                      <p:cBhvr>
                                        <p:cTn id="261" dur="1" fill="hold">
                                          <p:stCondLst>
                                            <p:cond delay="0"/>
                                          </p:stCondLst>
                                        </p:cTn>
                                        <p:tgtEl>
                                          <p:spTgt spid="63"/>
                                        </p:tgtEl>
                                        <p:attrNameLst>
                                          <p:attrName>style.visibility</p:attrName>
                                        </p:attrNameLst>
                                      </p:cBhvr>
                                      <p:to>
                                        <p:strVal val="visible"/>
                                      </p:to>
                                    </p:set>
                                    <p:animEffect transition="in" filter="fade">
                                      <p:cBhvr>
                                        <p:cTn id="262" dur="1000"/>
                                        <p:tgtEl>
                                          <p:spTgt spid="63"/>
                                        </p:tgtEl>
                                      </p:cBhvr>
                                    </p:animEffect>
                                    <p:anim calcmode="lin" valueType="num">
                                      <p:cBhvr>
                                        <p:cTn id="263" dur="1000" fill="hold"/>
                                        <p:tgtEl>
                                          <p:spTgt spid="63"/>
                                        </p:tgtEl>
                                        <p:attrNameLst>
                                          <p:attrName>ppt_x</p:attrName>
                                        </p:attrNameLst>
                                      </p:cBhvr>
                                      <p:tavLst>
                                        <p:tav tm="0">
                                          <p:val>
                                            <p:strVal val="#ppt_x"/>
                                          </p:val>
                                        </p:tav>
                                        <p:tav tm="100000">
                                          <p:val>
                                            <p:strVal val="#ppt_x"/>
                                          </p:val>
                                        </p:tav>
                                      </p:tavLst>
                                    </p:anim>
                                    <p:anim calcmode="lin" valueType="num">
                                      <p:cBhvr>
                                        <p:cTn id="26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animBg="1"/>
      <p:bldP spid="27" grpId="0" animBg="1"/>
      <p:bldP spid="28" grpId="0" animBg="1"/>
      <p:bldP spid="29" grpId="0" animBg="1"/>
      <p:bldP spid="30" grpId="0" animBg="1"/>
      <p:bldP spid="32"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62" grpId="0"/>
      <p:bldP spid="63" grpId="0"/>
      <p:bldP spid="64" grpId="0"/>
      <p:bldP spid="74" grpId="0"/>
      <p:bldP spid="75" grpId="0"/>
      <p:bldP spid="7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a:extLst>
              <a:ext uri="{FF2B5EF4-FFF2-40B4-BE49-F238E27FC236}">
                <a16:creationId xmlns:a16="http://schemas.microsoft.com/office/drawing/2014/main" id="{F82F0AED-16BB-33B5-945A-1B147C7074B7}"/>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43011" name="正方形/長方形 4">
            <a:extLst>
              <a:ext uri="{FF2B5EF4-FFF2-40B4-BE49-F238E27FC236}">
                <a16:creationId xmlns:a16="http://schemas.microsoft.com/office/drawing/2014/main" id="{D38854D6-5B6B-EDCA-C72E-B76EF766BCD2}"/>
              </a:ext>
            </a:extLst>
          </p:cNvPr>
          <p:cNvSpPr>
            <a:spLocks noChangeArrowheads="1"/>
          </p:cNvSpPr>
          <p:nvPr/>
        </p:nvSpPr>
        <p:spPr bwMode="auto">
          <a:xfrm>
            <a:off x="2963862" y="1697038"/>
            <a:ext cx="6238875" cy="400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4D934766-1937-4D57-CFD0-4DF9898CEDD7}"/>
              </a:ext>
            </a:extLst>
          </p:cNvPr>
          <p:cNvGraphicFramePr>
            <a:graphicFrameLocks noChangeAspect="1"/>
          </p:cNvGraphicFramePr>
          <p:nvPr>
            <p:extLst>
              <p:ext uri="{D42A27DB-BD31-4B8C-83A1-F6EECF244321}">
                <p14:modId xmlns:p14="http://schemas.microsoft.com/office/powerpoint/2010/main" val="2767435683"/>
              </p:ext>
            </p:extLst>
          </p:nvPr>
        </p:nvGraphicFramePr>
        <p:xfrm>
          <a:off x="3063875"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C7CE585A-9043-F4E1-6427-8E4365912B8F}"/>
                          </a:ext>
                        </a:extLst>
                      </p:cNvPr>
                      <p:cNvPicPr/>
                      <p:nvPr/>
                    </p:nvPicPr>
                    <p:blipFill>
                      <a:blip r:embed="rId3"/>
                      <a:stretch>
                        <a:fillRect/>
                      </a:stretch>
                    </p:blipFill>
                    <p:spPr>
                      <a:xfrm>
                        <a:off x="3063875" y="74613"/>
                        <a:ext cx="6038850" cy="6708774"/>
                      </a:xfrm>
                      <a:prstGeom prst="rect">
                        <a:avLst/>
                      </a:prstGeom>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3">
            <a:extLst>
              <a:ext uri="{FF2B5EF4-FFF2-40B4-BE49-F238E27FC236}">
                <a16:creationId xmlns:a16="http://schemas.microsoft.com/office/drawing/2014/main" id="{49ED09C0-2555-17A5-9A59-00AD25A9FCF2}"/>
              </a:ext>
            </a:extLst>
          </p:cNvPr>
          <p:cNvSpPr txBox="1">
            <a:spLocks noChangeArrowheads="1"/>
          </p:cNvSpPr>
          <p:nvPr/>
        </p:nvSpPr>
        <p:spPr bwMode="auto">
          <a:xfrm>
            <a:off x="3165475" y="2701925"/>
            <a:ext cx="5414963" cy="62230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tIns="14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a:latin typeface="メイリオ" panose="020B0604030504040204" pitchFamily="50" charset="-128"/>
                <a:ea typeface="メイリオ" panose="020B0604030504040204" pitchFamily="50" charset="-128"/>
              </a:rPr>
              <a:t>テーマ選定（パレート図作成）</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図 2">
            <a:extLst>
              <a:ext uri="{FF2B5EF4-FFF2-40B4-BE49-F238E27FC236}">
                <a16:creationId xmlns:a16="http://schemas.microsoft.com/office/drawing/2014/main" id="{B9C39A85-C875-FEB4-A304-9B292F86733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46450" y="93663"/>
            <a:ext cx="6619875"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図 4">
            <a:extLst>
              <a:ext uri="{FF2B5EF4-FFF2-40B4-BE49-F238E27FC236}">
                <a16:creationId xmlns:a16="http://schemas.microsoft.com/office/drawing/2014/main" id="{9DAD439F-77FF-6E5C-95A6-A989621E8C5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62375" y="6200775"/>
            <a:ext cx="5945188"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テキスト ボックス 5">
            <a:extLst>
              <a:ext uri="{FF2B5EF4-FFF2-40B4-BE49-F238E27FC236}">
                <a16:creationId xmlns:a16="http://schemas.microsoft.com/office/drawing/2014/main" id="{F7F3F6C3-B907-D0EC-CD87-83B92480EF34}"/>
              </a:ext>
            </a:extLst>
          </p:cNvPr>
          <p:cNvSpPr txBox="1">
            <a:spLocks noChangeArrowheads="1"/>
          </p:cNvSpPr>
          <p:nvPr/>
        </p:nvSpPr>
        <p:spPr bwMode="auto">
          <a:xfrm>
            <a:off x="1920875" y="115888"/>
            <a:ext cx="903288" cy="5238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ja-JP" altLang="en-US" sz="2800">
                <a:solidFill>
                  <a:srgbClr val="FF0000"/>
                </a:solidFill>
                <a:latin typeface="Meiryo UI" panose="020B0604030504040204" pitchFamily="50" charset="-128"/>
                <a:ea typeface="Meiryo UI" panose="020B0604030504040204" pitchFamily="50" charset="-128"/>
              </a:rPr>
              <a:t>回答</a:t>
            </a:r>
          </a:p>
        </p:txBody>
      </p:sp>
      <p:sp>
        <p:nvSpPr>
          <p:cNvPr id="45061" name="正方形/長方形 4">
            <a:extLst>
              <a:ext uri="{FF2B5EF4-FFF2-40B4-BE49-F238E27FC236}">
                <a16:creationId xmlns:a16="http://schemas.microsoft.com/office/drawing/2014/main" id="{BF00D692-5A86-45E9-0405-6E210FBFE450}"/>
              </a:ext>
            </a:extLst>
          </p:cNvPr>
          <p:cNvSpPr>
            <a:spLocks noChangeArrowheads="1"/>
          </p:cNvSpPr>
          <p:nvPr/>
        </p:nvSpPr>
        <p:spPr bwMode="auto">
          <a:xfrm>
            <a:off x="4572000" y="2374900"/>
            <a:ext cx="3514725" cy="307975"/>
          </a:xfrm>
          <a:prstGeom prst="rect">
            <a:avLst/>
          </a:prstGeom>
          <a:solidFill>
            <a:srgbClr val="FFFFFF"/>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45062" name="楕円 5">
            <a:extLst>
              <a:ext uri="{FF2B5EF4-FFF2-40B4-BE49-F238E27FC236}">
                <a16:creationId xmlns:a16="http://schemas.microsoft.com/office/drawing/2014/main" id="{3C73E13B-4951-45D0-9DE5-EBA299BE4C99}"/>
              </a:ext>
            </a:extLst>
          </p:cNvPr>
          <p:cNvSpPr>
            <a:spLocks noChangeArrowheads="1"/>
          </p:cNvSpPr>
          <p:nvPr/>
        </p:nvSpPr>
        <p:spPr bwMode="auto">
          <a:xfrm>
            <a:off x="8001000" y="2673350"/>
            <a:ext cx="109538" cy="122238"/>
          </a:xfrm>
          <a:prstGeom prst="ellipse">
            <a:avLst/>
          </a:prstGeom>
          <a:solidFill>
            <a:schemeClr val="tx1"/>
          </a:solidFill>
          <a:ln w="12700" algn="ctr">
            <a:solidFill>
              <a:schemeClr val="tx1"/>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45063" name="テキスト ボックス 1">
            <a:extLst>
              <a:ext uri="{FF2B5EF4-FFF2-40B4-BE49-F238E27FC236}">
                <a16:creationId xmlns:a16="http://schemas.microsoft.com/office/drawing/2014/main" id="{2DBEC894-3B6E-CCBC-7A1D-714EEEAD5B6C}"/>
              </a:ext>
            </a:extLst>
          </p:cNvPr>
          <p:cNvSpPr txBox="1">
            <a:spLocks noChangeArrowheads="1"/>
          </p:cNvSpPr>
          <p:nvPr/>
        </p:nvSpPr>
        <p:spPr bwMode="auto">
          <a:xfrm>
            <a:off x="7305675" y="2414588"/>
            <a:ext cx="642938"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r>
              <a:rPr lang="en-US" altLang="ja-JP" dirty="0">
                <a:latin typeface="ＭＳ Ｐゴシック" panose="020B0600070205080204" pitchFamily="50" charset="-128"/>
              </a:rPr>
              <a:t>n</a:t>
            </a:r>
            <a:r>
              <a:rPr lang="ja-JP" altLang="en-US" dirty="0">
                <a:latin typeface="ＭＳ Ｐゴシック" panose="020B0600070205080204" pitchFamily="50" charset="-128"/>
              </a:rPr>
              <a:t>＝</a:t>
            </a:r>
            <a:r>
              <a:rPr lang="en-US" altLang="ja-JP" dirty="0">
                <a:latin typeface="ＭＳ Ｐゴシック" panose="020B0600070205080204" pitchFamily="50" charset="-128"/>
              </a:rPr>
              <a:t>36</a:t>
            </a:r>
            <a:endParaRPr lang="ja-JP" altLang="en-US" dirty="0">
              <a:latin typeface="ＭＳ Ｐゴシック" panose="020B0600070205080204" pitchFamily="50" charset="-128"/>
            </a:endParaRPr>
          </a:p>
        </p:txBody>
      </p:sp>
      <p:cxnSp>
        <p:nvCxnSpPr>
          <p:cNvPr id="45064" name="直線コネクタ 9">
            <a:extLst>
              <a:ext uri="{FF2B5EF4-FFF2-40B4-BE49-F238E27FC236}">
                <a16:creationId xmlns:a16="http://schemas.microsoft.com/office/drawing/2014/main" id="{9670A5FB-5B3E-3A4D-998A-F09931BB0BD8}"/>
              </a:ext>
            </a:extLst>
          </p:cNvPr>
          <p:cNvCxnSpPr>
            <a:cxnSpLocks noChangeShapeType="1"/>
          </p:cNvCxnSpPr>
          <p:nvPr/>
        </p:nvCxnSpPr>
        <p:spPr bwMode="auto">
          <a:xfrm>
            <a:off x="4572000" y="2733675"/>
            <a:ext cx="3429000" cy="0"/>
          </a:xfrm>
          <a:prstGeom prst="line">
            <a:avLst/>
          </a:prstGeom>
          <a:noFill/>
          <a:ln w="12700" algn="ctr">
            <a:solidFill>
              <a:schemeClr val="bg2"/>
            </a:solidFill>
            <a:prstDash val="sysDot"/>
            <a:round/>
            <a:headEnd/>
            <a:tailEnd/>
          </a:ln>
          <a:extLst>
            <a:ext uri="{909E8E84-426E-40DD-AFC4-6F175D3DCCD1}">
              <a14:hiddenFill xmlns:a14="http://schemas.microsoft.com/office/drawing/2010/main">
                <a:noFill/>
              </a14:hiddenFill>
            </a:ext>
          </a:extLst>
        </p:spPr>
      </p:cxnSp>
      <p:pic>
        <p:nvPicPr>
          <p:cNvPr id="45065" name="図 2">
            <a:extLst>
              <a:ext uri="{FF2B5EF4-FFF2-40B4-BE49-F238E27FC236}">
                <a16:creationId xmlns:a16="http://schemas.microsoft.com/office/drawing/2014/main" id="{C7ECE74D-AA9C-828B-76F6-82D5CA51FBE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51175" y="-15875"/>
            <a:ext cx="7651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6" name="正方形/長方形 4">
            <a:extLst>
              <a:ext uri="{FF2B5EF4-FFF2-40B4-BE49-F238E27FC236}">
                <a16:creationId xmlns:a16="http://schemas.microsoft.com/office/drawing/2014/main" id="{195F69B0-A7EB-77E7-29A6-B189AE31C472}"/>
              </a:ext>
            </a:extLst>
          </p:cNvPr>
          <p:cNvSpPr>
            <a:spLocks noChangeArrowheads="1"/>
          </p:cNvSpPr>
          <p:nvPr/>
        </p:nvSpPr>
        <p:spPr bwMode="auto">
          <a:xfrm>
            <a:off x="4622800" y="2482850"/>
            <a:ext cx="3892550" cy="400050"/>
          </a:xfrm>
          <a:prstGeom prst="rect">
            <a:avLst/>
          </a:prstGeom>
          <a:solidFill>
            <a:srgbClr val="FFFFFF"/>
          </a:solidFill>
          <a:ln>
            <a:noFill/>
          </a:ln>
          <a:extLst>
            <a:ext uri="{91240B29-F687-4F45-9708-019B960494DF}">
              <a14:hiddenLine xmlns:a14="http://schemas.microsoft.com/office/drawing/2010/main" w="12700" algn="ctr">
                <a:solidFill>
                  <a:srgbClr val="000000"/>
                </a:solidFill>
                <a:round/>
                <a:headEnd/>
                <a:tailEnd/>
              </a14:hiddenLine>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45067" name="楕円 5">
            <a:extLst>
              <a:ext uri="{FF2B5EF4-FFF2-40B4-BE49-F238E27FC236}">
                <a16:creationId xmlns:a16="http://schemas.microsoft.com/office/drawing/2014/main" id="{E1A6221E-4F52-95AC-21E5-220E8803E4EA}"/>
              </a:ext>
            </a:extLst>
          </p:cNvPr>
          <p:cNvSpPr>
            <a:spLocks noChangeArrowheads="1"/>
          </p:cNvSpPr>
          <p:nvPr/>
        </p:nvSpPr>
        <p:spPr bwMode="auto">
          <a:xfrm>
            <a:off x="8429625" y="2816225"/>
            <a:ext cx="136525" cy="155575"/>
          </a:xfrm>
          <a:prstGeom prst="ellipse">
            <a:avLst/>
          </a:prstGeom>
          <a:solidFill>
            <a:schemeClr val="tx1"/>
          </a:solidFill>
          <a:ln>
            <a:noFill/>
          </a:ln>
          <a:extLst>
            <a:ext uri="{91240B29-F687-4F45-9708-019B960494DF}">
              <a14:hiddenLine xmlns:a14="http://schemas.microsoft.com/office/drawing/2010/main" w="12700" algn="ctr">
                <a:solidFill>
                  <a:srgbClr val="000000"/>
                </a:solidFill>
                <a:round/>
                <a:headEnd/>
                <a:tailEnd/>
              </a14:hiddenLine>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3">
            <a:extLst>
              <a:ext uri="{FF2B5EF4-FFF2-40B4-BE49-F238E27FC236}">
                <a16:creationId xmlns:a16="http://schemas.microsoft.com/office/drawing/2014/main" id="{7CE43B7A-5B13-9F77-FEB2-4906AAA24B4C}"/>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46083" name="正方形/長方形 4">
            <a:extLst>
              <a:ext uri="{FF2B5EF4-FFF2-40B4-BE49-F238E27FC236}">
                <a16:creationId xmlns:a16="http://schemas.microsoft.com/office/drawing/2014/main" id="{0FD0D183-710F-2927-AEBF-F56A3B49F594}"/>
              </a:ext>
            </a:extLst>
          </p:cNvPr>
          <p:cNvSpPr>
            <a:spLocks noChangeArrowheads="1"/>
          </p:cNvSpPr>
          <p:nvPr/>
        </p:nvSpPr>
        <p:spPr bwMode="auto">
          <a:xfrm>
            <a:off x="3055938" y="2060575"/>
            <a:ext cx="6038850" cy="7493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1451F510-D0C9-FA2A-2C87-E47AC23919F2}"/>
              </a:ext>
            </a:extLst>
          </p:cNvPr>
          <p:cNvGraphicFramePr>
            <a:graphicFrameLocks noChangeAspect="1"/>
          </p:cNvGraphicFramePr>
          <p:nvPr>
            <p:extLst>
              <p:ext uri="{D42A27DB-BD31-4B8C-83A1-F6EECF244321}">
                <p14:modId xmlns:p14="http://schemas.microsoft.com/office/powerpoint/2010/main" val="2265119863"/>
              </p:ext>
            </p:extLst>
          </p:nvPr>
        </p:nvGraphicFramePr>
        <p:xfrm>
          <a:off x="3055938"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4D934766-1937-4D57-CFD0-4DF9898CEDD7}"/>
                          </a:ext>
                        </a:extLst>
                      </p:cNvPr>
                      <p:cNvPicPr/>
                      <p:nvPr/>
                    </p:nvPicPr>
                    <p:blipFill>
                      <a:blip r:embed="rId3"/>
                      <a:stretch>
                        <a:fillRect/>
                      </a:stretch>
                    </p:blipFill>
                    <p:spPr>
                      <a:xfrm>
                        <a:off x="3055938" y="74613"/>
                        <a:ext cx="6038850" cy="6708774"/>
                      </a:xfrm>
                      <a:prstGeom prst="rect">
                        <a:avLst/>
                      </a:prstGeom>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09411EE7-354F-031E-9ED3-F879170A5E87}"/>
              </a:ext>
            </a:extLst>
          </p:cNvPr>
          <p:cNvSpPr/>
          <p:nvPr/>
        </p:nvSpPr>
        <p:spPr bwMode="auto">
          <a:xfrm>
            <a:off x="6096000" y="1285668"/>
            <a:ext cx="1345193" cy="769409"/>
          </a:xfrm>
          <a:prstGeom prst="rect">
            <a:avLst/>
          </a:prstGeom>
          <a:solidFill>
            <a:srgbClr val="CCFFFF"/>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1" lang="ja-JP" altLang="en-US" sz="1400" b="1" i="0" u="none" strike="noStrike" cap="none" normalizeH="0" baseline="0">
              <a:ln>
                <a:noFill/>
              </a:ln>
              <a:solidFill>
                <a:srgbClr val="000000"/>
              </a:solidFill>
              <a:effectLst/>
              <a:latin typeface="Times New Roman" pitchFamily="18" charset="0"/>
              <a:ea typeface="ＭＳ Ｐゴシック" pitchFamily="50" charset="-128"/>
            </a:endParaRPr>
          </a:p>
        </p:txBody>
      </p:sp>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116632"/>
            <a:ext cx="3103028" cy="3157947"/>
          </a:xfrm>
          <a:prstGeom prst="rect">
            <a:avLst/>
          </a:prstGeom>
        </p:spPr>
      </p:pic>
      <p:sp>
        <p:nvSpPr>
          <p:cNvPr id="30" name="正方形/長方形 29">
            <a:extLst>
              <a:ext uri="{FF2B5EF4-FFF2-40B4-BE49-F238E27FC236}">
                <a16:creationId xmlns:a16="http://schemas.microsoft.com/office/drawing/2014/main" id="{018020A2-170E-BF71-0871-7C93E9E4C83A}"/>
              </a:ext>
            </a:extLst>
          </p:cNvPr>
          <p:cNvSpPr/>
          <p:nvPr/>
        </p:nvSpPr>
        <p:spPr bwMode="auto">
          <a:xfrm>
            <a:off x="10311467" y="2259095"/>
            <a:ext cx="1175684" cy="649521"/>
          </a:xfrm>
          <a:prstGeom prst="rect">
            <a:avLst/>
          </a:prstGeom>
          <a:solidFill>
            <a:srgbClr val="CCFFFF"/>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1" lang="ja-JP" altLang="en-US" sz="1400" b="1" i="0" u="none" strike="noStrike" cap="none" normalizeH="0" baseline="0">
              <a:ln>
                <a:noFill/>
              </a:ln>
              <a:solidFill>
                <a:srgbClr val="000000"/>
              </a:solidFill>
              <a:effectLst/>
              <a:latin typeface="Times New Roman" pitchFamily="18" charset="0"/>
              <a:ea typeface="ＭＳ Ｐゴシック"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541894"/>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1846864"/>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029202"/>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862782"/>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727850"/>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523656"/>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163653"/>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366825" y="1239960"/>
            <a:ext cx="1039882" cy="442035"/>
          </a:xfrm>
          <a:prstGeom prst="wedgeRectCallout">
            <a:avLst>
              <a:gd name="adj1" fmla="val -79937"/>
              <a:gd name="adj2" fmla="val -2866"/>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603</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会議室</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【D</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コース</a:t>
            </a: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p>
        </p:txBody>
      </p:sp>
      <p:sp>
        <p:nvSpPr>
          <p:cNvPr id="6" name="四角形吹き出し 12">
            <a:extLst>
              <a:ext uri="{FF2B5EF4-FFF2-40B4-BE49-F238E27FC236}">
                <a16:creationId xmlns:a16="http://schemas.microsoft.com/office/drawing/2014/main" id="{00000000-0008-0000-0000-00000D000000}"/>
              </a:ext>
            </a:extLst>
          </p:cNvPr>
          <p:cNvSpPr/>
          <p:nvPr/>
        </p:nvSpPr>
        <p:spPr>
          <a:xfrm>
            <a:off x="10375642" y="2353424"/>
            <a:ext cx="1035073" cy="442035"/>
          </a:xfrm>
          <a:prstGeom prst="wedgeRectCallout">
            <a:avLst>
              <a:gd name="adj1" fmla="val -131113"/>
              <a:gd name="adj2" fmla="val 10664"/>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604</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会議室</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【C</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コース</a:t>
            </a: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p>
        </p:txBody>
      </p:sp>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4"/>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143724"/>
            <a:ext cx="3873610" cy="3248009"/>
          </a:xfrm>
          <a:prstGeom prst="rect">
            <a:avLst/>
          </a:prstGeom>
        </p:spPr>
      </p:pic>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552550"/>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1965914"/>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2162294"/>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933024"/>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757693"/>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21" name="四角形吹き出し 12">
            <a:extLst>
              <a:ext uri="{FF2B5EF4-FFF2-40B4-BE49-F238E27FC236}">
                <a16:creationId xmlns:a16="http://schemas.microsoft.com/office/drawing/2014/main" id="{306A0208-14DD-EB3D-AA15-FEDE91D40AA4}"/>
              </a:ext>
            </a:extLst>
          </p:cNvPr>
          <p:cNvSpPr/>
          <p:nvPr/>
        </p:nvSpPr>
        <p:spPr>
          <a:xfrm>
            <a:off x="6161652" y="1368644"/>
            <a:ext cx="1222625" cy="626701"/>
          </a:xfrm>
          <a:prstGeom prst="wedgeRectCallout">
            <a:avLst>
              <a:gd name="adj1" fmla="val 137168"/>
              <a:gd name="adj2" fmla="val -34829"/>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602</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会議室</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幹事控室</a:t>
            </a: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p>
          <a:p>
            <a:pPr algn="ctr"/>
            <a:r>
              <a:rPr lang="ja-JP" altLang="en-US" sz="1200" dirty="0">
                <a:solidFill>
                  <a:srgbClr val="000000"/>
                </a:solidFill>
                <a:latin typeface="HG丸ｺﾞｼｯｸM-PRO" panose="020F0600000000000000" pitchFamily="50" charset="-128"/>
                <a:ea typeface="HG丸ｺﾞｼｯｸM-PRO" panose="020F0600000000000000" pitchFamily="50" charset="-128"/>
              </a:rPr>
              <a:t>カードリーダー</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2879434"/>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1183946"/>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5139046" y="2206471"/>
              <a:ext cx="1139636" cy="792088"/>
            </a:xfrm>
            <a:prstGeom prst="wedgeRectCallout">
              <a:avLst>
                <a:gd name="adj1" fmla="val -104360"/>
                <a:gd name="adj2" fmla="val 16596"/>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401</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会議室</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コース</a:t>
              </a: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p>
          </p:txBody>
        </p:sp>
      </p:grpSp>
      <p:sp>
        <p:nvSpPr>
          <p:cNvPr id="2" name="四角形吹き出し 12">
            <a:extLst>
              <a:ext uri="{FF2B5EF4-FFF2-40B4-BE49-F238E27FC236}">
                <a16:creationId xmlns:a16="http://schemas.microsoft.com/office/drawing/2014/main" id="{1394FA14-B51E-033C-2DDD-5A838F47E2D2}"/>
              </a:ext>
            </a:extLst>
          </p:cNvPr>
          <p:cNvSpPr/>
          <p:nvPr/>
        </p:nvSpPr>
        <p:spPr>
          <a:xfrm>
            <a:off x="5257552" y="2523656"/>
            <a:ext cx="1035073" cy="442035"/>
          </a:xfrm>
          <a:prstGeom prst="wedgeRectCallout">
            <a:avLst>
              <a:gd name="adj1" fmla="val -217877"/>
              <a:gd name="adj2" fmla="val -595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504</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会議室</a:t>
            </a:r>
            <a:endParaRPr kumimoji="1" lang="en-US" altLang="ja-JP" sz="1200" b="1" dirty="0">
              <a:solidFill>
                <a:srgbClr val="000000"/>
              </a:solidFill>
              <a:latin typeface="HG丸ｺﾞｼｯｸM-PRO" panose="020F0600000000000000" pitchFamily="50" charset="-128"/>
              <a:ea typeface="HG丸ｺﾞｼｯｸM-PRO" panose="020F0600000000000000" pitchFamily="50" charset="-128"/>
            </a:endParaRPr>
          </a:p>
          <a:p>
            <a:pPr algn="ct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【B</a:t>
            </a:r>
            <a:r>
              <a:rPr kumimoji="1" lang="ja-JP" altLang="en-US" sz="1200" b="1" dirty="0">
                <a:solidFill>
                  <a:srgbClr val="000000"/>
                </a:solidFill>
                <a:latin typeface="HG丸ｺﾞｼｯｸM-PRO" panose="020F0600000000000000" pitchFamily="50" charset="-128"/>
                <a:ea typeface="HG丸ｺﾞｼｯｸM-PRO" panose="020F0600000000000000" pitchFamily="50" charset="-128"/>
              </a:rPr>
              <a:t>コース</a:t>
            </a:r>
            <a:r>
              <a:rPr kumimoji="1" lang="en-US" altLang="ja-JP" sz="1200" b="1" dirty="0">
                <a:solidFill>
                  <a:srgbClr val="000000"/>
                </a:solidFill>
                <a:latin typeface="HG丸ｺﾞｼｯｸM-PRO" panose="020F0600000000000000" pitchFamily="50" charset="-128"/>
                <a:ea typeface="HG丸ｺﾞｼｯｸM-PRO" panose="020F0600000000000000" pitchFamily="50" charset="-128"/>
              </a:rPr>
              <a:t>】</a:t>
            </a:r>
          </a:p>
        </p:txBody>
      </p:sp>
    </p:spTree>
    <p:extLst>
      <p:ext uri="{BB962C8B-B14F-4D97-AF65-F5344CB8AC3E}">
        <p14:creationId xmlns:p14="http://schemas.microsoft.com/office/powerpoint/2010/main" val="30258168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番号プレースホルダ 3">
            <a:extLst>
              <a:ext uri="{FF2B5EF4-FFF2-40B4-BE49-F238E27FC236}">
                <a16:creationId xmlns:a16="http://schemas.microsoft.com/office/drawing/2014/main" id="{1C4D0C56-C445-138F-1925-2D4F920A64E5}"/>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933F0920-4E31-4BB2-BA2D-07B2727F9A08}" type="slidenum">
              <a:rPr lang="en-US" altLang="ja-JP" sz="1400" b="0">
                <a:latin typeface="メイリオ" panose="020B0604030504040204" pitchFamily="50" charset="-128"/>
                <a:ea typeface="メイリオ" panose="020B0604030504040204" pitchFamily="50" charset="-128"/>
              </a:rPr>
              <a:pPr algn="r" eaLnBrk="1" hangingPunct="1">
                <a:spcBef>
                  <a:spcPct val="0"/>
                </a:spcBef>
                <a:buFontTx/>
                <a:buNone/>
              </a:pPr>
              <a:t>40</a:t>
            </a:fld>
            <a:endParaRPr lang="en-US" altLang="ja-JP" sz="1400" b="0">
              <a:latin typeface="メイリオ" panose="020B0604030504040204" pitchFamily="50" charset="-128"/>
              <a:ea typeface="メイリオ" panose="020B0604030504040204" pitchFamily="50" charset="-128"/>
            </a:endParaRPr>
          </a:p>
        </p:txBody>
      </p:sp>
      <p:grpSp>
        <p:nvGrpSpPr>
          <p:cNvPr id="47107" name="Group 2">
            <a:extLst>
              <a:ext uri="{FF2B5EF4-FFF2-40B4-BE49-F238E27FC236}">
                <a16:creationId xmlns:a16="http://schemas.microsoft.com/office/drawing/2014/main" id="{E8D90F5D-FEAD-70FF-1A5F-22A3FD05C48B}"/>
              </a:ext>
            </a:extLst>
          </p:cNvPr>
          <p:cNvGrpSpPr>
            <a:grpSpLocks/>
          </p:cNvGrpSpPr>
          <p:nvPr/>
        </p:nvGrpSpPr>
        <p:grpSpPr bwMode="auto">
          <a:xfrm>
            <a:off x="1905000" y="3352800"/>
            <a:ext cx="8458200" cy="3352800"/>
            <a:chOff x="240" y="96"/>
            <a:chExt cx="5328" cy="2112"/>
          </a:xfrm>
        </p:grpSpPr>
        <p:sp>
          <p:nvSpPr>
            <p:cNvPr id="47164" name="Rectangle 3">
              <a:extLst>
                <a:ext uri="{FF2B5EF4-FFF2-40B4-BE49-F238E27FC236}">
                  <a16:creationId xmlns:a16="http://schemas.microsoft.com/office/drawing/2014/main" id="{D72E1639-4BC8-B9DC-B6E6-5D1270F1BDD0}"/>
                </a:ext>
              </a:extLst>
            </p:cNvPr>
            <p:cNvSpPr>
              <a:spLocks noChangeArrowheads="1"/>
            </p:cNvSpPr>
            <p:nvPr/>
          </p:nvSpPr>
          <p:spPr bwMode="auto">
            <a:xfrm>
              <a:off x="1296" y="336"/>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テーマの選定</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問題を発見しテーマを決める</a:t>
              </a:r>
            </a:p>
          </p:txBody>
        </p:sp>
        <p:sp>
          <p:nvSpPr>
            <p:cNvPr id="47165" name="Rectangle 4">
              <a:extLst>
                <a:ext uri="{FF2B5EF4-FFF2-40B4-BE49-F238E27FC236}">
                  <a16:creationId xmlns:a16="http://schemas.microsoft.com/office/drawing/2014/main" id="{FEF17A7E-C186-02E6-ECD0-87DA067A9E51}"/>
                </a:ext>
              </a:extLst>
            </p:cNvPr>
            <p:cNvSpPr>
              <a:spLocks noChangeArrowheads="1"/>
            </p:cNvSpPr>
            <p:nvPr/>
          </p:nvSpPr>
          <p:spPr bwMode="auto">
            <a:xfrm>
              <a:off x="2976" y="336"/>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・昔の遊びでの状況の</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　確認</a:t>
              </a:r>
            </a:p>
          </p:txBody>
        </p:sp>
        <p:sp>
          <p:nvSpPr>
            <p:cNvPr id="47166" name="Rectangle 5">
              <a:extLst>
                <a:ext uri="{FF2B5EF4-FFF2-40B4-BE49-F238E27FC236}">
                  <a16:creationId xmlns:a16="http://schemas.microsoft.com/office/drawing/2014/main" id="{60BD913A-3E75-8660-0344-EC0A25AD56C3}"/>
                </a:ext>
              </a:extLst>
            </p:cNvPr>
            <p:cNvSpPr>
              <a:spLocks noChangeArrowheads="1"/>
            </p:cNvSpPr>
            <p:nvPr/>
          </p:nvSpPr>
          <p:spPr bwMode="auto">
            <a:xfrm>
              <a:off x="4416" y="336"/>
              <a:ext cx="1152" cy="624"/>
            </a:xfrm>
            <a:prstGeom prst="rect">
              <a:avLst/>
            </a:prstGeom>
            <a:solidFill>
              <a:srgbClr val="FFFFFF"/>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・計算表、パレート図</a:t>
              </a:r>
            </a:p>
          </p:txBody>
        </p:sp>
        <p:sp>
          <p:nvSpPr>
            <p:cNvPr id="47167" name="Rectangle 6">
              <a:extLst>
                <a:ext uri="{FF2B5EF4-FFF2-40B4-BE49-F238E27FC236}">
                  <a16:creationId xmlns:a16="http://schemas.microsoft.com/office/drawing/2014/main" id="{F4B22FD0-A3A7-AEE9-730F-CD364C014FDB}"/>
                </a:ext>
              </a:extLst>
            </p:cNvPr>
            <p:cNvSpPr>
              <a:spLocks noChangeArrowheads="1"/>
            </p:cNvSpPr>
            <p:nvPr/>
          </p:nvSpPr>
          <p:spPr bwMode="auto">
            <a:xfrm>
              <a:off x="1056" y="336"/>
              <a:ext cx="2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１</a:t>
              </a:r>
            </a:p>
          </p:txBody>
        </p:sp>
        <p:sp>
          <p:nvSpPr>
            <p:cNvPr id="47168" name="Rectangle 7">
              <a:extLst>
                <a:ext uri="{FF2B5EF4-FFF2-40B4-BE49-F238E27FC236}">
                  <a16:creationId xmlns:a16="http://schemas.microsoft.com/office/drawing/2014/main" id="{BA5DCD6C-4C0F-3920-E555-42571911C725}"/>
                </a:ext>
              </a:extLst>
            </p:cNvPr>
            <p:cNvSpPr>
              <a:spLocks noChangeArrowheads="1"/>
            </p:cNvSpPr>
            <p:nvPr/>
          </p:nvSpPr>
          <p:spPr bwMode="auto">
            <a:xfrm>
              <a:off x="576" y="336"/>
              <a:ext cx="480" cy="1872"/>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計画</a:t>
              </a:r>
            </a:p>
          </p:txBody>
        </p:sp>
        <p:sp>
          <p:nvSpPr>
            <p:cNvPr id="47169" name="Rectangle 8">
              <a:extLst>
                <a:ext uri="{FF2B5EF4-FFF2-40B4-BE49-F238E27FC236}">
                  <a16:creationId xmlns:a16="http://schemas.microsoft.com/office/drawing/2014/main" id="{338FEC63-1FD5-B61E-3001-9149FEFF0FAA}"/>
                </a:ext>
              </a:extLst>
            </p:cNvPr>
            <p:cNvSpPr>
              <a:spLocks noChangeArrowheads="1"/>
            </p:cNvSpPr>
            <p:nvPr/>
          </p:nvSpPr>
          <p:spPr bwMode="auto">
            <a:xfrm>
              <a:off x="240" y="336"/>
              <a:ext cx="336" cy="1872"/>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Ｐ</a:t>
              </a:r>
            </a:p>
          </p:txBody>
        </p:sp>
        <p:sp>
          <p:nvSpPr>
            <p:cNvPr id="47170" name="Rectangle 9">
              <a:extLst>
                <a:ext uri="{FF2B5EF4-FFF2-40B4-BE49-F238E27FC236}">
                  <a16:creationId xmlns:a16="http://schemas.microsoft.com/office/drawing/2014/main" id="{1B0E0FE1-A734-7B01-C9B9-9A3149C80862}"/>
                </a:ext>
              </a:extLst>
            </p:cNvPr>
            <p:cNvSpPr>
              <a:spLocks noChangeArrowheads="1"/>
            </p:cNvSpPr>
            <p:nvPr/>
          </p:nvSpPr>
          <p:spPr bwMode="auto">
            <a:xfrm>
              <a:off x="1296" y="960"/>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現状把握</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現状の悪さを把握する</a:t>
              </a:r>
            </a:p>
          </p:txBody>
        </p:sp>
        <p:sp>
          <p:nvSpPr>
            <p:cNvPr id="47171" name="Rectangle 10">
              <a:extLst>
                <a:ext uri="{FF2B5EF4-FFF2-40B4-BE49-F238E27FC236}">
                  <a16:creationId xmlns:a16="http://schemas.microsoft.com/office/drawing/2014/main" id="{3634E26D-902E-7BF6-862A-1DA4DDA0C8BB}"/>
                </a:ext>
              </a:extLst>
            </p:cNvPr>
            <p:cNvSpPr>
              <a:spLocks noChangeArrowheads="1"/>
            </p:cNvSpPr>
            <p:nvPr/>
          </p:nvSpPr>
          <p:spPr bwMode="auto">
            <a:xfrm>
              <a:off x="2976" y="960"/>
              <a:ext cx="1440" cy="624"/>
            </a:xfrm>
            <a:prstGeom prst="rect">
              <a:avLst/>
            </a:prstGeom>
            <a:solidFill>
              <a:srgbClr val="FFFFFF"/>
            </a:solidFill>
            <a:ln w="19050">
              <a:solidFill>
                <a:schemeClr val="tx1"/>
              </a:solidFill>
              <a:miter lim="800000"/>
              <a:headEnd/>
              <a:tailEnd/>
            </a:ln>
          </p:spPr>
          <p:txBody>
            <a:bodyPr wrap="none" anchor="b"/>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・改善前ダルマ落としの</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　実施</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・データ取り</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・データまとめ</a:t>
              </a:r>
            </a:p>
          </p:txBody>
        </p:sp>
        <p:sp>
          <p:nvSpPr>
            <p:cNvPr id="47172" name="Rectangle 11">
              <a:extLst>
                <a:ext uri="{FF2B5EF4-FFF2-40B4-BE49-F238E27FC236}">
                  <a16:creationId xmlns:a16="http://schemas.microsoft.com/office/drawing/2014/main" id="{6B0D4402-CD31-2FB3-F394-3A46EF04A49E}"/>
                </a:ext>
              </a:extLst>
            </p:cNvPr>
            <p:cNvSpPr>
              <a:spLocks noChangeArrowheads="1"/>
            </p:cNvSpPr>
            <p:nvPr/>
          </p:nvSpPr>
          <p:spPr bwMode="auto">
            <a:xfrm>
              <a:off x="4416" y="960"/>
              <a:ext cx="1152"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・観察ﾁｪｯｸｼｰﾄ</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・ｸﾞﾙｰﾌﾟの役割分担表</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・現状把握メモ</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・チェックシート</a:t>
              </a: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・計算表、累積棒ｸﾞﾗﾌ</a:t>
              </a:r>
            </a:p>
          </p:txBody>
        </p:sp>
        <p:sp>
          <p:nvSpPr>
            <p:cNvPr id="47173" name="Rectangle 12">
              <a:extLst>
                <a:ext uri="{FF2B5EF4-FFF2-40B4-BE49-F238E27FC236}">
                  <a16:creationId xmlns:a16="http://schemas.microsoft.com/office/drawing/2014/main" id="{CCD21B6B-DB00-20AC-B754-F7E3AD0E9B7D}"/>
                </a:ext>
              </a:extLst>
            </p:cNvPr>
            <p:cNvSpPr>
              <a:spLocks noChangeArrowheads="1"/>
            </p:cNvSpPr>
            <p:nvPr/>
          </p:nvSpPr>
          <p:spPr bwMode="auto">
            <a:xfrm>
              <a:off x="1056" y="960"/>
              <a:ext cx="240"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２</a:t>
              </a:r>
            </a:p>
          </p:txBody>
        </p:sp>
        <p:sp>
          <p:nvSpPr>
            <p:cNvPr id="47174" name="Rectangle 13">
              <a:extLst>
                <a:ext uri="{FF2B5EF4-FFF2-40B4-BE49-F238E27FC236}">
                  <a16:creationId xmlns:a16="http://schemas.microsoft.com/office/drawing/2014/main" id="{D67F0CAD-8A55-B3E9-78DA-E06B8D72A8BA}"/>
                </a:ext>
              </a:extLst>
            </p:cNvPr>
            <p:cNvSpPr>
              <a:spLocks noChangeArrowheads="1"/>
            </p:cNvSpPr>
            <p:nvPr/>
          </p:nvSpPr>
          <p:spPr bwMode="auto">
            <a:xfrm>
              <a:off x="1296" y="1584"/>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目標の設定・活動計画作成</a:t>
              </a:r>
            </a:p>
            <a:p>
              <a:pPr eaLnBrk="1" hangingPunct="1">
                <a:spcBef>
                  <a:spcPct val="0"/>
                </a:spcBef>
                <a:buFontTx/>
                <a:buNone/>
              </a:pPr>
              <a:endParaRPr lang="ja-JP" altLang="en-US"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現状把握のなかから何をいつま</a:t>
              </a: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でにどこまで改善するか決める</a:t>
              </a:r>
            </a:p>
          </p:txBody>
        </p:sp>
        <p:sp>
          <p:nvSpPr>
            <p:cNvPr id="47175" name="Rectangle 14">
              <a:extLst>
                <a:ext uri="{FF2B5EF4-FFF2-40B4-BE49-F238E27FC236}">
                  <a16:creationId xmlns:a16="http://schemas.microsoft.com/office/drawing/2014/main" id="{14EE72A1-DEF2-4CEE-7E31-1923D81DCBB2}"/>
                </a:ext>
              </a:extLst>
            </p:cNvPr>
            <p:cNvSpPr>
              <a:spLocks noChangeArrowheads="1"/>
            </p:cNvSpPr>
            <p:nvPr/>
          </p:nvSpPr>
          <p:spPr bwMode="auto">
            <a:xfrm>
              <a:off x="2976" y="1584"/>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b="0">
                  <a:latin typeface="メイリオ" panose="020B0604030504040204" pitchFamily="50" charset="-128"/>
                  <a:ea typeface="メイリオ" panose="020B0604030504040204" pitchFamily="50" charset="-128"/>
                </a:rPr>
                <a:t>・目標を設定する</a:t>
              </a:r>
            </a:p>
          </p:txBody>
        </p:sp>
        <p:sp>
          <p:nvSpPr>
            <p:cNvPr id="47176" name="Rectangle 15">
              <a:extLst>
                <a:ext uri="{FF2B5EF4-FFF2-40B4-BE49-F238E27FC236}">
                  <a16:creationId xmlns:a16="http://schemas.microsoft.com/office/drawing/2014/main" id="{03DF2B08-4D3E-4AC1-6800-8848060B50BC}"/>
                </a:ext>
              </a:extLst>
            </p:cNvPr>
            <p:cNvSpPr>
              <a:spLocks noChangeArrowheads="1"/>
            </p:cNvSpPr>
            <p:nvPr/>
          </p:nvSpPr>
          <p:spPr bwMode="auto">
            <a:xfrm>
              <a:off x="4416" y="1584"/>
              <a:ext cx="1152"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sz="14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目標の設定</a:t>
              </a:r>
            </a:p>
          </p:txBody>
        </p:sp>
        <p:sp>
          <p:nvSpPr>
            <p:cNvPr id="47177" name="Rectangle 16">
              <a:extLst>
                <a:ext uri="{FF2B5EF4-FFF2-40B4-BE49-F238E27FC236}">
                  <a16:creationId xmlns:a16="http://schemas.microsoft.com/office/drawing/2014/main" id="{DD1FC208-909F-5DE4-5677-EF4BE0B61D64}"/>
                </a:ext>
              </a:extLst>
            </p:cNvPr>
            <p:cNvSpPr>
              <a:spLocks noChangeArrowheads="1"/>
            </p:cNvSpPr>
            <p:nvPr/>
          </p:nvSpPr>
          <p:spPr bwMode="auto">
            <a:xfrm>
              <a:off x="1056" y="1584"/>
              <a:ext cx="240" cy="624"/>
            </a:xfrm>
            <a:prstGeom prst="rect">
              <a:avLst/>
            </a:prstGeom>
            <a:solidFill>
              <a:srgbClr val="FF99CC"/>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３</a:t>
              </a:r>
            </a:p>
          </p:txBody>
        </p:sp>
        <p:sp>
          <p:nvSpPr>
            <p:cNvPr id="47178" name="Rectangle 17">
              <a:extLst>
                <a:ext uri="{FF2B5EF4-FFF2-40B4-BE49-F238E27FC236}">
                  <a16:creationId xmlns:a16="http://schemas.microsoft.com/office/drawing/2014/main" id="{AE9D56F4-F1D8-C476-9EEB-0E650C55202B}"/>
                </a:ext>
              </a:extLst>
            </p:cNvPr>
            <p:cNvSpPr>
              <a:spLocks noChangeArrowheads="1"/>
            </p:cNvSpPr>
            <p:nvPr/>
          </p:nvSpPr>
          <p:spPr bwMode="auto">
            <a:xfrm>
              <a:off x="240" y="96"/>
              <a:ext cx="816" cy="24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管理のサイクル</a:t>
              </a:r>
            </a:p>
          </p:txBody>
        </p:sp>
        <p:sp>
          <p:nvSpPr>
            <p:cNvPr id="47179" name="Rectangle 18">
              <a:extLst>
                <a:ext uri="{FF2B5EF4-FFF2-40B4-BE49-F238E27FC236}">
                  <a16:creationId xmlns:a16="http://schemas.microsoft.com/office/drawing/2014/main" id="{0A1928DA-80B2-1AAE-E24A-259C215B0C38}"/>
                </a:ext>
              </a:extLst>
            </p:cNvPr>
            <p:cNvSpPr>
              <a:spLocks noChangeArrowheads="1"/>
            </p:cNvSpPr>
            <p:nvPr/>
          </p:nvSpPr>
          <p:spPr bwMode="auto">
            <a:xfrm>
              <a:off x="1056" y="96"/>
              <a:ext cx="1920"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問題解決の進め方手順（ＱＣストーリー）</a:t>
              </a:r>
            </a:p>
          </p:txBody>
        </p:sp>
        <p:sp>
          <p:nvSpPr>
            <p:cNvPr id="47180" name="Rectangle 19">
              <a:extLst>
                <a:ext uri="{FF2B5EF4-FFF2-40B4-BE49-F238E27FC236}">
                  <a16:creationId xmlns:a16="http://schemas.microsoft.com/office/drawing/2014/main" id="{2E71906B-34A3-21DB-E428-1D77E5531D45}"/>
                </a:ext>
              </a:extLst>
            </p:cNvPr>
            <p:cNvSpPr>
              <a:spLocks noChangeArrowheads="1"/>
            </p:cNvSpPr>
            <p:nvPr/>
          </p:nvSpPr>
          <p:spPr bwMode="auto">
            <a:xfrm>
              <a:off x="2976" y="96"/>
              <a:ext cx="2592"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b="0">
                  <a:latin typeface="メイリオ" panose="020B0604030504040204" pitchFamily="50" charset="-128"/>
                  <a:ea typeface="メイリオ" panose="020B0604030504040204" pitchFamily="50" charset="-128"/>
                </a:rPr>
                <a:t>体　験　学　習</a:t>
              </a:r>
            </a:p>
          </p:txBody>
        </p:sp>
      </p:grpSp>
      <p:grpSp>
        <p:nvGrpSpPr>
          <p:cNvPr id="47108" name="Group 78">
            <a:extLst>
              <a:ext uri="{FF2B5EF4-FFF2-40B4-BE49-F238E27FC236}">
                <a16:creationId xmlns:a16="http://schemas.microsoft.com/office/drawing/2014/main" id="{5FE60EFA-7804-4296-90FD-CFAEF629B9E0}"/>
              </a:ext>
            </a:extLst>
          </p:cNvPr>
          <p:cNvGrpSpPr>
            <a:grpSpLocks/>
          </p:cNvGrpSpPr>
          <p:nvPr/>
        </p:nvGrpSpPr>
        <p:grpSpPr bwMode="auto">
          <a:xfrm>
            <a:off x="2038350" y="152400"/>
            <a:ext cx="4048125" cy="3076575"/>
            <a:chOff x="324" y="96"/>
            <a:chExt cx="2550" cy="1938"/>
          </a:xfrm>
        </p:grpSpPr>
        <p:sp>
          <p:nvSpPr>
            <p:cNvPr id="47158" name="AutoShape 21">
              <a:extLst>
                <a:ext uri="{FF2B5EF4-FFF2-40B4-BE49-F238E27FC236}">
                  <a16:creationId xmlns:a16="http://schemas.microsoft.com/office/drawing/2014/main" id="{8E143EEE-CC5A-B01F-DEDE-5E1EA86A6C72}"/>
                </a:ext>
              </a:extLst>
            </p:cNvPr>
            <p:cNvSpPr>
              <a:spLocks noChangeArrowheads="1"/>
            </p:cNvSpPr>
            <p:nvPr/>
          </p:nvSpPr>
          <p:spPr bwMode="auto">
            <a:xfrm>
              <a:off x="324" y="240"/>
              <a:ext cx="2550" cy="1794"/>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59" name="Text Box 22">
              <a:extLst>
                <a:ext uri="{FF2B5EF4-FFF2-40B4-BE49-F238E27FC236}">
                  <a16:creationId xmlns:a16="http://schemas.microsoft.com/office/drawing/2014/main" id="{CF1789E9-E358-61CC-A44B-4C595FAC43B5}"/>
                </a:ext>
              </a:extLst>
            </p:cNvPr>
            <p:cNvSpPr txBox="1">
              <a:spLocks noChangeArrowheads="1"/>
            </p:cNvSpPr>
            <p:nvPr/>
          </p:nvSpPr>
          <p:spPr bwMode="auto">
            <a:xfrm>
              <a:off x="1026" y="732"/>
              <a:ext cx="129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3300"/>
                  </a:solidFill>
                  <a:latin typeface="メイリオ" panose="020B0604030504040204" pitchFamily="50" charset="-128"/>
                  <a:ea typeface="メイリオ" panose="020B0604030504040204" pitchFamily="50" charset="-128"/>
                </a:rPr>
                <a:t>百の勘より　　正しいデータ</a:t>
              </a:r>
            </a:p>
          </p:txBody>
        </p:sp>
        <p:sp>
          <p:nvSpPr>
            <p:cNvPr id="47160" name="AutoShape 25">
              <a:extLst>
                <a:ext uri="{FF2B5EF4-FFF2-40B4-BE49-F238E27FC236}">
                  <a16:creationId xmlns:a16="http://schemas.microsoft.com/office/drawing/2014/main" id="{6392DDFE-6201-C7E2-AD72-B3271B82279B}"/>
                </a:ext>
              </a:extLst>
            </p:cNvPr>
            <p:cNvSpPr>
              <a:spLocks noChangeArrowheads="1"/>
            </p:cNvSpPr>
            <p:nvPr/>
          </p:nvSpPr>
          <p:spPr bwMode="auto">
            <a:xfrm>
              <a:off x="468" y="96"/>
              <a:ext cx="1638" cy="288"/>
            </a:xfrm>
            <a:prstGeom prst="roundRect">
              <a:avLst>
                <a:gd name="adj" fmla="val 10417"/>
              </a:avLst>
            </a:prstGeom>
            <a:solidFill>
              <a:schemeClr val="bg1"/>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（２） 現状把握</a:t>
              </a:r>
            </a:p>
          </p:txBody>
        </p:sp>
        <p:sp>
          <p:nvSpPr>
            <p:cNvPr id="47161" name="Text Box 26">
              <a:extLst>
                <a:ext uri="{FF2B5EF4-FFF2-40B4-BE49-F238E27FC236}">
                  <a16:creationId xmlns:a16="http://schemas.microsoft.com/office/drawing/2014/main" id="{65C5C25C-ABF8-6AFE-5F8E-8D545DD2DD60}"/>
                </a:ext>
              </a:extLst>
            </p:cNvPr>
            <p:cNvSpPr txBox="1">
              <a:spLocks noChangeArrowheads="1"/>
            </p:cNvSpPr>
            <p:nvPr/>
          </p:nvSpPr>
          <p:spPr bwMode="auto">
            <a:xfrm>
              <a:off x="1026" y="1446"/>
              <a:ext cx="129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現地、現物で徹底観察</a:t>
              </a:r>
            </a:p>
          </p:txBody>
        </p:sp>
        <p:sp>
          <p:nvSpPr>
            <p:cNvPr id="47162" name="AutoShape 30">
              <a:extLst>
                <a:ext uri="{FF2B5EF4-FFF2-40B4-BE49-F238E27FC236}">
                  <a16:creationId xmlns:a16="http://schemas.microsoft.com/office/drawing/2014/main" id="{B3D4EE37-B964-77F0-EB35-B48F23F31B15}"/>
                </a:ext>
              </a:extLst>
            </p:cNvPr>
            <p:cNvSpPr>
              <a:spLocks noChangeArrowheads="1"/>
            </p:cNvSpPr>
            <p:nvPr/>
          </p:nvSpPr>
          <p:spPr bwMode="auto">
            <a:xfrm>
              <a:off x="1410" y="1266"/>
              <a:ext cx="384" cy="192"/>
            </a:xfrm>
            <a:prstGeom prst="downArrow">
              <a:avLst>
                <a:gd name="adj1" fmla="val 50000"/>
                <a:gd name="adj2" fmla="val 25000"/>
              </a:avLst>
            </a:prstGeom>
            <a:solidFill>
              <a:srgbClr val="CC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63" name="AutoShape 36">
              <a:extLst>
                <a:ext uri="{FF2B5EF4-FFF2-40B4-BE49-F238E27FC236}">
                  <a16:creationId xmlns:a16="http://schemas.microsoft.com/office/drawing/2014/main" id="{02B4E6C3-596B-A55F-9517-5730A1539604}"/>
                </a:ext>
              </a:extLst>
            </p:cNvPr>
            <p:cNvSpPr>
              <a:spLocks noChangeArrowheads="1"/>
            </p:cNvSpPr>
            <p:nvPr/>
          </p:nvSpPr>
          <p:spPr bwMode="auto">
            <a:xfrm>
              <a:off x="462" y="414"/>
              <a:ext cx="2345" cy="294"/>
            </a:xfrm>
            <a:prstGeom prst="roundRect">
              <a:avLst>
                <a:gd name="adj" fmla="val 10417"/>
              </a:avLst>
            </a:prstGeom>
            <a:solidFill>
              <a:srgbClr val="FFFFCC"/>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（３）目標設定・活動計画</a:t>
              </a:r>
            </a:p>
          </p:txBody>
        </p:sp>
      </p:grpSp>
      <p:grpSp>
        <p:nvGrpSpPr>
          <p:cNvPr id="47109" name="Group 28">
            <a:extLst>
              <a:ext uri="{FF2B5EF4-FFF2-40B4-BE49-F238E27FC236}">
                <a16:creationId xmlns:a16="http://schemas.microsoft.com/office/drawing/2014/main" id="{5C31FC57-0F99-C532-C311-962A56412777}"/>
              </a:ext>
            </a:extLst>
          </p:cNvPr>
          <p:cNvGrpSpPr>
            <a:grpSpLocks/>
          </p:cNvGrpSpPr>
          <p:nvPr/>
        </p:nvGrpSpPr>
        <p:grpSpPr bwMode="auto">
          <a:xfrm>
            <a:off x="6323013" y="476250"/>
            <a:ext cx="4319587" cy="2984500"/>
            <a:chOff x="3007" y="204"/>
            <a:chExt cx="2721" cy="1880"/>
          </a:xfrm>
        </p:grpSpPr>
        <p:pic>
          <p:nvPicPr>
            <p:cNvPr id="47110" name="Picture 37">
              <a:extLst>
                <a:ext uri="{FF2B5EF4-FFF2-40B4-BE49-F238E27FC236}">
                  <a16:creationId xmlns:a16="http://schemas.microsoft.com/office/drawing/2014/main" id="{D0C36EEA-DADC-1DA5-EBD2-91A250D66E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6" y="204"/>
              <a:ext cx="1322" cy="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47111" name="Group 30">
              <a:extLst>
                <a:ext uri="{FF2B5EF4-FFF2-40B4-BE49-F238E27FC236}">
                  <a16:creationId xmlns:a16="http://schemas.microsoft.com/office/drawing/2014/main" id="{99363E37-B547-517D-0545-30AD0DDE2588}"/>
                </a:ext>
              </a:extLst>
            </p:cNvPr>
            <p:cNvGrpSpPr>
              <a:grpSpLocks/>
            </p:cNvGrpSpPr>
            <p:nvPr/>
          </p:nvGrpSpPr>
          <p:grpSpPr bwMode="auto">
            <a:xfrm>
              <a:off x="3007" y="380"/>
              <a:ext cx="525" cy="1490"/>
              <a:chOff x="3567" y="412"/>
              <a:chExt cx="525" cy="1490"/>
            </a:xfrm>
          </p:grpSpPr>
          <p:grpSp>
            <p:nvGrpSpPr>
              <p:cNvPr id="47126" name="Group 31">
                <a:extLst>
                  <a:ext uri="{FF2B5EF4-FFF2-40B4-BE49-F238E27FC236}">
                    <a16:creationId xmlns:a16="http://schemas.microsoft.com/office/drawing/2014/main" id="{3741CD86-218A-9659-0E4C-FB854536146C}"/>
                  </a:ext>
                </a:extLst>
              </p:cNvPr>
              <p:cNvGrpSpPr>
                <a:grpSpLocks/>
              </p:cNvGrpSpPr>
              <p:nvPr/>
            </p:nvGrpSpPr>
            <p:grpSpPr bwMode="auto">
              <a:xfrm>
                <a:off x="3567" y="412"/>
                <a:ext cx="519" cy="1310"/>
                <a:chOff x="2463" y="2276"/>
                <a:chExt cx="519" cy="1310"/>
              </a:xfrm>
            </p:grpSpPr>
            <p:sp>
              <p:nvSpPr>
                <p:cNvPr id="47131" name="Rectangle 6">
                  <a:extLst>
                    <a:ext uri="{FF2B5EF4-FFF2-40B4-BE49-F238E27FC236}">
                      <a16:creationId xmlns:a16="http://schemas.microsoft.com/office/drawing/2014/main" id="{81162F5A-48B8-244F-DC51-F008A289D29E}"/>
                    </a:ext>
                  </a:extLst>
                </p:cNvPr>
                <p:cNvSpPr>
                  <a:spLocks noChangeArrowheads="1"/>
                </p:cNvSpPr>
                <p:nvPr/>
              </p:nvSpPr>
              <p:spPr bwMode="auto">
                <a:xfrm>
                  <a:off x="2469" y="2765"/>
                  <a:ext cx="501" cy="183"/>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2" name="Rectangle 7">
                  <a:extLst>
                    <a:ext uri="{FF2B5EF4-FFF2-40B4-BE49-F238E27FC236}">
                      <a16:creationId xmlns:a16="http://schemas.microsoft.com/office/drawing/2014/main" id="{D0BD4569-6A89-64F4-5386-F3698AF5CA36}"/>
                    </a:ext>
                  </a:extLst>
                </p:cNvPr>
                <p:cNvSpPr>
                  <a:spLocks noChangeArrowheads="1"/>
                </p:cNvSpPr>
                <p:nvPr/>
              </p:nvSpPr>
              <p:spPr bwMode="auto">
                <a:xfrm>
                  <a:off x="2475" y="2964"/>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3" name="Rectangle 8">
                  <a:extLst>
                    <a:ext uri="{FF2B5EF4-FFF2-40B4-BE49-F238E27FC236}">
                      <a16:creationId xmlns:a16="http://schemas.microsoft.com/office/drawing/2014/main" id="{45E1C431-F5B9-4444-2E00-F1149EE0C62D}"/>
                    </a:ext>
                  </a:extLst>
                </p:cNvPr>
                <p:cNvSpPr>
                  <a:spLocks noChangeArrowheads="1"/>
                </p:cNvSpPr>
                <p:nvPr/>
              </p:nvSpPr>
              <p:spPr bwMode="auto">
                <a:xfrm>
                  <a:off x="2475" y="3156"/>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4" name="Oval 9">
                  <a:extLst>
                    <a:ext uri="{FF2B5EF4-FFF2-40B4-BE49-F238E27FC236}">
                      <a16:creationId xmlns:a16="http://schemas.microsoft.com/office/drawing/2014/main" id="{2837747D-00DE-09CC-736A-681C85B0066D}"/>
                    </a:ext>
                  </a:extLst>
                </p:cNvPr>
                <p:cNvSpPr>
                  <a:spLocks noChangeArrowheads="1"/>
                </p:cNvSpPr>
                <p:nvPr/>
              </p:nvSpPr>
              <p:spPr bwMode="auto">
                <a:xfrm>
                  <a:off x="2463" y="311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5" name="Oval 10">
                  <a:extLst>
                    <a:ext uri="{FF2B5EF4-FFF2-40B4-BE49-F238E27FC236}">
                      <a16:creationId xmlns:a16="http://schemas.microsoft.com/office/drawing/2014/main" id="{90C849D4-D80E-B551-F4DC-E179E7168DCF}"/>
                    </a:ext>
                  </a:extLst>
                </p:cNvPr>
                <p:cNvSpPr>
                  <a:spLocks noChangeArrowheads="1"/>
                </p:cNvSpPr>
                <p:nvPr/>
              </p:nvSpPr>
              <p:spPr bwMode="auto">
                <a:xfrm>
                  <a:off x="2469" y="2922"/>
                  <a:ext cx="501" cy="77"/>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6" name="Rectangle 20">
                  <a:extLst>
                    <a:ext uri="{FF2B5EF4-FFF2-40B4-BE49-F238E27FC236}">
                      <a16:creationId xmlns:a16="http://schemas.microsoft.com/office/drawing/2014/main" id="{B97CD9F6-02F5-7BBB-E994-25CCF1AF8BDB}"/>
                    </a:ext>
                  </a:extLst>
                </p:cNvPr>
                <p:cNvSpPr>
                  <a:spLocks noChangeArrowheads="1"/>
                </p:cNvSpPr>
                <p:nvPr/>
              </p:nvSpPr>
              <p:spPr bwMode="auto">
                <a:xfrm>
                  <a:off x="2481" y="3348"/>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7" name="Oval 22">
                  <a:extLst>
                    <a:ext uri="{FF2B5EF4-FFF2-40B4-BE49-F238E27FC236}">
                      <a16:creationId xmlns:a16="http://schemas.microsoft.com/office/drawing/2014/main" id="{E4BB8E22-E993-37D7-2BD5-AEE189784896}"/>
                    </a:ext>
                  </a:extLst>
                </p:cNvPr>
                <p:cNvSpPr>
                  <a:spLocks noChangeArrowheads="1"/>
                </p:cNvSpPr>
                <p:nvPr/>
              </p:nvSpPr>
              <p:spPr bwMode="auto">
                <a:xfrm>
                  <a:off x="2475" y="3307"/>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8" name="Oval 24">
                  <a:extLst>
                    <a:ext uri="{FF2B5EF4-FFF2-40B4-BE49-F238E27FC236}">
                      <a16:creationId xmlns:a16="http://schemas.microsoft.com/office/drawing/2014/main" id="{60306C9C-F794-181A-6C7B-316D6FEE5959}"/>
                    </a:ext>
                  </a:extLst>
                </p:cNvPr>
                <p:cNvSpPr>
                  <a:spLocks noChangeArrowheads="1"/>
                </p:cNvSpPr>
                <p:nvPr/>
              </p:nvSpPr>
              <p:spPr bwMode="auto">
                <a:xfrm>
                  <a:off x="2481" y="350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nvGrpSpPr>
                <p:cNvPr id="47139" name="Group 25">
                  <a:extLst>
                    <a:ext uri="{FF2B5EF4-FFF2-40B4-BE49-F238E27FC236}">
                      <a16:creationId xmlns:a16="http://schemas.microsoft.com/office/drawing/2014/main" id="{1376C267-112D-6A26-E0DD-0A99BD69ACD7}"/>
                    </a:ext>
                  </a:extLst>
                </p:cNvPr>
                <p:cNvGrpSpPr>
                  <a:grpSpLocks/>
                </p:cNvGrpSpPr>
                <p:nvPr/>
              </p:nvGrpSpPr>
              <p:grpSpPr bwMode="auto">
                <a:xfrm>
                  <a:off x="2469" y="2276"/>
                  <a:ext cx="501" cy="493"/>
                  <a:chOff x="718" y="311"/>
                  <a:chExt cx="128" cy="116"/>
                </a:xfrm>
              </p:grpSpPr>
              <p:sp>
                <p:nvSpPr>
                  <p:cNvPr id="47141" name="Freeform 26">
                    <a:extLst>
                      <a:ext uri="{FF2B5EF4-FFF2-40B4-BE49-F238E27FC236}">
                        <a16:creationId xmlns:a16="http://schemas.microsoft.com/office/drawing/2014/main" id="{58CC1CB7-DABF-2296-BBB1-B6A690A29BBB}"/>
                      </a:ext>
                    </a:extLst>
                  </p:cNvPr>
                  <p:cNvSpPr>
                    <a:spLocks/>
                  </p:cNvSpPr>
                  <p:nvPr/>
                </p:nvSpPr>
                <p:spPr bwMode="auto">
                  <a:xfrm>
                    <a:off x="718" y="311"/>
                    <a:ext cx="128" cy="116"/>
                  </a:xfrm>
                  <a:custGeom>
                    <a:avLst/>
                    <a:gdLst>
                      <a:gd name="T0" fmla="*/ 0 w 143"/>
                      <a:gd name="T1" fmla="*/ 2 h 142"/>
                      <a:gd name="T2" fmla="*/ 0 w 143"/>
                      <a:gd name="T3" fmla="*/ 2 h 142"/>
                      <a:gd name="T4" fmla="*/ 4 w 143"/>
                      <a:gd name="T5" fmla="*/ 2 h 142"/>
                      <a:gd name="T6" fmla="*/ 4 w 143"/>
                      <a:gd name="T7" fmla="*/ 2 h 142"/>
                      <a:gd name="T8" fmla="*/ 4 w 143"/>
                      <a:gd name="T9" fmla="*/ 2 h 142"/>
                      <a:gd name="T10" fmla="*/ 4 w 143"/>
                      <a:gd name="T11" fmla="*/ 2 h 142"/>
                      <a:gd name="T12" fmla="*/ 4 w 143"/>
                      <a:gd name="T13" fmla="*/ 2 h 142"/>
                      <a:gd name="T14" fmla="*/ 4 w 143"/>
                      <a:gd name="T15" fmla="*/ 0 h 142"/>
                      <a:gd name="T16" fmla="*/ 4 w 143"/>
                      <a:gd name="T17" fmla="*/ 2 h 142"/>
                      <a:gd name="T18" fmla="*/ 4 w 143"/>
                      <a:gd name="T19" fmla="*/ 2 h 142"/>
                      <a:gd name="T20" fmla="*/ 4 w 143"/>
                      <a:gd name="T21" fmla="*/ 2 h 142"/>
                      <a:gd name="T22" fmla="*/ 4 w 143"/>
                      <a:gd name="T23" fmla="*/ 2 h 142"/>
                      <a:gd name="T24" fmla="*/ 4 w 143"/>
                      <a:gd name="T25" fmla="*/ 2 h 142"/>
                      <a:gd name="T26" fmla="*/ 4 w 143"/>
                      <a:gd name="T27" fmla="*/ 2 h 142"/>
                      <a:gd name="T28" fmla="*/ 4 w 143"/>
                      <a:gd name="T29" fmla="*/ 2 h 142"/>
                      <a:gd name="T30" fmla="*/ 0 w 143"/>
                      <a:gd name="T31" fmla="*/ 2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42"/>
                      <a:gd name="T50" fmla="*/ 143 w 143"/>
                      <a:gd name="T51" fmla="*/ 142 h 1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42">
                        <a:moveTo>
                          <a:pt x="0" y="142"/>
                        </a:moveTo>
                        <a:lnTo>
                          <a:pt x="0" y="60"/>
                        </a:lnTo>
                        <a:lnTo>
                          <a:pt x="7" y="38"/>
                        </a:lnTo>
                        <a:lnTo>
                          <a:pt x="16" y="23"/>
                        </a:lnTo>
                        <a:lnTo>
                          <a:pt x="25" y="15"/>
                        </a:lnTo>
                        <a:lnTo>
                          <a:pt x="36" y="8"/>
                        </a:lnTo>
                        <a:lnTo>
                          <a:pt x="53" y="3"/>
                        </a:lnTo>
                        <a:lnTo>
                          <a:pt x="73" y="0"/>
                        </a:lnTo>
                        <a:lnTo>
                          <a:pt x="91" y="2"/>
                        </a:lnTo>
                        <a:lnTo>
                          <a:pt x="108" y="7"/>
                        </a:lnTo>
                        <a:lnTo>
                          <a:pt x="121" y="14"/>
                        </a:lnTo>
                        <a:lnTo>
                          <a:pt x="130" y="25"/>
                        </a:lnTo>
                        <a:lnTo>
                          <a:pt x="137" y="38"/>
                        </a:lnTo>
                        <a:lnTo>
                          <a:pt x="143" y="60"/>
                        </a:lnTo>
                        <a:lnTo>
                          <a:pt x="143" y="142"/>
                        </a:lnTo>
                        <a:lnTo>
                          <a:pt x="0" y="142"/>
                        </a:lnTo>
                        <a:close/>
                      </a:path>
                    </a:pathLst>
                  </a:cu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p>
                    <a:endParaRPr lang="ja-JP" altLang="en-US"/>
                  </a:p>
                </p:txBody>
              </p:sp>
              <p:sp>
                <p:nvSpPr>
                  <p:cNvPr id="47142" name="Line 27">
                    <a:extLst>
                      <a:ext uri="{FF2B5EF4-FFF2-40B4-BE49-F238E27FC236}">
                        <a16:creationId xmlns:a16="http://schemas.microsoft.com/office/drawing/2014/main" id="{0BB555F2-E8DC-64FF-9BAD-FAA117FD34B4}"/>
                      </a:ext>
                    </a:extLst>
                  </p:cNvPr>
                  <p:cNvSpPr>
                    <a:spLocks noChangeShapeType="1"/>
                  </p:cNvSpPr>
                  <p:nvPr/>
                </p:nvSpPr>
                <p:spPr bwMode="auto">
                  <a:xfrm flipV="1">
                    <a:off x="793" y="346"/>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43" name="Oval 28">
                    <a:extLst>
                      <a:ext uri="{FF2B5EF4-FFF2-40B4-BE49-F238E27FC236}">
                        <a16:creationId xmlns:a16="http://schemas.microsoft.com/office/drawing/2014/main" id="{BFF51D95-CFAF-7663-A550-1244C5099718}"/>
                      </a:ext>
                    </a:extLst>
                  </p:cNvPr>
                  <p:cNvSpPr>
                    <a:spLocks noChangeArrowheads="1"/>
                  </p:cNvSpPr>
                  <p:nvPr/>
                </p:nvSpPr>
                <p:spPr bwMode="auto">
                  <a:xfrm>
                    <a:off x="801" y="361"/>
                    <a:ext cx="16" cy="16"/>
                  </a:xfrm>
                  <a:prstGeom prst="ellipse">
                    <a:avLst/>
                  </a:prstGeom>
                  <a:solidFill>
                    <a:srgbClr val="000000"/>
                  </a:solidFill>
                  <a:ln w="9525" algn="ctr">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44" name="Oval 29">
                    <a:extLst>
                      <a:ext uri="{FF2B5EF4-FFF2-40B4-BE49-F238E27FC236}">
                        <a16:creationId xmlns:a16="http://schemas.microsoft.com/office/drawing/2014/main" id="{15483CCD-5247-DE0E-3DD2-84529DC27266}"/>
                      </a:ext>
                    </a:extLst>
                  </p:cNvPr>
                  <p:cNvSpPr>
                    <a:spLocks noChangeArrowheads="1"/>
                  </p:cNvSpPr>
                  <p:nvPr/>
                </p:nvSpPr>
                <p:spPr bwMode="auto">
                  <a:xfrm>
                    <a:off x="749" y="360"/>
                    <a:ext cx="17" cy="16"/>
                  </a:xfrm>
                  <a:prstGeom prst="ellipse">
                    <a:avLst/>
                  </a:prstGeom>
                  <a:solidFill>
                    <a:srgbClr val="000000"/>
                  </a:solidFill>
                  <a:ln w="9525">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45" name="Line 30">
                    <a:extLst>
                      <a:ext uri="{FF2B5EF4-FFF2-40B4-BE49-F238E27FC236}">
                        <a16:creationId xmlns:a16="http://schemas.microsoft.com/office/drawing/2014/main" id="{E36437D5-3032-9BF0-4779-CAF767FEB53A}"/>
                      </a:ext>
                    </a:extLst>
                  </p:cNvPr>
                  <p:cNvSpPr>
                    <a:spLocks noChangeShapeType="1"/>
                  </p:cNvSpPr>
                  <p:nvPr/>
                </p:nvSpPr>
                <p:spPr bwMode="auto">
                  <a:xfrm>
                    <a:off x="748" y="345"/>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46" name="Freeform 31">
                    <a:extLst>
                      <a:ext uri="{FF2B5EF4-FFF2-40B4-BE49-F238E27FC236}">
                        <a16:creationId xmlns:a16="http://schemas.microsoft.com/office/drawing/2014/main" id="{BCA047BE-9E51-3975-6D12-5D262572FB0E}"/>
                      </a:ext>
                    </a:extLst>
                  </p:cNvPr>
                  <p:cNvSpPr>
                    <a:spLocks/>
                  </p:cNvSpPr>
                  <p:nvPr/>
                </p:nvSpPr>
                <p:spPr bwMode="auto">
                  <a:xfrm>
                    <a:off x="759" y="402"/>
                    <a:ext cx="52" cy="8"/>
                  </a:xfrm>
                  <a:custGeom>
                    <a:avLst/>
                    <a:gdLst>
                      <a:gd name="T0" fmla="*/ 0 w 58"/>
                      <a:gd name="T1" fmla="*/ 4 h 9"/>
                      <a:gd name="T2" fmla="*/ 4 w 58"/>
                      <a:gd name="T3" fmla="*/ 0 h 9"/>
                      <a:gd name="T4" fmla="*/ 4 w 58"/>
                      <a:gd name="T5" fmla="*/ 4 h 9"/>
                      <a:gd name="T6" fmla="*/ 0 60000 65536"/>
                      <a:gd name="T7" fmla="*/ 0 60000 65536"/>
                      <a:gd name="T8" fmla="*/ 0 60000 65536"/>
                      <a:gd name="T9" fmla="*/ 0 w 58"/>
                      <a:gd name="T10" fmla="*/ 0 h 9"/>
                      <a:gd name="T11" fmla="*/ 58 w 58"/>
                      <a:gd name="T12" fmla="*/ 9 h 9"/>
                    </a:gdLst>
                    <a:ahLst/>
                    <a:cxnLst>
                      <a:cxn ang="T6">
                        <a:pos x="T0" y="T1"/>
                      </a:cxn>
                      <a:cxn ang="T7">
                        <a:pos x="T2" y="T3"/>
                      </a:cxn>
                      <a:cxn ang="T8">
                        <a:pos x="T4" y="T5"/>
                      </a:cxn>
                    </a:cxnLst>
                    <a:rect l="T9" t="T10" r="T11" b="T12"/>
                    <a:pathLst>
                      <a:path w="58" h="9">
                        <a:moveTo>
                          <a:pt x="0" y="8"/>
                        </a:moveTo>
                        <a:lnTo>
                          <a:pt x="25" y="0"/>
                        </a:lnTo>
                        <a:lnTo>
                          <a:pt x="58" y="9"/>
                        </a:lnTo>
                      </a:path>
                    </a:pathLst>
                  </a:custGeom>
                  <a:noFill/>
                  <a:ln w="5715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7147" name="Line 32">
                    <a:extLst>
                      <a:ext uri="{FF2B5EF4-FFF2-40B4-BE49-F238E27FC236}">
                        <a16:creationId xmlns:a16="http://schemas.microsoft.com/office/drawing/2014/main" id="{07A007A7-8076-C40A-5012-00786A042042}"/>
                      </a:ext>
                    </a:extLst>
                  </p:cNvPr>
                  <p:cNvSpPr>
                    <a:spLocks noChangeShapeType="1"/>
                  </p:cNvSpPr>
                  <p:nvPr/>
                </p:nvSpPr>
                <p:spPr bwMode="auto">
                  <a:xfrm>
                    <a:off x="734" y="346"/>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48" name="Line 33">
                    <a:extLst>
                      <a:ext uri="{FF2B5EF4-FFF2-40B4-BE49-F238E27FC236}">
                        <a16:creationId xmlns:a16="http://schemas.microsoft.com/office/drawing/2014/main" id="{08923815-4C63-66D2-435B-7AABD3A2BFFD}"/>
                      </a:ext>
                    </a:extLst>
                  </p:cNvPr>
                  <p:cNvSpPr>
                    <a:spLocks noChangeShapeType="1"/>
                  </p:cNvSpPr>
                  <p:nvPr/>
                </p:nvSpPr>
                <p:spPr bwMode="auto">
                  <a:xfrm>
                    <a:off x="815" y="347"/>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49" name="Line 34">
                    <a:extLst>
                      <a:ext uri="{FF2B5EF4-FFF2-40B4-BE49-F238E27FC236}">
                        <a16:creationId xmlns:a16="http://schemas.microsoft.com/office/drawing/2014/main" id="{AAE72C20-B130-E4DD-9897-DC3AA2EE6A36}"/>
                      </a:ext>
                    </a:extLst>
                  </p:cNvPr>
                  <p:cNvSpPr>
                    <a:spLocks noChangeShapeType="1"/>
                  </p:cNvSpPr>
                  <p:nvPr/>
                </p:nvSpPr>
                <p:spPr bwMode="auto">
                  <a:xfrm flipV="1">
                    <a:off x="772" y="346"/>
                    <a:ext cx="7" cy="12"/>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50" name="Line 35">
                    <a:extLst>
                      <a:ext uri="{FF2B5EF4-FFF2-40B4-BE49-F238E27FC236}">
                        <a16:creationId xmlns:a16="http://schemas.microsoft.com/office/drawing/2014/main" id="{BB51CF64-3E4B-288C-0D74-6A33AD3CCBDD}"/>
                      </a:ext>
                    </a:extLst>
                  </p:cNvPr>
                  <p:cNvSpPr>
                    <a:spLocks noChangeShapeType="1"/>
                  </p:cNvSpPr>
                  <p:nvPr/>
                </p:nvSpPr>
                <p:spPr bwMode="auto">
                  <a:xfrm>
                    <a:off x="790" y="346"/>
                    <a:ext cx="6"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51" name="AutoShape 36">
                    <a:extLst>
                      <a:ext uri="{FF2B5EF4-FFF2-40B4-BE49-F238E27FC236}">
                        <a16:creationId xmlns:a16="http://schemas.microsoft.com/office/drawing/2014/main" id="{3D649A1E-BD42-5444-E327-F430CCDB2147}"/>
                      </a:ext>
                    </a:extLst>
                  </p:cNvPr>
                  <p:cNvSpPr>
                    <a:spLocks noChangeArrowheads="1"/>
                  </p:cNvSpPr>
                  <p:nvPr/>
                </p:nvSpPr>
                <p:spPr bwMode="auto">
                  <a:xfrm rot="10800000">
                    <a:off x="796"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47152" name="AutoShape 37">
                    <a:extLst>
                      <a:ext uri="{FF2B5EF4-FFF2-40B4-BE49-F238E27FC236}">
                        <a16:creationId xmlns:a16="http://schemas.microsoft.com/office/drawing/2014/main" id="{0A763A22-152A-A3A4-7A32-477BA5A99FE8}"/>
                      </a:ext>
                    </a:extLst>
                  </p:cNvPr>
                  <p:cNvSpPr>
                    <a:spLocks noChangeArrowheads="1"/>
                  </p:cNvSpPr>
                  <p:nvPr/>
                </p:nvSpPr>
                <p:spPr bwMode="auto">
                  <a:xfrm rot="10800000">
                    <a:off x="740"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47153" name="AutoShape 38">
                    <a:extLst>
                      <a:ext uri="{FF2B5EF4-FFF2-40B4-BE49-F238E27FC236}">
                        <a16:creationId xmlns:a16="http://schemas.microsoft.com/office/drawing/2014/main" id="{E41BA505-96EC-17ED-D3C4-5957A18C96B8}"/>
                      </a:ext>
                    </a:extLst>
                  </p:cNvPr>
                  <p:cNvSpPr>
                    <a:spLocks noChangeArrowheads="1"/>
                  </p:cNvSpPr>
                  <p:nvPr/>
                </p:nvSpPr>
                <p:spPr bwMode="auto">
                  <a:xfrm rot="10800000">
                    <a:off x="775" y="361"/>
                    <a:ext cx="18" cy="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800 w 21600"/>
                      <a:gd name="T13" fmla="*/ 4181 h 21600"/>
                      <a:gd name="T14" fmla="*/ 16800 w 21600"/>
                      <a:gd name="T15" fmla="*/ 1741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000000"/>
                  </a:solidFill>
                  <a:ln w="9525">
                    <a:solidFill>
                      <a:srgbClr val="000000"/>
                    </a:solidFill>
                    <a:miter lim="800000"/>
                    <a:headEnd/>
                    <a:tailEnd/>
                  </a:ln>
                </p:spPr>
                <p:txBody>
                  <a:bodyPr/>
                  <a:lstStyle/>
                  <a:p>
                    <a:endParaRPr lang="ja-JP" altLang="en-US"/>
                  </a:p>
                </p:txBody>
              </p:sp>
              <p:sp>
                <p:nvSpPr>
                  <p:cNvPr id="47154" name="Line 39">
                    <a:extLst>
                      <a:ext uri="{FF2B5EF4-FFF2-40B4-BE49-F238E27FC236}">
                        <a16:creationId xmlns:a16="http://schemas.microsoft.com/office/drawing/2014/main" id="{4EAE9DC8-2A5D-B9B8-BA28-5D3D6454D2BB}"/>
                      </a:ext>
                    </a:extLst>
                  </p:cNvPr>
                  <p:cNvSpPr>
                    <a:spLocks noChangeShapeType="1"/>
                  </p:cNvSpPr>
                  <p:nvPr/>
                </p:nvSpPr>
                <p:spPr bwMode="auto">
                  <a:xfrm>
                    <a:off x="752" y="341"/>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55" name="Line 40">
                    <a:extLst>
                      <a:ext uri="{FF2B5EF4-FFF2-40B4-BE49-F238E27FC236}">
                        <a16:creationId xmlns:a16="http://schemas.microsoft.com/office/drawing/2014/main" id="{05AE245C-40D9-C23A-1443-8E0A0662D591}"/>
                      </a:ext>
                    </a:extLst>
                  </p:cNvPr>
                  <p:cNvSpPr>
                    <a:spLocks noChangeShapeType="1"/>
                  </p:cNvSpPr>
                  <p:nvPr/>
                </p:nvSpPr>
                <p:spPr bwMode="auto">
                  <a:xfrm flipV="1">
                    <a:off x="793" y="341"/>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56" name="Line 41">
                    <a:extLst>
                      <a:ext uri="{FF2B5EF4-FFF2-40B4-BE49-F238E27FC236}">
                        <a16:creationId xmlns:a16="http://schemas.microsoft.com/office/drawing/2014/main" id="{6F78BD6D-EDAF-C2BF-5D9B-DB79E78EC309}"/>
                      </a:ext>
                    </a:extLst>
                  </p:cNvPr>
                  <p:cNvSpPr>
                    <a:spLocks noChangeShapeType="1"/>
                  </p:cNvSpPr>
                  <p:nvPr/>
                </p:nvSpPr>
                <p:spPr bwMode="auto">
                  <a:xfrm>
                    <a:off x="734" y="341"/>
                    <a:ext cx="20"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7157" name="Line 42">
                    <a:extLst>
                      <a:ext uri="{FF2B5EF4-FFF2-40B4-BE49-F238E27FC236}">
                        <a16:creationId xmlns:a16="http://schemas.microsoft.com/office/drawing/2014/main" id="{7077E25E-3FC0-2A9A-DB47-64480B3AF05D}"/>
                      </a:ext>
                    </a:extLst>
                  </p:cNvPr>
                  <p:cNvSpPr>
                    <a:spLocks noChangeShapeType="1"/>
                  </p:cNvSpPr>
                  <p:nvPr/>
                </p:nvSpPr>
                <p:spPr bwMode="auto">
                  <a:xfrm flipV="1">
                    <a:off x="817" y="342"/>
                    <a:ext cx="16"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47140" name="Oval 43">
                  <a:extLst>
                    <a:ext uri="{FF2B5EF4-FFF2-40B4-BE49-F238E27FC236}">
                      <a16:creationId xmlns:a16="http://schemas.microsoft.com/office/drawing/2014/main" id="{865B3068-5764-7C26-6323-BC956E44E7E1}"/>
                    </a:ext>
                  </a:extLst>
                </p:cNvPr>
                <p:cNvSpPr>
                  <a:spLocks noChangeArrowheads="1"/>
                </p:cNvSpPr>
                <p:nvPr/>
              </p:nvSpPr>
              <p:spPr bwMode="auto">
                <a:xfrm>
                  <a:off x="2463" y="272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grpSp>
            <p:nvGrpSpPr>
              <p:cNvPr id="47127" name="Group 59">
                <a:extLst>
                  <a:ext uri="{FF2B5EF4-FFF2-40B4-BE49-F238E27FC236}">
                    <a16:creationId xmlns:a16="http://schemas.microsoft.com/office/drawing/2014/main" id="{CB8E549B-258A-B371-ACA7-44327A3D261C}"/>
                  </a:ext>
                </a:extLst>
              </p:cNvPr>
              <p:cNvGrpSpPr>
                <a:grpSpLocks/>
              </p:cNvGrpSpPr>
              <p:nvPr/>
            </p:nvGrpSpPr>
            <p:grpSpPr bwMode="auto">
              <a:xfrm>
                <a:off x="3591" y="1635"/>
                <a:ext cx="501" cy="267"/>
                <a:chOff x="3495" y="3307"/>
                <a:chExt cx="501" cy="267"/>
              </a:xfrm>
            </p:grpSpPr>
            <p:sp>
              <p:nvSpPr>
                <p:cNvPr id="47128" name="Rectangle 19">
                  <a:extLst>
                    <a:ext uri="{FF2B5EF4-FFF2-40B4-BE49-F238E27FC236}">
                      <a16:creationId xmlns:a16="http://schemas.microsoft.com/office/drawing/2014/main" id="{E92BBABC-A7EE-6E4F-1C22-8CC0B6BB66D1}"/>
                    </a:ext>
                  </a:extLst>
                </p:cNvPr>
                <p:cNvSpPr>
                  <a:spLocks noChangeArrowheads="1"/>
                </p:cNvSpPr>
                <p:nvPr/>
              </p:nvSpPr>
              <p:spPr bwMode="auto">
                <a:xfrm>
                  <a:off x="3495" y="3342"/>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9" name="Oval 21">
                  <a:extLst>
                    <a:ext uri="{FF2B5EF4-FFF2-40B4-BE49-F238E27FC236}">
                      <a16:creationId xmlns:a16="http://schemas.microsoft.com/office/drawing/2014/main" id="{79D2F0FF-0E24-B71D-3368-F2A53653FDDB}"/>
                    </a:ext>
                  </a:extLst>
                </p:cNvPr>
                <p:cNvSpPr>
                  <a:spLocks noChangeArrowheads="1"/>
                </p:cNvSpPr>
                <p:nvPr/>
              </p:nvSpPr>
              <p:spPr bwMode="auto">
                <a:xfrm>
                  <a:off x="3495" y="3493"/>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30" name="Oval 23">
                  <a:extLst>
                    <a:ext uri="{FF2B5EF4-FFF2-40B4-BE49-F238E27FC236}">
                      <a16:creationId xmlns:a16="http://schemas.microsoft.com/office/drawing/2014/main" id="{069685D6-3E6E-CB4A-EE55-F1F569AF1FDB}"/>
                    </a:ext>
                  </a:extLst>
                </p:cNvPr>
                <p:cNvSpPr>
                  <a:spLocks noChangeArrowheads="1"/>
                </p:cNvSpPr>
                <p:nvPr/>
              </p:nvSpPr>
              <p:spPr bwMode="auto">
                <a:xfrm>
                  <a:off x="3495" y="3307"/>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grpSp>
        <p:grpSp>
          <p:nvGrpSpPr>
            <p:cNvPr id="47112" name="Group 12">
              <a:extLst>
                <a:ext uri="{FF2B5EF4-FFF2-40B4-BE49-F238E27FC236}">
                  <a16:creationId xmlns:a16="http://schemas.microsoft.com/office/drawing/2014/main" id="{866EF058-9775-0642-469F-1026563FFDDD}"/>
                </a:ext>
              </a:extLst>
            </p:cNvPr>
            <p:cNvGrpSpPr>
              <a:grpSpLocks/>
            </p:cNvGrpSpPr>
            <p:nvPr/>
          </p:nvGrpSpPr>
          <p:grpSpPr bwMode="auto">
            <a:xfrm rot="-2175066">
              <a:off x="4413" y="1453"/>
              <a:ext cx="270" cy="631"/>
              <a:chOff x="469" y="391"/>
              <a:chExt cx="96" cy="130"/>
            </a:xfrm>
          </p:grpSpPr>
          <p:sp>
            <p:nvSpPr>
              <p:cNvPr id="47120" name="Oval 13">
                <a:extLst>
                  <a:ext uri="{FF2B5EF4-FFF2-40B4-BE49-F238E27FC236}">
                    <a16:creationId xmlns:a16="http://schemas.microsoft.com/office/drawing/2014/main" id="{222A37B6-2EC8-BE4D-149A-E5BDF93A618B}"/>
                  </a:ext>
                </a:extLst>
              </p:cNvPr>
              <p:cNvSpPr>
                <a:spLocks noChangeArrowheads="1"/>
              </p:cNvSpPr>
              <p:nvPr/>
            </p:nvSpPr>
            <p:spPr bwMode="auto">
              <a:xfrm>
                <a:off x="554" y="391"/>
                <a:ext cx="11" cy="31"/>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1" name="Rectangle 14">
                <a:extLst>
                  <a:ext uri="{FF2B5EF4-FFF2-40B4-BE49-F238E27FC236}">
                    <a16:creationId xmlns:a16="http://schemas.microsoft.com/office/drawing/2014/main" id="{EE41B211-1719-58C9-5D47-07AB0BF04039}"/>
                  </a:ext>
                </a:extLst>
              </p:cNvPr>
              <p:cNvSpPr>
                <a:spLocks noChangeArrowheads="1"/>
              </p:cNvSpPr>
              <p:nvPr/>
            </p:nvSpPr>
            <p:spPr bwMode="auto">
              <a:xfrm>
                <a:off x="475" y="391"/>
                <a:ext cx="81" cy="31"/>
              </a:xfrm>
              <a:prstGeom prst="rect">
                <a:avLst/>
              </a:prstGeom>
              <a:gradFill rotWithShape="0">
                <a:gsLst>
                  <a:gs pos="0">
                    <a:srgbClr val="FF9900"/>
                  </a:gs>
                  <a:gs pos="50000">
                    <a:srgbClr val="FFFFFF"/>
                  </a:gs>
                  <a:gs pos="100000">
                    <a:srgbClr val="FF9900"/>
                  </a:gs>
                </a:gsLst>
                <a:lin ang="540000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2" name="Oval 15">
                <a:extLst>
                  <a:ext uri="{FF2B5EF4-FFF2-40B4-BE49-F238E27FC236}">
                    <a16:creationId xmlns:a16="http://schemas.microsoft.com/office/drawing/2014/main" id="{EE5469AD-4BEF-6743-FCDC-952286F374EB}"/>
                  </a:ext>
                </a:extLst>
              </p:cNvPr>
              <p:cNvSpPr>
                <a:spLocks noChangeArrowheads="1"/>
              </p:cNvSpPr>
              <p:nvPr/>
            </p:nvSpPr>
            <p:spPr bwMode="auto">
              <a:xfrm>
                <a:off x="469" y="391"/>
                <a:ext cx="11" cy="31"/>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3" name="Oval 16">
                <a:extLst>
                  <a:ext uri="{FF2B5EF4-FFF2-40B4-BE49-F238E27FC236}">
                    <a16:creationId xmlns:a16="http://schemas.microsoft.com/office/drawing/2014/main" id="{5ABE9819-C3E1-7E19-D078-57646912FC23}"/>
                  </a:ext>
                </a:extLst>
              </p:cNvPr>
              <p:cNvSpPr>
                <a:spLocks noChangeArrowheads="1"/>
              </p:cNvSpPr>
              <p:nvPr/>
            </p:nvSpPr>
            <p:spPr bwMode="auto">
              <a:xfrm flipH="1">
                <a:off x="553" y="391"/>
                <a:ext cx="8" cy="31"/>
              </a:xfrm>
              <a:prstGeom prst="ellipse">
                <a:avLst/>
              </a:prstGeom>
              <a:gradFill rotWithShape="0">
                <a:gsLst>
                  <a:gs pos="0">
                    <a:srgbClr val="FF9900"/>
                  </a:gs>
                  <a:gs pos="50000">
                    <a:srgbClr val="FFFFFF"/>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4" name="Rectangle 17">
                <a:extLst>
                  <a:ext uri="{FF2B5EF4-FFF2-40B4-BE49-F238E27FC236}">
                    <a16:creationId xmlns:a16="http://schemas.microsoft.com/office/drawing/2014/main" id="{8E992A89-4B10-03A2-D3CB-5D712E55341B}"/>
                  </a:ext>
                </a:extLst>
              </p:cNvPr>
              <p:cNvSpPr>
                <a:spLocks noChangeArrowheads="1"/>
              </p:cNvSpPr>
              <p:nvPr/>
            </p:nvSpPr>
            <p:spPr bwMode="auto">
              <a:xfrm>
                <a:off x="511" y="416"/>
                <a:ext cx="8" cy="10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25" name="Oval 18">
                <a:extLst>
                  <a:ext uri="{FF2B5EF4-FFF2-40B4-BE49-F238E27FC236}">
                    <a16:creationId xmlns:a16="http://schemas.microsoft.com/office/drawing/2014/main" id="{41FBD36D-2325-3F8B-D850-579AB98AC530}"/>
                  </a:ext>
                </a:extLst>
              </p:cNvPr>
              <p:cNvSpPr>
                <a:spLocks noChangeArrowheads="1"/>
              </p:cNvSpPr>
              <p:nvPr/>
            </p:nvSpPr>
            <p:spPr bwMode="auto">
              <a:xfrm>
                <a:off x="511" y="516"/>
                <a:ext cx="8" cy="4"/>
              </a:xfrm>
              <a:prstGeom prst="ellipse">
                <a:avLst/>
              </a:prstGeom>
              <a:solidFill>
                <a:srgbClr val="FFFFFF"/>
              </a:soli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
          <p:nvSpPr>
            <p:cNvPr id="47113" name="Line 70">
              <a:extLst>
                <a:ext uri="{FF2B5EF4-FFF2-40B4-BE49-F238E27FC236}">
                  <a16:creationId xmlns:a16="http://schemas.microsoft.com/office/drawing/2014/main" id="{AA4691FF-2A2D-C082-6415-614C7CF28A5D}"/>
                </a:ext>
              </a:extLst>
            </p:cNvPr>
            <p:cNvSpPr>
              <a:spLocks noChangeShapeType="1"/>
            </p:cNvSpPr>
            <p:nvPr/>
          </p:nvSpPr>
          <p:spPr bwMode="auto">
            <a:xfrm flipH="1">
              <a:off x="3512" y="728"/>
              <a:ext cx="224"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p>
          </p:txBody>
        </p:sp>
        <p:sp>
          <p:nvSpPr>
            <p:cNvPr id="47114" name="Text Box 71">
              <a:extLst>
                <a:ext uri="{FF2B5EF4-FFF2-40B4-BE49-F238E27FC236}">
                  <a16:creationId xmlns:a16="http://schemas.microsoft.com/office/drawing/2014/main" id="{006D54C1-0BCE-3B94-0902-E51C1D83EB2E}"/>
                </a:ext>
              </a:extLst>
            </p:cNvPr>
            <p:cNvSpPr txBox="1">
              <a:spLocks noChangeArrowheads="1"/>
            </p:cNvSpPr>
            <p:nvPr/>
          </p:nvSpPr>
          <p:spPr bwMode="auto">
            <a:xfrm>
              <a:off x="3776" y="616"/>
              <a:ext cx="672" cy="194"/>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ダルマ</a:t>
              </a:r>
            </a:p>
          </p:txBody>
        </p:sp>
        <p:sp>
          <p:nvSpPr>
            <p:cNvPr id="47115" name="Line 72">
              <a:extLst>
                <a:ext uri="{FF2B5EF4-FFF2-40B4-BE49-F238E27FC236}">
                  <a16:creationId xmlns:a16="http://schemas.microsoft.com/office/drawing/2014/main" id="{5966D967-AA0B-9113-7048-B0B5A1EA33BD}"/>
                </a:ext>
              </a:extLst>
            </p:cNvPr>
            <p:cNvSpPr>
              <a:spLocks noChangeShapeType="1"/>
            </p:cNvSpPr>
            <p:nvPr/>
          </p:nvSpPr>
          <p:spPr bwMode="auto">
            <a:xfrm flipH="1">
              <a:off x="3696" y="1312"/>
              <a:ext cx="224"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p>
          </p:txBody>
        </p:sp>
        <p:sp>
          <p:nvSpPr>
            <p:cNvPr id="47116" name="Text Box 73">
              <a:extLst>
                <a:ext uri="{FF2B5EF4-FFF2-40B4-BE49-F238E27FC236}">
                  <a16:creationId xmlns:a16="http://schemas.microsoft.com/office/drawing/2014/main" id="{09EF043C-3701-B83B-71BF-7EB0C3171DAE}"/>
                </a:ext>
              </a:extLst>
            </p:cNvPr>
            <p:cNvSpPr txBox="1">
              <a:spLocks noChangeArrowheads="1"/>
            </p:cNvSpPr>
            <p:nvPr/>
          </p:nvSpPr>
          <p:spPr bwMode="auto">
            <a:xfrm>
              <a:off x="3944" y="1224"/>
              <a:ext cx="920" cy="194"/>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コマ（５個）</a:t>
              </a:r>
            </a:p>
          </p:txBody>
        </p:sp>
        <p:sp>
          <p:nvSpPr>
            <p:cNvPr id="47117" name="AutoShape 74">
              <a:extLst>
                <a:ext uri="{FF2B5EF4-FFF2-40B4-BE49-F238E27FC236}">
                  <a16:creationId xmlns:a16="http://schemas.microsoft.com/office/drawing/2014/main" id="{A1D96106-D516-0E50-495F-920043C50789}"/>
                </a:ext>
              </a:extLst>
            </p:cNvPr>
            <p:cNvSpPr>
              <a:spLocks/>
            </p:cNvSpPr>
            <p:nvPr/>
          </p:nvSpPr>
          <p:spPr bwMode="auto">
            <a:xfrm>
              <a:off x="3538" y="1208"/>
              <a:ext cx="164" cy="273"/>
            </a:xfrm>
            <a:prstGeom prst="rightBracket">
              <a:avLst>
                <a:gd name="adj" fmla="val 121426"/>
              </a:avLst>
            </a:prstGeom>
            <a:noFill/>
            <a:ln w="63500">
              <a:solidFill>
                <a:schemeClr val="tx1"/>
              </a:solidFill>
              <a:round/>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47118" name="Line 75">
              <a:extLst>
                <a:ext uri="{FF2B5EF4-FFF2-40B4-BE49-F238E27FC236}">
                  <a16:creationId xmlns:a16="http://schemas.microsoft.com/office/drawing/2014/main" id="{A55D6DBC-C437-121F-9DDA-0125560E9F04}"/>
                </a:ext>
              </a:extLst>
            </p:cNvPr>
            <p:cNvSpPr>
              <a:spLocks noChangeShapeType="1"/>
            </p:cNvSpPr>
            <p:nvPr/>
          </p:nvSpPr>
          <p:spPr bwMode="auto">
            <a:xfrm flipH="1">
              <a:off x="4640" y="1808"/>
              <a:ext cx="224"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p>
          </p:txBody>
        </p:sp>
        <p:sp>
          <p:nvSpPr>
            <p:cNvPr id="47119" name="Text Box 76">
              <a:extLst>
                <a:ext uri="{FF2B5EF4-FFF2-40B4-BE49-F238E27FC236}">
                  <a16:creationId xmlns:a16="http://schemas.microsoft.com/office/drawing/2014/main" id="{9F1B4AEC-4DAE-6B91-1452-D47A1781009B}"/>
                </a:ext>
              </a:extLst>
            </p:cNvPr>
            <p:cNvSpPr txBox="1">
              <a:spLocks noChangeArrowheads="1"/>
            </p:cNvSpPr>
            <p:nvPr/>
          </p:nvSpPr>
          <p:spPr bwMode="auto">
            <a:xfrm>
              <a:off x="4880" y="1720"/>
              <a:ext cx="672" cy="194"/>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ハンマー</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スライド番号プレースホルダ 3">
            <a:extLst>
              <a:ext uri="{FF2B5EF4-FFF2-40B4-BE49-F238E27FC236}">
                <a16:creationId xmlns:a16="http://schemas.microsoft.com/office/drawing/2014/main" id="{CFB53326-0F8A-4820-B13A-A0F996C83CE3}"/>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2DB66407-A45B-4A7F-BA97-A45E2340810C}" type="slidenum">
              <a:rPr lang="en-US" altLang="ja-JP" sz="1400" b="0">
                <a:latin typeface="メイリオ" panose="020B0604030504040204" pitchFamily="50" charset="-128"/>
                <a:ea typeface="メイリオ" panose="020B0604030504040204" pitchFamily="50" charset="-128"/>
              </a:rPr>
              <a:pPr algn="r" eaLnBrk="1" hangingPunct="1">
                <a:spcBef>
                  <a:spcPct val="0"/>
                </a:spcBef>
                <a:buFontTx/>
                <a:buNone/>
              </a:pPr>
              <a:t>41</a:t>
            </a:fld>
            <a:endParaRPr lang="en-US" altLang="ja-JP" sz="1400" b="0">
              <a:latin typeface="メイリオ" panose="020B0604030504040204" pitchFamily="50" charset="-128"/>
              <a:ea typeface="メイリオ" panose="020B0604030504040204" pitchFamily="50" charset="-128"/>
            </a:endParaRPr>
          </a:p>
        </p:txBody>
      </p:sp>
      <p:sp>
        <p:nvSpPr>
          <p:cNvPr id="49155" name="AutoShape 2">
            <a:extLst>
              <a:ext uri="{FF2B5EF4-FFF2-40B4-BE49-F238E27FC236}">
                <a16:creationId xmlns:a16="http://schemas.microsoft.com/office/drawing/2014/main" id="{888A2794-6664-9AC5-57E5-CC93B44C64A5}"/>
              </a:ext>
            </a:extLst>
          </p:cNvPr>
          <p:cNvSpPr>
            <a:spLocks noChangeArrowheads="1"/>
          </p:cNvSpPr>
          <p:nvPr/>
        </p:nvSpPr>
        <p:spPr bwMode="auto">
          <a:xfrm>
            <a:off x="1676400" y="0"/>
            <a:ext cx="3048000" cy="6858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２．現状把握</a:t>
            </a:r>
          </a:p>
        </p:txBody>
      </p:sp>
      <p:sp>
        <p:nvSpPr>
          <p:cNvPr id="134148" name="Text Box 3">
            <a:extLst>
              <a:ext uri="{FF2B5EF4-FFF2-40B4-BE49-F238E27FC236}">
                <a16:creationId xmlns:a16="http://schemas.microsoft.com/office/drawing/2014/main" id="{AD603DF4-54BF-088E-391C-120F6057EEE0}"/>
              </a:ext>
            </a:extLst>
          </p:cNvPr>
          <p:cNvSpPr txBox="1">
            <a:spLocks noChangeArrowheads="1"/>
          </p:cNvSpPr>
          <p:nvPr/>
        </p:nvSpPr>
        <p:spPr bwMode="auto">
          <a:xfrm>
            <a:off x="4876800" y="152400"/>
            <a:ext cx="3278188" cy="46196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FFFF"/>
                </a:solidFill>
                <a:latin typeface="メイリオ" panose="020B0604030504040204" pitchFamily="50" charset="-128"/>
                <a:ea typeface="メイリオ" panose="020B0604030504040204" pitchFamily="50" charset="-128"/>
              </a:rPr>
              <a:t>現状の悪さを把握する</a:t>
            </a:r>
          </a:p>
        </p:txBody>
      </p:sp>
      <p:sp>
        <p:nvSpPr>
          <p:cNvPr id="134149" name="Text Box 7">
            <a:extLst>
              <a:ext uri="{FF2B5EF4-FFF2-40B4-BE49-F238E27FC236}">
                <a16:creationId xmlns:a16="http://schemas.microsoft.com/office/drawing/2014/main" id="{30A31121-2025-E5E0-24F8-2CDD662EA0CB}"/>
              </a:ext>
            </a:extLst>
          </p:cNvPr>
          <p:cNvSpPr txBox="1">
            <a:spLocks noChangeArrowheads="1"/>
          </p:cNvSpPr>
          <p:nvPr/>
        </p:nvSpPr>
        <p:spPr bwMode="auto">
          <a:xfrm>
            <a:off x="1752600" y="1143000"/>
            <a:ext cx="1030605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u="sng">
                <a:solidFill>
                  <a:srgbClr val="FF0000"/>
                </a:solidFill>
                <a:latin typeface="メイリオ" panose="020B0604030504040204" pitchFamily="50" charset="-128"/>
                <a:ea typeface="メイリオ" panose="020B0604030504040204" pitchFamily="50" charset="-128"/>
              </a:rPr>
              <a:t>「現状把握とは」</a:t>
            </a:r>
          </a:p>
          <a:p>
            <a:pP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取り上げた</a:t>
            </a:r>
            <a:r>
              <a:rPr lang="ja-JP" altLang="en-US" sz="2000" b="0">
                <a:solidFill>
                  <a:srgbClr val="FF0000"/>
                </a:solidFill>
                <a:latin typeface="メイリオ" panose="020B0604030504040204" pitchFamily="50" charset="-128"/>
                <a:ea typeface="メイリオ" panose="020B0604030504040204" pitchFamily="50" charset="-128"/>
              </a:rPr>
              <a:t>テーマ（問題）について</a:t>
            </a:r>
            <a:r>
              <a:rPr lang="ja-JP" altLang="en-US" sz="2000" b="0">
                <a:latin typeface="メイリオ" panose="020B0604030504040204" pitchFamily="50" charset="-128"/>
                <a:ea typeface="メイリオ" panose="020B0604030504040204" pitchFamily="50" charset="-128"/>
              </a:rPr>
              <a:t>、その現状の悪さ加減がどのようになって</a:t>
            </a:r>
          </a:p>
          <a:p>
            <a:pP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いるのか</a:t>
            </a:r>
            <a:r>
              <a:rPr lang="ja-JP" altLang="en-US" sz="2000" b="0">
                <a:solidFill>
                  <a:srgbClr val="FF0000"/>
                </a:solidFill>
                <a:latin typeface="メイリオ" panose="020B0604030504040204" pitchFamily="50" charset="-128"/>
                <a:ea typeface="メイリオ" panose="020B0604030504040204" pitchFamily="50" charset="-128"/>
              </a:rPr>
              <a:t>事実（データ）でしっかりと調査</a:t>
            </a:r>
            <a:r>
              <a:rPr lang="ja-JP" altLang="en-US" sz="2000" b="0">
                <a:latin typeface="メイリオ" panose="020B0604030504040204" pitchFamily="50" charset="-128"/>
                <a:ea typeface="メイリオ" panose="020B0604030504040204" pitchFamily="50" charset="-128"/>
              </a:rPr>
              <a:t>し、悪さの大きさやバラツキを分析して</a:t>
            </a:r>
            <a:endParaRPr lang="en-US" altLang="ja-JP" sz="20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000" b="0">
                <a:solidFill>
                  <a:srgbClr val="FF0000"/>
                </a:solidFill>
                <a:latin typeface="メイリオ" panose="020B0604030504040204" pitchFamily="50" charset="-128"/>
                <a:ea typeface="メイリオ" panose="020B0604030504040204" pitchFamily="50" charset="-128"/>
              </a:rPr>
              <a:t>解決すべき「攻め所（ターゲット）」を明らかに</a:t>
            </a:r>
            <a:r>
              <a:rPr lang="ja-JP" altLang="en-US" sz="2000" b="0">
                <a:latin typeface="メイリオ" panose="020B0604030504040204" pitchFamily="50" charset="-128"/>
                <a:ea typeface="メイリオ" panose="020B0604030504040204" pitchFamily="50" charset="-128"/>
              </a:rPr>
              <a:t>します。</a:t>
            </a:r>
          </a:p>
          <a:p>
            <a:pPr eaLnBrk="1" hangingPunct="1">
              <a:spcBef>
                <a:spcPct val="0"/>
              </a:spcBef>
              <a:buFontTx/>
              <a:buNone/>
            </a:pPr>
            <a:endParaRPr lang="ja-JP" altLang="en-US" sz="20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400" b="0" u="sng">
                <a:solidFill>
                  <a:srgbClr val="FF0000"/>
                </a:solidFill>
                <a:latin typeface="メイリオ" panose="020B0604030504040204" pitchFamily="50" charset="-128"/>
                <a:ea typeface="メイリオ" panose="020B0604030504040204" pitchFamily="50" charset="-128"/>
              </a:rPr>
              <a:t>「現状把握」</a:t>
            </a:r>
          </a:p>
        </p:txBody>
      </p:sp>
      <p:grpSp>
        <p:nvGrpSpPr>
          <p:cNvPr id="134150" name="Group 11">
            <a:extLst>
              <a:ext uri="{FF2B5EF4-FFF2-40B4-BE49-F238E27FC236}">
                <a16:creationId xmlns:a16="http://schemas.microsoft.com/office/drawing/2014/main" id="{BD16F0E8-82AF-F868-4FFF-5C88679E63F8}"/>
              </a:ext>
            </a:extLst>
          </p:cNvPr>
          <p:cNvGrpSpPr>
            <a:grpSpLocks/>
          </p:cNvGrpSpPr>
          <p:nvPr/>
        </p:nvGrpSpPr>
        <p:grpSpPr bwMode="auto">
          <a:xfrm>
            <a:off x="1752601" y="3429001"/>
            <a:ext cx="6894513" cy="2232025"/>
            <a:chOff x="720" y="1920"/>
            <a:chExt cx="4343" cy="1406"/>
          </a:xfrm>
          <a:solidFill>
            <a:schemeClr val="accent3"/>
          </a:solidFill>
        </p:grpSpPr>
        <p:sp>
          <p:nvSpPr>
            <p:cNvPr id="49161" name="Text Box 8">
              <a:extLst>
                <a:ext uri="{FF2B5EF4-FFF2-40B4-BE49-F238E27FC236}">
                  <a16:creationId xmlns:a16="http://schemas.microsoft.com/office/drawing/2014/main" id="{951865D9-9340-61E1-387C-26429080828A}"/>
                </a:ext>
              </a:extLst>
            </p:cNvPr>
            <p:cNvSpPr txBox="1">
              <a:spLocks noChangeArrowheads="1"/>
            </p:cNvSpPr>
            <p:nvPr/>
          </p:nvSpPr>
          <p:spPr bwMode="auto">
            <a:xfrm>
              <a:off x="720" y="1920"/>
              <a:ext cx="4343" cy="446"/>
            </a:xfrm>
            <a:prstGeom prst="rect">
              <a:avLst/>
            </a:prstGeom>
            <a:grpFill/>
            <a:ln w="9525">
              <a:no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2000" b="0">
                  <a:latin typeface="メイリオ" panose="020B0604030504040204" pitchFamily="50" charset="-128"/>
                  <a:ea typeface="メイリオ" panose="020B0604030504040204" pitchFamily="50" charset="-128"/>
                </a:rPr>
                <a:t>①</a:t>
              </a:r>
              <a:r>
                <a:rPr lang="ja-JP" altLang="en-US" sz="2000" b="0">
                  <a:latin typeface="メイリオ" panose="020B0604030504040204" pitchFamily="50" charset="-128"/>
                  <a:ea typeface="メイリオ" panose="020B0604030504040204" pitchFamily="50" charset="-128"/>
                </a:rPr>
                <a:t>悪さを５ゲン主義（現地・現物・現実・原理・原則）で</a:t>
              </a:r>
            </a:p>
            <a:p>
              <a:pPr eaLnBrk="1" hangingPunct="1">
                <a:spcBef>
                  <a:spcPct val="0"/>
                </a:spcBef>
                <a:buFontTx/>
                <a:buNone/>
                <a:defRPr/>
              </a:pPr>
              <a:r>
                <a:rPr lang="ja-JP" altLang="en-US" sz="2000" b="0">
                  <a:latin typeface="メイリオ" panose="020B0604030504040204" pitchFamily="50" charset="-128"/>
                  <a:ea typeface="メイリオ" panose="020B0604030504040204" pitchFamily="50" charset="-128"/>
                </a:rPr>
                <a:t>　調査、把握する。</a:t>
              </a:r>
            </a:p>
          </p:txBody>
        </p:sp>
        <p:sp>
          <p:nvSpPr>
            <p:cNvPr id="49162" name="Text Box 9">
              <a:extLst>
                <a:ext uri="{FF2B5EF4-FFF2-40B4-BE49-F238E27FC236}">
                  <a16:creationId xmlns:a16="http://schemas.microsoft.com/office/drawing/2014/main" id="{E276E754-1586-79EB-A0EE-2E8F7C68686A}"/>
                </a:ext>
              </a:extLst>
            </p:cNvPr>
            <p:cNvSpPr txBox="1">
              <a:spLocks noChangeArrowheads="1"/>
            </p:cNvSpPr>
            <p:nvPr/>
          </p:nvSpPr>
          <p:spPr bwMode="auto">
            <a:xfrm>
              <a:off x="720" y="2496"/>
              <a:ext cx="4343" cy="252"/>
            </a:xfrm>
            <a:prstGeom prst="rect">
              <a:avLst/>
            </a:prstGeom>
            <a:grpFill/>
            <a:ln w="9525">
              <a:no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2000" b="0">
                  <a:latin typeface="メイリオ" panose="020B0604030504040204" pitchFamily="50" charset="-128"/>
                  <a:ea typeface="メイリオ" panose="020B0604030504040204" pitchFamily="50" charset="-128"/>
                </a:rPr>
                <a:t>②</a:t>
              </a:r>
              <a:r>
                <a:rPr lang="ja-JP" altLang="en-US" sz="2000" b="0">
                  <a:latin typeface="メイリオ" panose="020B0604030504040204" pitchFamily="50" charset="-128"/>
                  <a:ea typeface="メイリオ" panose="020B0604030504040204" pitchFamily="50" charset="-128"/>
                </a:rPr>
                <a:t>悪さの大きさ、バラツキを分析する。　　　　　　　　</a:t>
              </a:r>
            </a:p>
          </p:txBody>
        </p:sp>
        <p:sp>
          <p:nvSpPr>
            <p:cNvPr id="49163" name="Text Box 10">
              <a:extLst>
                <a:ext uri="{FF2B5EF4-FFF2-40B4-BE49-F238E27FC236}">
                  <a16:creationId xmlns:a16="http://schemas.microsoft.com/office/drawing/2014/main" id="{7752E6CA-67B4-F70E-2972-57E465878D39}"/>
                </a:ext>
              </a:extLst>
            </p:cNvPr>
            <p:cNvSpPr txBox="1">
              <a:spLocks noChangeArrowheads="1"/>
            </p:cNvSpPr>
            <p:nvPr/>
          </p:nvSpPr>
          <p:spPr bwMode="auto">
            <a:xfrm>
              <a:off x="720" y="2880"/>
              <a:ext cx="4343" cy="446"/>
            </a:xfrm>
            <a:prstGeom prst="rect">
              <a:avLst/>
            </a:prstGeom>
            <a:grpFill/>
            <a:ln w="9525">
              <a:no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2000" b="0" dirty="0">
                  <a:latin typeface="メイリオ" panose="020B0604030504040204" pitchFamily="50" charset="-128"/>
                  <a:ea typeface="メイリオ" panose="020B0604030504040204" pitchFamily="50" charset="-128"/>
                </a:rPr>
                <a:t>③</a:t>
              </a:r>
              <a:r>
                <a:rPr lang="ja-JP" altLang="en-US" sz="2000" b="0" dirty="0">
                  <a:latin typeface="メイリオ" panose="020B0604030504040204" pitchFamily="50" charset="-128"/>
                  <a:ea typeface="メイリオ" panose="020B0604030504040204" pitchFamily="50" charset="-128"/>
                </a:rPr>
                <a:t>悪さの大きいものから順に、改善すべき「攻め所」を絞</a:t>
              </a:r>
            </a:p>
            <a:p>
              <a:pPr eaLnBrk="1" hangingPunct="1">
                <a:spcBef>
                  <a:spcPct val="0"/>
                </a:spcBef>
                <a:buFontTx/>
                <a:buNone/>
                <a:defRPr/>
              </a:pPr>
              <a:r>
                <a:rPr lang="ja-JP" altLang="en-US" sz="2000" b="0" dirty="0">
                  <a:latin typeface="メイリオ" panose="020B0604030504040204" pitchFamily="50" charset="-128"/>
                  <a:ea typeface="メイリオ" panose="020B0604030504040204" pitchFamily="50" charset="-128"/>
                </a:rPr>
                <a:t>　り込む。</a:t>
              </a:r>
            </a:p>
          </p:txBody>
        </p:sp>
      </p:grpSp>
      <p:pic>
        <p:nvPicPr>
          <p:cNvPr id="49159" name="Picture 12">
            <a:extLst>
              <a:ext uri="{FF2B5EF4-FFF2-40B4-BE49-F238E27FC236}">
                <a16:creationId xmlns:a16="http://schemas.microsoft.com/office/drawing/2014/main" id="{99BDFA41-25A8-88B6-75DF-1FD6AF1F4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4425" y="4419600"/>
            <a:ext cx="1752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Text Box 14">
            <a:extLst>
              <a:ext uri="{FF2B5EF4-FFF2-40B4-BE49-F238E27FC236}">
                <a16:creationId xmlns:a16="http://schemas.microsoft.com/office/drawing/2014/main" id="{9B40D876-E443-C089-E00C-95017364A348}"/>
              </a:ext>
            </a:extLst>
          </p:cNvPr>
          <p:cNvSpPr txBox="1">
            <a:spLocks noChangeArrowheads="1"/>
          </p:cNvSpPr>
          <p:nvPr/>
        </p:nvSpPr>
        <p:spPr bwMode="auto">
          <a:xfrm>
            <a:off x="3794125" y="5984875"/>
            <a:ext cx="184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en-US" altLang="ja-JP" sz="2400" b="0">
              <a:latin typeface="メイリオ" panose="020B0604030504040204" pitchFamily="50" charset="-128"/>
              <a:ea typeface="メイリオ" panose="020B0604030504040204" pitchFamily="50" charset="-128"/>
            </a:endParaRPr>
          </a:p>
          <a:p>
            <a:pPr algn="ctr" eaLnBrk="1" hangingPunct="1">
              <a:spcBef>
                <a:spcPct val="0"/>
              </a:spcBef>
              <a:buFontTx/>
              <a:buNone/>
            </a:pPr>
            <a:endParaRPr lang="en-US" altLang="ja-JP" sz="2400" b="0">
              <a:latin typeface="メイリオ" panose="020B0604030504040204" pitchFamily="50" charset="-128"/>
              <a:ea typeface="メイリオ" panose="020B0604030504040204" pitchFamily="50" charset="-128"/>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3">
            <a:extLst>
              <a:ext uri="{FF2B5EF4-FFF2-40B4-BE49-F238E27FC236}">
                <a16:creationId xmlns:a16="http://schemas.microsoft.com/office/drawing/2014/main" id="{D6B84C14-0B03-122C-B0E9-61474FF95C3E}"/>
              </a:ext>
            </a:extLst>
          </p:cNvPr>
          <p:cNvSpPr txBox="1">
            <a:spLocks noChangeArrowheads="1"/>
          </p:cNvSpPr>
          <p:nvPr/>
        </p:nvSpPr>
        <p:spPr bwMode="auto">
          <a:xfrm>
            <a:off x="1524000" y="0"/>
            <a:ext cx="9598025"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400" b="0">
                <a:solidFill>
                  <a:schemeClr val="hlink"/>
                </a:solidFill>
                <a:latin typeface="メイリオ" panose="020B0604030504040204" pitchFamily="50" charset="-128"/>
                <a:ea typeface="メイリオ" panose="020B0604030504040204" pitchFamily="50" charset="-128"/>
              </a:rPr>
              <a:t>【</a:t>
            </a:r>
            <a:r>
              <a:rPr lang="ja-JP" altLang="en-US" sz="2400" b="0">
                <a:solidFill>
                  <a:schemeClr val="hlink"/>
                </a:solidFill>
                <a:latin typeface="メイリオ" panose="020B0604030504040204" pitchFamily="50" charset="-128"/>
                <a:ea typeface="メイリオ" panose="020B0604030504040204" pitchFamily="50" charset="-128"/>
              </a:rPr>
              <a:t>チェックシートの作り方と活用</a:t>
            </a:r>
            <a:r>
              <a:rPr lang="en-US" altLang="ja-JP" sz="2400" b="0">
                <a:solidFill>
                  <a:schemeClr val="hlink"/>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2400" b="0">
                <a:solidFill>
                  <a:srgbClr val="FF3300"/>
                </a:solidFill>
                <a:latin typeface="メイリオ" panose="020B0604030504040204" pitchFamily="50" charset="-128"/>
                <a:ea typeface="メイリオ" panose="020B0604030504040204" pitchFamily="50" charset="-128"/>
              </a:rPr>
              <a:t>（１）チェックシートとは</a:t>
            </a: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・データが分類項目別に、どこに集中しているかを見やすく表した図表のこと。</a:t>
            </a:r>
          </a:p>
          <a:p>
            <a:pPr eaLnBrk="1" hangingPunct="1">
              <a:spcBef>
                <a:spcPct val="0"/>
              </a:spcBef>
              <a:buFontTx/>
              <a:buNone/>
            </a:pPr>
            <a:endParaRPr lang="ja-JP" altLang="en-US" sz="2400" b="0">
              <a:solidFill>
                <a:srgbClr val="FF33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400" b="0">
                <a:solidFill>
                  <a:srgbClr val="FF3300"/>
                </a:solidFill>
                <a:latin typeface="メイリオ" panose="020B0604030504040204" pitchFamily="50" charset="-128"/>
                <a:ea typeface="メイリオ" panose="020B0604030504040204" pitchFamily="50" charset="-128"/>
              </a:rPr>
              <a:t>（２）目的に合ったチェックシートを作る</a:t>
            </a:r>
          </a:p>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 　</a:t>
            </a:r>
            <a:r>
              <a:rPr lang="ja-JP" altLang="en-US" sz="1800" b="0">
                <a:latin typeface="メイリオ" panose="020B0604030504040204" pitchFamily="50" charset="-128"/>
                <a:ea typeface="メイリオ" panose="020B0604030504040204" pitchFamily="50" charset="-128"/>
              </a:rPr>
              <a:t>・チェックシートの種類はたくさんあります。それぞれ形が異なるので目的を明確にし</a:t>
            </a: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目的に合ったチェックシートを作ることが大切です。</a:t>
            </a: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・何を知りたいのかをハッキリさせておくことです。</a:t>
            </a:r>
          </a:p>
        </p:txBody>
      </p:sp>
      <p:pic>
        <p:nvPicPr>
          <p:cNvPr id="51203" name="Picture 8">
            <a:extLst>
              <a:ext uri="{FF2B5EF4-FFF2-40B4-BE49-F238E27FC236}">
                <a16:creationId xmlns:a16="http://schemas.microsoft.com/office/drawing/2014/main" id="{20F08A84-58DD-7078-E16D-505ECD55B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6700" y="3822700"/>
            <a:ext cx="2187575"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153609" name="AutoShape 9">
            <a:extLst>
              <a:ext uri="{FF2B5EF4-FFF2-40B4-BE49-F238E27FC236}">
                <a16:creationId xmlns:a16="http://schemas.microsoft.com/office/drawing/2014/main" id="{B1892B0E-CC62-0F6D-E4A8-672765D555E6}"/>
              </a:ext>
            </a:extLst>
          </p:cNvPr>
          <p:cNvSpPr>
            <a:spLocks noChangeArrowheads="1"/>
          </p:cNvSpPr>
          <p:nvPr/>
        </p:nvSpPr>
        <p:spPr bwMode="auto">
          <a:xfrm>
            <a:off x="6981825" y="2868613"/>
            <a:ext cx="3733800" cy="1219200"/>
          </a:xfrm>
          <a:prstGeom prst="flowChartMultidocument">
            <a:avLst/>
          </a:prstGeom>
          <a:solidFill>
            <a:schemeClr val="bg1"/>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現状把握や対策の</a:t>
            </a:r>
            <a:r>
              <a:rPr lang="ja-JP" altLang="en-US" sz="1600" b="0" u="sng">
                <a:latin typeface="メイリオ" panose="020B0604030504040204" pitchFamily="50" charset="-128"/>
                <a:ea typeface="メイリオ" panose="020B0604030504040204" pitchFamily="50" charset="-128"/>
              </a:rPr>
              <a:t>効果確認の</a:t>
            </a:r>
          </a:p>
          <a:p>
            <a:pPr algn="ctr" eaLnBrk="1" hangingPunct="1">
              <a:spcBef>
                <a:spcPct val="0"/>
              </a:spcBef>
              <a:buFontTx/>
              <a:buNone/>
            </a:pPr>
            <a:r>
              <a:rPr lang="ja-JP" altLang="en-US" sz="1600" b="0" u="sng">
                <a:latin typeface="メイリオ" panose="020B0604030504040204" pitchFamily="50" charset="-128"/>
                <a:ea typeface="メイリオ" panose="020B0604030504040204" pitchFamily="50" charset="-128"/>
              </a:rPr>
              <a:t>ための</a:t>
            </a:r>
            <a:r>
              <a:rPr lang="ja-JP" altLang="en-US" sz="1600" b="0" u="sng">
                <a:solidFill>
                  <a:srgbClr val="FF0000"/>
                </a:solidFill>
                <a:latin typeface="メイリオ" panose="020B0604030504040204" pitchFamily="50" charset="-128"/>
                <a:ea typeface="メイリオ" panose="020B0604030504040204" pitchFamily="50" charset="-128"/>
              </a:rPr>
              <a:t>結果系</a:t>
            </a:r>
            <a:r>
              <a:rPr lang="ja-JP" altLang="en-US" sz="1600" b="0">
                <a:latin typeface="メイリオ" panose="020B0604030504040204" pitchFamily="50" charset="-128"/>
                <a:ea typeface="メイリオ" panose="020B0604030504040204" pitchFamily="50" charset="-128"/>
              </a:rPr>
              <a:t>を記録するもの</a:t>
            </a:r>
          </a:p>
        </p:txBody>
      </p:sp>
      <p:sp>
        <p:nvSpPr>
          <p:cNvPr id="153610" name="AutoShape 10">
            <a:extLst>
              <a:ext uri="{FF2B5EF4-FFF2-40B4-BE49-F238E27FC236}">
                <a16:creationId xmlns:a16="http://schemas.microsoft.com/office/drawing/2014/main" id="{9FA556BD-C988-75E2-1855-125A6B734AA3}"/>
              </a:ext>
            </a:extLst>
          </p:cNvPr>
          <p:cNvSpPr>
            <a:spLocks noChangeArrowheads="1"/>
          </p:cNvSpPr>
          <p:nvPr/>
        </p:nvSpPr>
        <p:spPr bwMode="auto">
          <a:xfrm>
            <a:off x="6981825" y="4164013"/>
            <a:ext cx="3733800" cy="1219200"/>
          </a:xfrm>
          <a:prstGeom prst="flowChartMultidocument">
            <a:avLst/>
          </a:prstGeom>
          <a:solidFill>
            <a:schemeClr val="bg1"/>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u="sng">
                <a:latin typeface="メイリオ" panose="020B0604030504040204" pitchFamily="50" charset="-128"/>
                <a:ea typeface="メイリオ" panose="020B0604030504040204" pitchFamily="50" charset="-128"/>
              </a:rPr>
              <a:t>解析に役立つように</a:t>
            </a:r>
            <a:r>
              <a:rPr lang="ja-JP" altLang="en-US" sz="1600" b="0" u="sng">
                <a:solidFill>
                  <a:srgbClr val="FF0000"/>
                </a:solidFill>
                <a:latin typeface="メイリオ" panose="020B0604030504040204" pitchFamily="50" charset="-128"/>
                <a:ea typeface="メイリオ" panose="020B0604030504040204" pitchFamily="50" charset="-128"/>
              </a:rPr>
              <a:t>結果系と</a:t>
            </a:r>
          </a:p>
          <a:p>
            <a:pPr algn="ctr" eaLnBrk="1" hangingPunct="1">
              <a:spcBef>
                <a:spcPct val="0"/>
              </a:spcBef>
              <a:buFontTx/>
              <a:buNone/>
            </a:pPr>
            <a:r>
              <a:rPr lang="ja-JP" altLang="en-US" sz="1600" b="0" u="sng">
                <a:solidFill>
                  <a:srgbClr val="FF0000"/>
                </a:solidFill>
                <a:latin typeface="メイリオ" panose="020B0604030504040204" pitchFamily="50" charset="-128"/>
                <a:ea typeface="メイリオ" panose="020B0604030504040204" pitchFamily="50" charset="-128"/>
              </a:rPr>
              <a:t>要因系</a:t>
            </a:r>
            <a:r>
              <a:rPr lang="ja-JP" altLang="en-US" sz="1600" b="0">
                <a:latin typeface="メイリオ" panose="020B0604030504040204" pitchFamily="50" charset="-128"/>
                <a:ea typeface="メイリオ" panose="020B0604030504040204" pitchFamily="50" charset="-128"/>
              </a:rPr>
              <a:t>を記録するもの</a:t>
            </a:r>
          </a:p>
        </p:txBody>
      </p:sp>
      <p:sp>
        <p:nvSpPr>
          <p:cNvPr id="153611" name="AutoShape 11">
            <a:extLst>
              <a:ext uri="{FF2B5EF4-FFF2-40B4-BE49-F238E27FC236}">
                <a16:creationId xmlns:a16="http://schemas.microsoft.com/office/drawing/2014/main" id="{E5537CE9-54C0-43C7-D38A-D97D90DF9EA1}"/>
              </a:ext>
            </a:extLst>
          </p:cNvPr>
          <p:cNvSpPr>
            <a:spLocks noChangeArrowheads="1"/>
          </p:cNvSpPr>
          <p:nvPr/>
        </p:nvSpPr>
        <p:spPr bwMode="auto">
          <a:xfrm>
            <a:off x="6981825" y="5459413"/>
            <a:ext cx="3733800" cy="1219200"/>
          </a:xfrm>
          <a:prstGeom prst="flowChartMultidocument">
            <a:avLst/>
          </a:prstGeom>
          <a:solidFill>
            <a:schemeClr val="bg1"/>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点検や確認洩れを防ぐための</a:t>
            </a:r>
          </a:p>
          <a:p>
            <a:pPr algn="ctr" eaLnBrk="1" hangingPunct="1">
              <a:spcBef>
                <a:spcPct val="0"/>
              </a:spcBef>
              <a:buFontTx/>
              <a:buNone/>
            </a:pPr>
            <a:r>
              <a:rPr lang="ja-JP" altLang="en-US" sz="1600" b="0" u="sng">
                <a:solidFill>
                  <a:srgbClr val="FF0000"/>
                </a:solidFill>
                <a:latin typeface="メイリオ" panose="020B0604030504040204" pitchFamily="50" charset="-128"/>
                <a:ea typeface="メイリオ" panose="020B0604030504040204" pitchFamily="50" charset="-128"/>
              </a:rPr>
              <a:t>点検用</a:t>
            </a:r>
            <a:r>
              <a:rPr lang="ja-JP" altLang="en-US" sz="1600" b="0">
                <a:latin typeface="メイリオ" panose="020B0604030504040204" pitchFamily="50" charset="-128"/>
                <a:ea typeface="メイリオ" panose="020B0604030504040204" pitchFamily="50" charset="-128"/>
              </a:rPr>
              <a:t>チェックシート</a:t>
            </a:r>
          </a:p>
        </p:txBody>
      </p:sp>
      <p:sp>
        <p:nvSpPr>
          <p:cNvPr id="51207" name="AutoShape 13">
            <a:extLst>
              <a:ext uri="{FF2B5EF4-FFF2-40B4-BE49-F238E27FC236}">
                <a16:creationId xmlns:a16="http://schemas.microsoft.com/office/drawing/2014/main" id="{66D58189-D84A-1C70-9887-A67003E0E857}"/>
              </a:ext>
            </a:extLst>
          </p:cNvPr>
          <p:cNvSpPr>
            <a:spLocks noChangeArrowheads="1"/>
          </p:cNvSpPr>
          <p:nvPr/>
        </p:nvSpPr>
        <p:spPr bwMode="auto">
          <a:xfrm>
            <a:off x="365125" y="2520950"/>
            <a:ext cx="6918325" cy="2209800"/>
          </a:xfrm>
          <a:prstGeom prst="cloudCallout">
            <a:avLst>
              <a:gd name="adj1" fmla="val 46009"/>
              <a:gd name="adj2" fmla="val 3405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チェックとは</a:t>
            </a:r>
            <a:endParaRPr lang="en-US" altLang="ja-JP" sz="18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「照合や確認すること、それが済んだ印、　</a:t>
            </a:r>
            <a:endParaRPr lang="en-US" altLang="ja-JP" sz="18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　あるいは阻止すること」</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50" name="Object 71">
            <a:extLst>
              <a:ext uri="{FF2B5EF4-FFF2-40B4-BE49-F238E27FC236}">
                <a16:creationId xmlns:a16="http://schemas.microsoft.com/office/drawing/2014/main" id="{8C5F4BA2-0FC6-2626-AAAD-997595538C8F}"/>
              </a:ext>
            </a:extLst>
          </p:cNvPr>
          <p:cNvGraphicFramePr>
            <a:graphicFrameLocks noChangeAspect="1"/>
          </p:cNvGraphicFramePr>
          <p:nvPr/>
        </p:nvGraphicFramePr>
        <p:xfrm>
          <a:off x="1722438" y="1803400"/>
          <a:ext cx="8726487" cy="3243263"/>
        </p:xfrm>
        <a:graphic>
          <a:graphicData uri="http://schemas.openxmlformats.org/presentationml/2006/ole">
            <mc:AlternateContent xmlns:mc="http://schemas.openxmlformats.org/markup-compatibility/2006">
              <mc:Choice xmlns:v="urn:schemas-microsoft-com:vml" Requires="v">
                <p:oleObj name="ワークシート" r:id="rId3" imgW="7125081" imgH="2648331" progId="Excel.Sheet.8">
                  <p:embed/>
                </p:oleObj>
              </mc:Choice>
              <mc:Fallback>
                <p:oleObj name="ワークシート" r:id="rId3" imgW="7125081" imgH="2648331" progId="Excel.Sheet.8">
                  <p:embed/>
                  <p:pic>
                    <p:nvPicPr>
                      <p:cNvPr id="0" name="Object 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2438" y="1803400"/>
                        <a:ext cx="8726487" cy="3243263"/>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51" name="Text Box 40">
            <a:extLst>
              <a:ext uri="{FF2B5EF4-FFF2-40B4-BE49-F238E27FC236}">
                <a16:creationId xmlns:a16="http://schemas.microsoft.com/office/drawing/2014/main" id="{4B5EFCCE-7601-37DA-204F-BB5CEEB5079F}"/>
              </a:ext>
            </a:extLst>
          </p:cNvPr>
          <p:cNvSpPr txBox="1">
            <a:spLocks noChangeArrowheads="1"/>
          </p:cNvSpPr>
          <p:nvPr/>
        </p:nvSpPr>
        <p:spPr bwMode="auto">
          <a:xfrm>
            <a:off x="1524000" y="-1588"/>
            <a:ext cx="790575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（３）例「不良項目調査用チェックシート」の作り方</a:t>
            </a:r>
          </a:p>
        </p:txBody>
      </p:sp>
      <p:sp>
        <p:nvSpPr>
          <p:cNvPr id="53252" name="Text Box 46">
            <a:extLst>
              <a:ext uri="{FF2B5EF4-FFF2-40B4-BE49-F238E27FC236}">
                <a16:creationId xmlns:a16="http://schemas.microsoft.com/office/drawing/2014/main" id="{32756497-DE17-9B25-AD38-65F79E95E6E6}"/>
              </a:ext>
            </a:extLst>
          </p:cNvPr>
          <p:cNvSpPr txBox="1">
            <a:spLocks noChangeArrowheads="1"/>
          </p:cNvSpPr>
          <p:nvPr/>
        </p:nvSpPr>
        <p:spPr bwMode="auto">
          <a:xfrm>
            <a:off x="1752600" y="454025"/>
            <a:ext cx="8391525"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手順１）　チェック項目を決める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不良の項目が主に何項目に絞られるかを検討し、チェック項目を決める。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a:t>
            </a:r>
          </a:p>
        </p:txBody>
      </p:sp>
      <p:sp>
        <p:nvSpPr>
          <p:cNvPr id="78895" name="Text Box 47">
            <a:extLst>
              <a:ext uri="{FF2B5EF4-FFF2-40B4-BE49-F238E27FC236}">
                <a16:creationId xmlns:a16="http://schemas.microsoft.com/office/drawing/2014/main" id="{52CA5955-8CC2-32AA-FC2A-5C72C9154DFD}"/>
              </a:ext>
            </a:extLst>
          </p:cNvPr>
          <p:cNvSpPr txBox="1">
            <a:spLocks noChangeArrowheads="1"/>
          </p:cNvSpPr>
          <p:nvPr/>
        </p:nvSpPr>
        <p:spPr bwMode="auto">
          <a:xfrm>
            <a:off x="1779588" y="479425"/>
            <a:ext cx="8802687"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dirty="0">
                <a:solidFill>
                  <a:srgbClr val="FF0000"/>
                </a:solidFill>
                <a:latin typeface="メイリオ" panose="020B0604030504040204" pitchFamily="50" charset="-128"/>
                <a:ea typeface="メイリオ" panose="020B0604030504040204" pitchFamily="50" charset="-128"/>
              </a:rPr>
              <a:t>手順２）　層別のやり方を決める</a:t>
            </a:r>
            <a:endParaRPr lang="ja-JP" altLang="en-US" sz="1600" b="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dirty="0">
                <a:latin typeface="メイリオ" panose="020B0604030504040204" pitchFamily="50" charset="-128"/>
                <a:ea typeface="メイリオ" panose="020B0604030504040204" pitchFamily="50" charset="-128"/>
              </a:rPr>
              <a:t>　　　　　　　不良の発生件数をどのような分類でチェックするかを決める。　　　　　　　</a:t>
            </a:r>
          </a:p>
          <a:p>
            <a:pPr eaLnBrk="1" hangingPunct="1">
              <a:spcBef>
                <a:spcPct val="0"/>
              </a:spcBef>
              <a:buFontTx/>
              <a:buNone/>
            </a:pPr>
            <a:r>
              <a:rPr lang="ja-JP" altLang="en-US" sz="1600" b="0" dirty="0">
                <a:latin typeface="メイリオ" panose="020B0604030504040204" pitchFamily="50" charset="-128"/>
                <a:ea typeface="メイリオ" panose="020B0604030504040204" pitchFamily="50" charset="-128"/>
              </a:rPr>
              <a:t>　　　　　　　発生件数をどう選別するか（層別）を決めるわけです。</a:t>
            </a:r>
          </a:p>
          <a:p>
            <a:pPr eaLnBrk="1" hangingPunct="1">
              <a:spcBef>
                <a:spcPct val="0"/>
              </a:spcBef>
              <a:buFontTx/>
              <a:buNone/>
            </a:pPr>
            <a:r>
              <a:rPr lang="ja-JP" altLang="en-US" sz="1600" b="0" dirty="0">
                <a:latin typeface="メイリオ" panose="020B0604030504040204" pitchFamily="50" charset="-128"/>
                <a:ea typeface="メイリオ" panose="020B0604030504040204" pitchFamily="50" charset="-128"/>
              </a:rPr>
              <a:t>　　　　　　　日別とか、機械別とか、人別とか･･</a:t>
            </a:r>
            <a:r>
              <a:rPr lang="en-US" altLang="ja-JP" sz="1600" b="0" dirty="0">
                <a:latin typeface="メイリオ" panose="020B0604030504040204" pitchFamily="50" charset="-128"/>
                <a:ea typeface="メイリオ" panose="020B0604030504040204" pitchFamily="50" charset="-128"/>
              </a:rPr>
              <a:t>…</a:t>
            </a:r>
            <a:r>
              <a:rPr kumimoji="0" lang="ja-JP" altLang="en-US" sz="1600" b="0" dirty="0">
                <a:latin typeface="メイリオ" panose="020B0604030504040204" pitchFamily="50" charset="-128"/>
                <a:ea typeface="メイリオ" panose="020B0604030504040204" pitchFamily="50" charset="-128"/>
              </a:rPr>
              <a:t>です</a:t>
            </a:r>
            <a:r>
              <a:rPr lang="ja-JP" altLang="en-US" sz="1600" b="0" dirty="0">
                <a:latin typeface="メイリオ" panose="020B0604030504040204" pitchFamily="50" charset="-128"/>
                <a:ea typeface="メイリオ" panose="020B0604030504040204" pitchFamily="50" charset="-128"/>
              </a:rPr>
              <a:t>。</a:t>
            </a:r>
          </a:p>
        </p:txBody>
      </p:sp>
      <p:sp>
        <p:nvSpPr>
          <p:cNvPr id="78896" name="Text Box 48">
            <a:extLst>
              <a:ext uri="{FF2B5EF4-FFF2-40B4-BE49-F238E27FC236}">
                <a16:creationId xmlns:a16="http://schemas.microsoft.com/office/drawing/2014/main" id="{E06457B0-B372-2B4C-A077-FF961256AAED}"/>
              </a:ext>
            </a:extLst>
          </p:cNvPr>
          <p:cNvSpPr txBox="1">
            <a:spLocks noChangeArrowheads="1"/>
          </p:cNvSpPr>
          <p:nvPr/>
        </p:nvSpPr>
        <p:spPr bwMode="auto">
          <a:xfrm>
            <a:off x="1735138" y="444500"/>
            <a:ext cx="8847137" cy="1076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手順３）　フォーマットを作る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調査対象の製品名やチェックした人の名前、チェックした日・時などを</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必ず記入しておきます。</a:t>
            </a:r>
          </a:p>
          <a:p>
            <a:pPr eaLnBrk="1" hangingPunct="1">
              <a:spcBef>
                <a:spcPct val="0"/>
              </a:spcBef>
              <a:buFontTx/>
              <a:buNone/>
            </a:pPr>
            <a:endParaRPr lang="en-US" altLang="ja-JP" sz="1600" b="0">
              <a:latin typeface="メイリオ" panose="020B0604030504040204" pitchFamily="50" charset="-128"/>
              <a:ea typeface="メイリオ" panose="020B0604030504040204" pitchFamily="50" charset="-128"/>
            </a:endParaRPr>
          </a:p>
        </p:txBody>
      </p:sp>
      <p:sp>
        <p:nvSpPr>
          <p:cNvPr id="78897" name="Text Box 49">
            <a:extLst>
              <a:ext uri="{FF2B5EF4-FFF2-40B4-BE49-F238E27FC236}">
                <a16:creationId xmlns:a16="http://schemas.microsoft.com/office/drawing/2014/main" id="{8664149E-B021-EA2E-7793-90976698E026}"/>
              </a:ext>
            </a:extLst>
          </p:cNvPr>
          <p:cNvSpPr txBox="1">
            <a:spLocks noChangeArrowheads="1"/>
          </p:cNvSpPr>
          <p:nvPr/>
        </p:nvSpPr>
        <p:spPr bwMode="auto">
          <a:xfrm>
            <a:off x="1706563" y="1295400"/>
            <a:ext cx="8875712"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手順４）　チェックを実施する</a:t>
            </a:r>
            <a:endParaRPr lang="ja-JP" altLang="en-US" sz="1600" b="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該当する欄の中にチェックマーク（／、○、</a:t>
            </a:r>
            <a:r>
              <a:rPr lang="en-US" altLang="ja-JP" sz="1600" b="0">
                <a:latin typeface="メイリオ" panose="020B0604030504040204" pitchFamily="50" charset="-128"/>
                <a:ea typeface="メイリオ" panose="020B0604030504040204" pitchFamily="50" charset="-128"/>
              </a:rPr>
              <a:t>×</a:t>
            </a:r>
            <a:r>
              <a:rPr lang="ja-JP" altLang="en-US" sz="1600" b="0">
                <a:latin typeface="メイリオ" panose="020B0604030504040204" pitchFamily="50" charset="-128"/>
                <a:ea typeface="メイリオ" panose="020B0604030504040204" pitchFamily="50" charset="-128"/>
              </a:rPr>
              <a:t>、レ　など）を入れていく。　　　　　</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a:t>
            </a:r>
          </a:p>
        </p:txBody>
      </p:sp>
      <p:sp>
        <p:nvSpPr>
          <p:cNvPr id="78901" name="AutoShape 53">
            <a:extLst>
              <a:ext uri="{FF2B5EF4-FFF2-40B4-BE49-F238E27FC236}">
                <a16:creationId xmlns:a16="http://schemas.microsoft.com/office/drawing/2014/main" id="{294DE162-B661-7E07-1433-3DDCE2DDFAC4}"/>
              </a:ext>
            </a:extLst>
          </p:cNvPr>
          <p:cNvSpPr>
            <a:spLocks noChangeArrowheads="1"/>
          </p:cNvSpPr>
          <p:nvPr/>
        </p:nvSpPr>
        <p:spPr bwMode="auto">
          <a:xfrm>
            <a:off x="4070350" y="2374900"/>
            <a:ext cx="6450013" cy="557213"/>
          </a:xfrm>
          <a:prstGeom prst="roundRect">
            <a:avLst>
              <a:gd name="adj" fmla="val 16667"/>
            </a:avLst>
          </a:prstGeom>
          <a:noFill/>
          <a:ln w="5715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8902" name="AutoShape 54">
            <a:extLst>
              <a:ext uri="{FF2B5EF4-FFF2-40B4-BE49-F238E27FC236}">
                <a16:creationId xmlns:a16="http://schemas.microsoft.com/office/drawing/2014/main" id="{D027BC23-0CB6-7637-E14D-1A9A4411ED82}"/>
              </a:ext>
            </a:extLst>
          </p:cNvPr>
          <p:cNvSpPr>
            <a:spLocks noChangeArrowheads="1"/>
          </p:cNvSpPr>
          <p:nvPr/>
        </p:nvSpPr>
        <p:spPr bwMode="auto">
          <a:xfrm>
            <a:off x="1781175" y="2908300"/>
            <a:ext cx="2260600" cy="2341563"/>
          </a:xfrm>
          <a:prstGeom prst="roundRect">
            <a:avLst>
              <a:gd name="adj" fmla="val 10833"/>
            </a:avLst>
          </a:prstGeom>
          <a:noFill/>
          <a:ln w="5715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8903" name="AutoShape 55">
            <a:extLst>
              <a:ext uri="{FF2B5EF4-FFF2-40B4-BE49-F238E27FC236}">
                <a16:creationId xmlns:a16="http://schemas.microsoft.com/office/drawing/2014/main" id="{319D0D27-8222-8F6C-242F-6088E5AC7F6F}"/>
              </a:ext>
            </a:extLst>
          </p:cNvPr>
          <p:cNvSpPr>
            <a:spLocks noChangeArrowheads="1"/>
          </p:cNvSpPr>
          <p:nvPr/>
        </p:nvSpPr>
        <p:spPr bwMode="auto">
          <a:xfrm>
            <a:off x="7189788" y="1792288"/>
            <a:ext cx="2459037" cy="609600"/>
          </a:xfrm>
          <a:prstGeom prst="roundRect">
            <a:avLst>
              <a:gd name="adj" fmla="val 16667"/>
            </a:avLst>
          </a:prstGeom>
          <a:noFill/>
          <a:ln w="5715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8905" name="Rectangle 57">
            <a:extLst>
              <a:ext uri="{FF2B5EF4-FFF2-40B4-BE49-F238E27FC236}">
                <a16:creationId xmlns:a16="http://schemas.microsoft.com/office/drawing/2014/main" id="{E6797D91-4D28-9F40-AB6A-D7A4274ACC84}"/>
              </a:ext>
            </a:extLst>
          </p:cNvPr>
          <p:cNvSpPr>
            <a:spLocks noChangeArrowheads="1"/>
          </p:cNvSpPr>
          <p:nvPr/>
        </p:nvSpPr>
        <p:spPr bwMode="auto">
          <a:xfrm>
            <a:off x="4106863" y="2946400"/>
            <a:ext cx="6280150" cy="2270125"/>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140302" name="Oval 14">
            <a:extLst>
              <a:ext uri="{FF2B5EF4-FFF2-40B4-BE49-F238E27FC236}">
                <a16:creationId xmlns:a16="http://schemas.microsoft.com/office/drawing/2014/main" id="{2DF505FC-A46E-FFA6-8A48-B7CE41F2CF84}"/>
              </a:ext>
            </a:extLst>
          </p:cNvPr>
          <p:cNvSpPr>
            <a:spLocks noChangeArrowheads="1"/>
          </p:cNvSpPr>
          <p:nvPr/>
        </p:nvSpPr>
        <p:spPr bwMode="auto">
          <a:xfrm>
            <a:off x="4543425" y="5262563"/>
            <a:ext cx="3992563" cy="1427162"/>
          </a:xfrm>
          <a:prstGeom prst="ellipse">
            <a:avLst/>
          </a:prstGeom>
          <a:solidFill>
            <a:srgbClr val="CCFFFF"/>
          </a:solidFill>
          <a:ln w="12700">
            <a:solidFill>
              <a:schemeClr val="bg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今回の研修では</a:t>
            </a:r>
          </a:p>
          <a:p>
            <a:pPr algn="ct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○にて表示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afterEffect">
                                  <p:stCondLst>
                                    <p:cond delay="0"/>
                                  </p:stCondLst>
                                  <p:childTnLst>
                                    <p:set>
                                      <p:cBhvr>
                                        <p:cTn id="6" dur="1" fill="hold">
                                          <p:stCondLst>
                                            <p:cond delay="0"/>
                                          </p:stCondLst>
                                        </p:cTn>
                                        <p:tgtEl>
                                          <p:spTgt spid="78901"/>
                                        </p:tgtEl>
                                        <p:attrNameLst>
                                          <p:attrName>style.visibility</p:attrName>
                                        </p:attrNameLst>
                                      </p:cBhvr>
                                      <p:to>
                                        <p:strVal val="visible"/>
                                      </p:to>
                                    </p:set>
                                    <p:animEffect transition="in" filter="slide(fromTop)">
                                      <p:cBhvr>
                                        <p:cTn id="7" dur="500"/>
                                        <p:tgtEl>
                                          <p:spTgt spid="789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78895"/>
                                        </p:tgtEl>
                                        <p:attrNameLst>
                                          <p:attrName>style.visibility</p:attrName>
                                        </p:attrNameLst>
                                      </p:cBhvr>
                                      <p:to>
                                        <p:strVal val="visible"/>
                                      </p:to>
                                    </p:set>
                                    <p:animEffect transition="in" filter="blinds(vertical)">
                                      <p:cBhvr>
                                        <p:cTn id="12" dur="500"/>
                                        <p:tgtEl>
                                          <p:spTgt spid="78895"/>
                                        </p:tgtEl>
                                      </p:cBhvr>
                                    </p:animEffect>
                                  </p:childTnLst>
                                </p:cTn>
                              </p:par>
                            </p:childTnLst>
                          </p:cTn>
                        </p:par>
                        <p:par>
                          <p:cTn id="13" fill="hold" nodeType="afterGroup">
                            <p:stCondLst>
                              <p:cond delay="500"/>
                            </p:stCondLst>
                            <p:childTnLst>
                              <p:par>
                                <p:cTn id="14" presetID="12" presetClass="entr" presetSubtype="8" fill="hold" nodeType="afterEffect">
                                  <p:stCondLst>
                                    <p:cond delay="0"/>
                                  </p:stCondLst>
                                  <p:childTnLst>
                                    <p:set>
                                      <p:cBhvr>
                                        <p:cTn id="15" dur="1" fill="hold">
                                          <p:stCondLst>
                                            <p:cond delay="0"/>
                                          </p:stCondLst>
                                        </p:cTn>
                                        <p:tgtEl>
                                          <p:spTgt spid="78902"/>
                                        </p:tgtEl>
                                        <p:attrNameLst>
                                          <p:attrName>style.visibility</p:attrName>
                                        </p:attrNameLst>
                                      </p:cBhvr>
                                      <p:to>
                                        <p:strVal val="visible"/>
                                      </p:to>
                                    </p:set>
                                    <p:animEffect transition="in" filter="slide(fromLeft)">
                                      <p:cBhvr>
                                        <p:cTn id="16" dur="500"/>
                                        <p:tgtEl>
                                          <p:spTgt spid="7890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5" fill="hold" nodeType="clickEffect">
                                  <p:stCondLst>
                                    <p:cond delay="0"/>
                                  </p:stCondLst>
                                  <p:childTnLst>
                                    <p:set>
                                      <p:cBhvr>
                                        <p:cTn id="20" dur="1" fill="hold">
                                          <p:stCondLst>
                                            <p:cond delay="0"/>
                                          </p:stCondLst>
                                        </p:cTn>
                                        <p:tgtEl>
                                          <p:spTgt spid="78896"/>
                                        </p:tgtEl>
                                        <p:attrNameLst>
                                          <p:attrName>style.visibility</p:attrName>
                                        </p:attrNameLst>
                                      </p:cBhvr>
                                      <p:to>
                                        <p:strVal val="visible"/>
                                      </p:to>
                                    </p:set>
                                    <p:animEffect transition="in" filter="blinds(vertical)">
                                      <p:cBhvr>
                                        <p:cTn id="21" dur="500"/>
                                        <p:tgtEl>
                                          <p:spTgt spid="78896"/>
                                        </p:tgtEl>
                                      </p:cBhvr>
                                    </p:animEffect>
                                  </p:childTnLst>
                                </p:cTn>
                              </p:par>
                            </p:childTnLst>
                          </p:cTn>
                        </p:par>
                        <p:par>
                          <p:cTn id="22" fill="hold" nodeType="afterGroup">
                            <p:stCondLst>
                              <p:cond delay="500"/>
                            </p:stCondLst>
                            <p:childTnLst>
                              <p:par>
                                <p:cTn id="23" presetID="12" presetClass="entr" presetSubtype="2" fill="hold" nodeType="afterEffect">
                                  <p:stCondLst>
                                    <p:cond delay="0"/>
                                  </p:stCondLst>
                                  <p:childTnLst>
                                    <p:set>
                                      <p:cBhvr>
                                        <p:cTn id="24" dur="1" fill="hold">
                                          <p:stCondLst>
                                            <p:cond delay="0"/>
                                          </p:stCondLst>
                                        </p:cTn>
                                        <p:tgtEl>
                                          <p:spTgt spid="78903"/>
                                        </p:tgtEl>
                                        <p:attrNameLst>
                                          <p:attrName>style.visibility</p:attrName>
                                        </p:attrNameLst>
                                      </p:cBhvr>
                                      <p:to>
                                        <p:strVal val="visible"/>
                                      </p:to>
                                    </p:set>
                                    <p:animEffect transition="in" filter="slide(fromRight)">
                                      <p:cBhvr>
                                        <p:cTn id="25" dur="500"/>
                                        <p:tgtEl>
                                          <p:spTgt spid="7890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5" fill="hold" nodeType="clickEffect">
                                  <p:stCondLst>
                                    <p:cond delay="0"/>
                                  </p:stCondLst>
                                  <p:childTnLst>
                                    <p:set>
                                      <p:cBhvr>
                                        <p:cTn id="29" dur="1" fill="hold">
                                          <p:stCondLst>
                                            <p:cond delay="0"/>
                                          </p:stCondLst>
                                        </p:cTn>
                                        <p:tgtEl>
                                          <p:spTgt spid="78897"/>
                                        </p:tgtEl>
                                        <p:attrNameLst>
                                          <p:attrName>style.visibility</p:attrName>
                                        </p:attrNameLst>
                                      </p:cBhvr>
                                      <p:to>
                                        <p:strVal val="visible"/>
                                      </p:to>
                                    </p:set>
                                    <p:animEffect transition="in" filter="blinds(vertical)">
                                      <p:cBhvr>
                                        <p:cTn id="30" dur="500"/>
                                        <p:tgtEl>
                                          <p:spTgt spid="78897"/>
                                        </p:tgtEl>
                                      </p:cBhvr>
                                    </p:animEffect>
                                  </p:childTnLst>
                                </p:cTn>
                              </p:par>
                            </p:childTnLst>
                          </p:cTn>
                        </p:par>
                        <p:par>
                          <p:cTn id="31" fill="hold" nodeType="afterGroup">
                            <p:stCondLst>
                              <p:cond delay="500"/>
                            </p:stCondLst>
                            <p:childTnLst>
                              <p:par>
                                <p:cTn id="32" presetID="12" presetClass="entr" presetSubtype="1" fill="hold" nodeType="afterEffect">
                                  <p:stCondLst>
                                    <p:cond delay="0"/>
                                  </p:stCondLst>
                                  <p:childTnLst>
                                    <p:set>
                                      <p:cBhvr>
                                        <p:cTn id="33" dur="1" fill="hold">
                                          <p:stCondLst>
                                            <p:cond delay="0"/>
                                          </p:stCondLst>
                                        </p:cTn>
                                        <p:tgtEl>
                                          <p:spTgt spid="78905"/>
                                        </p:tgtEl>
                                        <p:attrNameLst>
                                          <p:attrName>style.visibility</p:attrName>
                                        </p:attrNameLst>
                                      </p:cBhvr>
                                      <p:to>
                                        <p:strVal val="visible"/>
                                      </p:to>
                                    </p:set>
                                    <p:animEffect transition="in" filter="slide(fromTop)">
                                      <p:cBhvr>
                                        <p:cTn id="34" dur="500"/>
                                        <p:tgtEl>
                                          <p:spTgt spid="7890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40302"/>
                                        </p:tgtEl>
                                        <p:attrNameLst>
                                          <p:attrName>style.visibility</p:attrName>
                                        </p:attrNameLst>
                                      </p:cBhvr>
                                      <p:to>
                                        <p:strVal val="visible"/>
                                      </p:to>
                                    </p:set>
                                    <p:anim calcmode="lin" valueType="num">
                                      <p:cBhvr additive="base">
                                        <p:cTn id="39" dur="500" fill="hold"/>
                                        <p:tgtEl>
                                          <p:spTgt spid="140302"/>
                                        </p:tgtEl>
                                        <p:attrNameLst>
                                          <p:attrName>ppt_x</p:attrName>
                                        </p:attrNameLst>
                                      </p:cBhvr>
                                      <p:tavLst>
                                        <p:tav tm="0">
                                          <p:val>
                                            <p:strVal val="#ppt_x"/>
                                          </p:val>
                                        </p:tav>
                                        <p:tav tm="100000">
                                          <p:val>
                                            <p:strVal val="#ppt_x"/>
                                          </p:val>
                                        </p:tav>
                                      </p:tavLst>
                                    </p:anim>
                                    <p:anim calcmode="lin" valueType="num">
                                      <p:cBhvr additive="base">
                                        <p:cTn id="40" dur="500" fill="hold"/>
                                        <p:tgtEl>
                                          <p:spTgt spid="1403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95" grpId="0" animBg="1" autoUpdateAnimBg="0"/>
      <p:bldP spid="78896" grpId="0" animBg="1" autoUpdateAnimBg="0"/>
      <p:bldP spid="78897" grpId="0" animBg="1" autoUpdateAnimBg="0"/>
      <p:bldP spid="78901" grpId="0" animBg="1"/>
      <p:bldP spid="78902" grpId="0" animBg="1"/>
      <p:bldP spid="78903" grpId="0" animBg="1"/>
      <p:bldP spid="78905" grpId="0" animBg="1"/>
      <p:bldP spid="14030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8">
            <a:extLst>
              <a:ext uri="{FF2B5EF4-FFF2-40B4-BE49-F238E27FC236}">
                <a16:creationId xmlns:a16="http://schemas.microsoft.com/office/drawing/2014/main" id="{CA38F31F-90D3-63B8-6F88-2DD4BE833BF5}"/>
              </a:ext>
            </a:extLst>
          </p:cNvPr>
          <p:cNvSpPr txBox="1">
            <a:spLocks noChangeArrowheads="1"/>
          </p:cNvSpPr>
          <p:nvPr/>
        </p:nvSpPr>
        <p:spPr bwMode="auto">
          <a:xfrm>
            <a:off x="1692275" y="255588"/>
            <a:ext cx="50815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（４）作成上のポイント</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　　　　</a:t>
            </a:r>
            <a:r>
              <a:rPr lang="ja-JP" altLang="en-US" sz="1600" b="0">
                <a:latin typeface="メイリオ" panose="020B0604030504040204" pitchFamily="50" charset="-128"/>
                <a:ea typeface="メイリオ" panose="020B0604030504040204" pitchFamily="50" charset="-128"/>
              </a:rPr>
              <a:t>①項目の整理された</a:t>
            </a:r>
            <a:r>
              <a:rPr lang="ja-JP" altLang="en-US" sz="1600" b="0">
                <a:solidFill>
                  <a:srgbClr val="FF0000"/>
                </a:solidFill>
                <a:latin typeface="メイリオ" panose="020B0604030504040204" pitchFamily="50" charset="-128"/>
                <a:ea typeface="メイリオ" panose="020B0604030504040204" pitchFamily="50" charset="-128"/>
              </a:rPr>
              <a:t>簡単な図表</a:t>
            </a:r>
            <a:r>
              <a:rPr lang="ja-JP" altLang="en-US" sz="1600" b="0">
                <a:latin typeface="メイリオ" panose="020B0604030504040204" pitchFamily="50" charset="-128"/>
                <a:ea typeface="メイリオ" panose="020B0604030504040204" pitchFamily="50" charset="-128"/>
              </a:rPr>
              <a:t>にする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②チェック項目は常に点検する</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③データの</a:t>
            </a:r>
            <a:r>
              <a:rPr lang="ja-JP" altLang="en-US" sz="1600" b="0">
                <a:solidFill>
                  <a:srgbClr val="FF0000"/>
                </a:solidFill>
                <a:latin typeface="メイリオ" panose="020B0604030504040204" pitchFamily="50" charset="-128"/>
                <a:ea typeface="メイリオ" panose="020B0604030504040204" pitchFamily="50" charset="-128"/>
              </a:rPr>
              <a:t>履歴をはっきり</a:t>
            </a:r>
            <a:r>
              <a:rPr lang="ja-JP" altLang="en-US" sz="1600" b="0">
                <a:latin typeface="メイリオ" panose="020B0604030504040204" pitchFamily="50" charset="-128"/>
                <a:ea typeface="メイリオ" panose="020B0604030504040204" pitchFamily="50" charset="-128"/>
              </a:rPr>
              <a:t>させておく</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④チェックの</a:t>
            </a:r>
            <a:r>
              <a:rPr lang="ja-JP" altLang="en-US" sz="1600" b="0">
                <a:solidFill>
                  <a:srgbClr val="FF0000"/>
                </a:solidFill>
                <a:latin typeface="メイリオ" panose="020B0604030504040204" pitchFamily="50" charset="-128"/>
                <a:ea typeface="メイリオ" panose="020B0604030504040204" pitchFamily="50" charset="-128"/>
              </a:rPr>
              <a:t>仕方をルール化</a:t>
            </a:r>
            <a:r>
              <a:rPr lang="ja-JP" altLang="en-US" sz="1600" b="0">
                <a:latin typeface="メイリオ" panose="020B0604030504040204" pitchFamily="50" charset="-128"/>
                <a:ea typeface="メイリオ" panose="020B0604030504040204" pitchFamily="50" charset="-128"/>
              </a:rPr>
              <a:t>しておく</a:t>
            </a:r>
          </a:p>
        </p:txBody>
      </p:sp>
      <p:sp>
        <p:nvSpPr>
          <p:cNvPr id="55299" name="Text Box 9">
            <a:extLst>
              <a:ext uri="{FF2B5EF4-FFF2-40B4-BE49-F238E27FC236}">
                <a16:creationId xmlns:a16="http://schemas.microsoft.com/office/drawing/2014/main" id="{9C48196D-EEA8-C8A0-0C27-292A841BDA19}"/>
              </a:ext>
            </a:extLst>
          </p:cNvPr>
          <p:cNvSpPr txBox="1">
            <a:spLocks noChangeArrowheads="1"/>
          </p:cNvSpPr>
          <p:nvPr/>
        </p:nvSpPr>
        <p:spPr bwMode="auto">
          <a:xfrm>
            <a:off x="1693863" y="1958975"/>
            <a:ext cx="93075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（５）活用上でのポイント</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　　　　</a:t>
            </a:r>
            <a:r>
              <a:rPr lang="ja-JP" altLang="en-US" sz="1600" b="0">
                <a:latin typeface="メイリオ" panose="020B0604030504040204" pitchFamily="50" charset="-128"/>
                <a:ea typeface="メイリオ" panose="020B0604030504040204" pitchFamily="50" charset="-128"/>
              </a:rPr>
              <a:t>①データ</a:t>
            </a:r>
            <a:r>
              <a:rPr lang="ja-JP" altLang="en-US" sz="1600" b="0">
                <a:solidFill>
                  <a:srgbClr val="FF0000"/>
                </a:solidFill>
                <a:latin typeface="メイリオ" panose="020B0604030504040204" pitchFamily="50" charset="-128"/>
                <a:ea typeface="メイリオ" panose="020B0604030504040204" pitchFamily="50" charset="-128"/>
              </a:rPr>
              <a:t>全体の特徴</a:t>
            </a:r>
            <a:r>
              <a:rPr lang="ja-JP" altLang="en-US" sz="1600" b="0">
                <a:latin typeface="メイリオ" panose="020B0604030504040204" pitchFamily="50" charset="-128"/>
                <a:ea typeface="メイリオ" panose="020B0604030504040204" pitchFamily="50" charset="-128"/>
              </a:rPr>
              <a:t>を見る　（　集中しているか、バラツキがあるか　）　　　</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②</a:t>
            </a:r>
            <a:r>
              <a:rPr lang="ja-JP" altLang="en-US" sz="1600" b="0">
                <a:solidFill>
                  <a:srgbClr val="FF0000"/>
                </a:solidFill>
                <a:latin typeface="メイリオ" panose="020B0604030504040204" pitchFamily="50" charset="-128"/>
                <a:ea typeface="メイリオ" panose="020B0604030504040204" pitchFamily="50" charset="-128"/>
              </a:rPr>
              <a:t>時系列</a:t>
            </a:r>
            <a:r>
              <a:rPr lang="ja-JP" altLang="en-US" sz="1600" b="0">
                <a:latin typeface="メイリオ" panose="020B0604030504040204" pitchFamily="50" charset="-128"/>
                <a:ea typeface="メイリオ" panose="020B0604030504040204" pitchFamily="50" charset="-128"/>
              </a:rPr>
              <a:t>でデータを見る　（　時間、曜日などに傾向があるか　）</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　　　　③</a:t>
            </a:r>
            <a:r>
              <a:rPr lang="ja-JP" altLang="en-US" sz="1600" b="0">
                <a:solidFill>
                  <a:srgbClr val="FF0000"/>
                </a:solidFill>
                <a:latin typeface="メイリオ" panose="020B0604030504040204" pitchFamily="50" charset="-128"/>
                <a:ea typeface="メイリオ" panose="020B0604030504040204" pitchFamily="50" charset="-128"/>
              </a:rPr>
              <a:t>他の手法と結びつけ</a:t>
            </a:r>
            <a:r>
              <a:rPr lang="ja-JP" altLang="en-US" sz="1600" b="0">
                <a:latin typeface="メイリオ" panose="020B0604030504040204" pitchFamily="50" charset="-128"/>
                <a:ea typeface="メイリオ" panose="020B0604030504040204" pitchFamily="50" charset="-128"/>
              </a:rPr>
              <a:t>て見る　（得られたデータから　グラフ、パレート図を作る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7">
            <a:extLst>
              <a:ext uri="{FF2B5EF4-FFF2-40B4-BE49-F238E27FC236}">
                <a16:creationId xmlns:a16="http://schemas.microsoft.com/office/drawing/2014/main" id="{7A726D5C-222E-D8B4-A4FE-A8DE2189D06B}"/>
              </a:ext>
            </a:extLst>
          </p:cNvPr>
          <p:cNvSpPr>
            <a:spLocks noChangeArrowheads="1"/>
          </p:cNvSpPr>
          <p:nvPr/>
        </p:nvSpPr>
        <p:spPr bwMode="auto">
          <a:xfrm>
            <a:off x="6003925" y="1771650"/>
            <a:ext cx="185738" cy="307975"/>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371" name="AutoShape 36">
            <a:extLst>
              <a:ext uri="{FF2B5EF4-FFF2-40B4-BE49-F238E27FC236}">
                <a16:creationId xmlns:a16="http://schemas.microsoft.com/office/drawing/2014/main" id="{96ABE4C1-6E0A-EBE5-038B-7FAE96F4FE7B}"/>
              </a:ext>
            </a:extLst>
          </p:cNvPr>
          <p:cNvSpPr>
            <a:spLocks noChangeAspect="1" noChangeArrowheads="1" noTextEdit="1"/>
          </p:cNvSpPr>
          <p:nvPr/>
        </p:nvSpPr>
        <p:spPr bwMode="auto">
          <a:xfrm>
            <a:off x="1524000" y="0"/>
            <a:ext cx="57150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8372" name="Text Box 52">
            <a:extLst>
              <a:ext uri="{FF2B5EF4-FFF2-40B4-BE49-F238E27FC236}">
                <a16:creationId xmlns:a16="http://schemas.microsoft.com/office/drawing/2014/main" id="{890D78B1-B612-930F-6019-89CECEDA762A}"/>
              </a:ext>
            </a:extLst>
          </p:cNvPr>
          <p:cNvSpPr txBox="1">
            <a:spLocks noChangeArrowheads="1"/>
          </p:cNvSpPr>
          <p:nvPr/>
        </p:nvSpPr>
        <p:spPr bwMode="auto">
          <a:xfrm>
            <a:off x="7212013" y="698500"/>
            <a:ext cx="3900487" cy="20621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a:solidFill>
                  <a:srgbClr val="FF0000"/>
                </a:solidFill>
                <a:latin typeface="メイリオ" panose="020B0604030504040204" pitchFamily="50" charset="-128"/>
                <a:ea typeface="メイリオ" panose="020B0604030504040204" pitchFamily="50" charset="-128"/>
              </a:rPr>
              <a:t>ダルマのコマや模造紙への</a:t>
            </a:r>
            <a:br>
              <a:rPr lang="ja-JP" altLang="en-US" sz="1800" b="0">
                <a:solidFill>
                  <a:srgbClr val="FF0000"/>
                </a:solidFill>
                <a:latin typeface="メイリオ" panose="020B0604030504040204" pitchFamily="50" charset="-128"/>
                <a:ea typeface="メイリオ" panose="020B0604030504040204" pitchFamily="50" charset="-128"/>
              </a:rPr>
            </a:br>
            <a:r>
              <a:rPr lang="ja-JP" altLang="en-US" sz="1800" b="0">
                <a:solidFill>
                  <a:srgbClr val="FF0000"/>
                </a:solidFill>
                <a:latin typeface="メイリオ" panose="020B0604030504040204" pitchFamily="50" charset="-128"/>
                <a:ea typeface="メイリオ" panose="020B0604030504040204" pitchFamily="50" charset="-128"/>
              </a:rPr>
              <a:t>マジック記入は禁止</a:t>
            </a:r>
          </a:p>
          <a:p>
            <a:pPr eaLnBrk="1" hangingPunct="1">
              <a:spcBef>
                <a:spcPts val="600"/>
              </a:spcBef>
              <a:buFontTx/>
              <a:buNone/>
            </a:pPr>
            <a:r>
              <a:rPr lang="ja-JP" altLang="en-US" sz="1800" b="0">
                <a:solidFill>
                  <a:srgbClr val="000000"/>
                </a:solidFill>
                <a:latin typeface="メイリオ" panose="020B0604030504040204" pitchFamily="50" charset="-128"/>
                <a:ea typeface="メイリオ" panose="020B0604030504040204" pitchFamily="50" charset="-128"/>
              </a:rPr>
              <a:t>シールの貼り付けはどこに</a:t>
            </a:r>
            <a:endParaRPr lang="en-US" altLang="ja-JP" sz="1800" b="0">
              <a:solidFill>
                <a:srgbClr val="000000"/>
              </a:solidFill>
              <a:latin typeface="メイリオ" panose="020B0604030504040204" pitchFamily="50" charset="-128"/>
              <a:ea typeface="メイリオ" panose="020B0604030504040204" pitchFamily="50" charset="-128"/>
            </a:endParaRPr>
          </a:p>
          <a:p>
            <a:pPr eaLnBrk="1" hangingPunct="1">
              <a:spcBef>
                <a:spcPts val="600"/>
              </a:spcBef>
              <a:buFontTx/>
              <a:buNone/>
            </a:pPr>
            <a:r>
              <a:rPr lang="ja-JP" altLang="en-US" sz="1800" b="0">
                <a:solidFill>
                  <a:srgbClr val="000000"/>
                </a:solidFill>
                <a:latin typeface="メイリオ" panose="020B0604030504040204" pitchFamily="50" charset="-128"/>
                <a:ea typeface="メイリオ" panose="020B0604030504040204" pitchFamily="50" charset="-128"/>
              </a:rPr>
              <a:t>貼ってもよい</a:t>
            </a:r>
          </a:p>
          <a:p>
            <a:pPr eaLnBrk="1" hangingPunct="1">
              <a:spcBef>
                <a:spcPts val="600"/>
              </a:spcBef>
              <a:buFontTx/>
              <a:buNone/>
            </a:pPr>
            <a:r>
              <a:rPr lang="ja-JP" altLang="en-US" sz="1800" b="0">
                <a:solidFill>
                  <a:srgbClr val="000000"/>
                </a:solidFill>
                <a:latin typeface="メイリオ" panose="020B0604030504040204" pitchFamily="50" charset="-128"/>
                <a:ea typeface="メイリオ" panose="020B0604030504040204" pitchFamily="50" charset="-128"/>
              </a:rPr>
              <a:t>模造紙、防護カバー、ウエス</a:t>
            </a:r>
            <a:endParaRPr lang="en-US" altLang="ja-JP" sz="1800" b="0">
              <a:solidFill>
                <a:srgbClr val="000000"/>
              </a:solidFill>
              <a:latin typeface="メイリオ" panose="020B0604030504040204" pitchFamily="50" charset="-128"/>
              <a:ea typeface="メイリオ" panose="020B0604030504040204" pitchFamily="50" charset="-128"/>
            </a:endParaRPr>
          </a:p>
          <a:p>
            <a:pPr eaLnBrk="1" hangingPunct="1">
              <a:spcBef>
                <a:spcPts val="600"/>
              </a:spcBef>
              <a:buFontTx/>
              <a:buNone/>
            </a:pPr>
            <a:r>
              <a:rPr lang="ja-JP" altLang="en-US" sz="1800" b="0">
                <a:solidFill>
                  <a:srgbClr val="000000"/>
                </a:solidFill>
                <a:latin typeface="メイリオ" panose="020B0604030504040204" pitchFamily="50" charset="-128"/>
                <a:ea typeface="メイリオ" panose="020B0604030504040204" pitchFamily="50" charset="-128"/>
              </a:rPr>
              <a:t>は除去禁止</a:t>
            </a:r>
          </a:p>
        </p:txBody>
      </p:sp>
      <p:graphicFrame>
        <p:nvGraphicFramePr>
          <p:cNvPr id="215115" name="Group 75">
            <a:extLst>
              <a:ext uri="{FF2B5EF4-FFF2-40B4-BE49-F238E27FC236}">
                <a16:creationId xmlns:a16="http://schemas.microsoft.com/office/drawing/2014/main" id="{91D529CE-837B-FD81-34F1-CB27C54452E1}"/>
              </a:ext>
            </a:extLst>
          </p:cNvPr>
          <p:cNvGraphicFramePr>
            <a:graphicFrameLocks noGrp="1"/>
          </p:cNvGraphicFramePr>
          <p:nvPr>
            <p:extLst>
              <p:ext uri="{D42A27DB-BD31-4B8C-83A1-F6EECF244321}">
                <p14:modId xmlns:p14="http://schemas.microsoft.com/office/powerpoint/2010/main" val="2604313668"/>
              </p:ext>
            </p:extLst>
          </p:nvPr>
        </p:nvGraphicFramePr>
        <p:xfrm>
          <a:off x="1816100" y="3194050"/>
          <a:ext cx="9528175" cy="1312863"/>
        </p:xfrm>
        <a:graphic>
          <a:graphicData uri="http://schemas.openxmlformats.org/drawingml/2006/table">
            <a:tbl>
              <a:tblPr/>
              <a:tblGrid>
                <a:gridCol w="9528175">
                  <a:extLst>
                    <a:ext uri="{9D8B030D-6E8A-4147-A177-3AD203B41FA5}">
                      <a16:colId xmlns:a16="http://schemas.microsoft.com/office/drawing/2014/main" val="20000"/>
                    </a:ext>
                  </a:extLst>
                </a:gridCol>
              </a:tblGrid>
              <a:tr h="1312863">
                <a:tc>
                  <a:txBody>
                    <a:bodyPr/>
                    <a:lstStyle>
                      <a:lvl1pPr algn="l" eaLnBrk="0" hangingPunct="0">
                        <a:spcBef>
                          <a:spcPct val="20000"/>
                        </a:spcBef>
                        <a:defRPr kumimoji="1" sz="2800">
                          <a:solidFill>
                            <a:schemeClr val="tx1"/>
                          </a:solidFill>
                          <a:latin typeface="Times New Roman" pitchFamily="18" charset="0"/>
                          <a:ea typeface="ＭＳ Ｐゴシック" pitchFamily="50" charset="-128"/>
                        </a:defRPr>
                      </a:lvl1pPr>
                      <a:lvl2pPr algn="l" eaLnBrk="0" hangingPunct="0">
                        <a:spcBef>
                          <a:spcPct val="20000"/>
                        </a:spcBef>
                        <a:defRPr kumimoji="1" sz="2400">
                          <a:solidFill>
                            <a:schemeClr val="tx1"/>
                          </a:solidFill>
                          <a:latin typeface="Times New Roman" pitchFamily="18" charset="0"/>
                          <a:ea typeface="ＭＳ Ｐゴシック" pitchFamily="50" charset="-128"/>
                        </a:defRPr>
                      </a:lvl2pPr>
                      <a:lvl3pPr algn="l" eaLnBrk="0" hangingPunct="0">
                        <a:spcBef>
                          <a:spcPct val="20000"/>
                        </a:spcBef>
                        <a:defRPr kumimoji="1" sz="2000">
                          <a:solidFill>
                            <a:schemeClr val="tx1"/>
                          </a:solidFill>
                          <a:latin typeface="Times New Roman" pitchFamily="18" charset="0"/>
                          <a:ea typeface="ＭＳ Ｐゴシック" pitchFamily="50" charset="-128"/>
                        </a:defRPr>
                      </a:lvl3pPr>
                      <a:lvl4pPr algn="l" eaLnBrk="0" hangingPunct="0">
                        <a:spcBef>
                          <a:spcPct val="20000"/>
                        </a:spcBef>
                        <a:defRPr kumimoji="1">
                          <a:solidFill>
                            <a:schemeClr val="tx1"/>
                          </a:solidFill>
                          <a:latin typeface="Times New Roman" pitchFamily="18" charset="0"/>
                          <a:ea typeface="ＭＳ Ｐゴシック" pitchFamily="50" charset="-128"/>
                        </a:defRPr>
                      </a:lvl4pPr>
                      <a:lvl5pPr algn="l" eaLnBrk="0" hangingPunct="0">
                        <a:spcBef>
                          <a:spcPct val="20000"/>
                        </a:spcBef>
                        <a:defRPr kumimoji="1">
                          <a:solidFill>
                            <a:schemeClr val="tx1"/>
                          </a:solidFill>
                          <a:latin typeface="Times New Roman" pitchFamily="18" charset="0"/>
                          <a:ea typeface="ＭＳ Ｐゴシック" pitchFamily="50" charset="-128"/>
                        </a:defRPr>
                      </a:lvl5pPr>
                      <a:lvl6pPr eaLnBrk="0" fontAlgn="base" hangingPunct="0">
                        <a:spcBef>
                          <a:spcPct val="20000"/>
                        </a:spcBef>
                        <a:spcAft>
                          <a:spcPct val="0"/>
                        </a:spcAft>
                        <a:defRPr kumimoji="1">
                          <a:solidFill>
                            <a:schemeClr val="tx1"/>
                          </a:solidFill>
                          <a:latin typeface="Times New Roman" pitchFamily="18" charset="0"/>
                          <a:ea typeface="ＭＳ Ｐゴシック" pitchFamily="50" charset="-128"/>
                        </a:defRPr>
                      </a:lvl6pPr>
                      <a:lvl7pPr eaLnBrk="0" fontAlgn="base" hangingPunct="0">
                        <a:spcBef>
                          <a:spcPct val="20000"/>
                        </a:spcBef>
                        <a:spcAft>
                          <a:spcPct val="0"/>
                        </a:spcAft>
                        <a:defRPr kumimoji="1">
                          <a:solidFill>
                            <a:schemeClr val="tx1"/>
                          </a:solidFill>
                          <a:latin typeface="Times New Roman" pitchFamily="18" charset="0"/>
                          <a:ea typeface="ＭＳ Ｐゴシック" pitchFamily="50" charset="-128"/>
                        </a:defRPr>
                      </a:lvl7pPr>
                      <a:lvl8pPr eaLnBrk="0" fontAlgn="base" hangingPunct="0">
                        <a:spcBef>
                          <a:spcPct val="20000"/>
                        </a:spcBef>
                        <a:spcAft>
                          <a:spcPct val="0"/>
                        </a:spcAft>
                        <a:defRPr kumimoji="1">
                          <a:solidFill>
                            <a:schemeClr val="tx1"/>
                          </a:solidFill>
                          <a:latin typeface="Times New Roman" pitchFamily="18" charset="0"/>
                          <a:ea typeface="ＭＳ Ｐゴシック" pitchFamily="50" charset="-128"/>
                        </a:defRPr>
                      </a:lvl8pPr>
                      <a:lvl9pPr eaLnBrk="0" fontAlgn="base" hangingPunct="0">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pPr>
                      <a:r>
                        <a:rPr kumimoji="1" lang="en-US" altLang="ja-JP"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a:t>
                      </a: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ダルマ落としで使用する言葉の定義</a:t>
                      </a:r>
                      <a:r>
                        <a:rPr kumimoji="1" lang="en-US" altLang="ja-JP"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上手くできた ： ひとつのコマが抜けて、ダルマが倒れてない状態になること</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成功（完成） ： ５段のコマ全てを抜いてダルマが倒れてない状態になること</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　失　敗 　　： ５段のコマ全てを抜く前に、ダルマが倒れてしまった状態になること</a:t>
                      </a:r>
                    </a:p>
                  </a:txBody>
                  <a:tcPr marL="90000" marR="90000" marT="46803" marB="468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bl>
          </a:graphicData>
        </a:graphic>
      </p:graphicFrame>
      <p:sp>
        <p:nvSpPr>
          <p:cNvPr id="58379" name="Text Box 62">
            <a:extLst>
              <a:ext uri="{FF2B5EF4-FFF2-40B4-BE49-F238E27FC236}">
                <a16:creationId xmlns:a16="http://schemas.microsoft.com/office/drawing/2014/main" id="{D79E8189-0136-EBC1-76EE-9F13392E7BEC}"/>
              </a:ext>
            </a:extLst>
          </p:cNvPr>
          <p:cNvSpPr txBox="1">
            <a:spLocks noChangeArrowheads="1"/>
          </p:cNvSpPr>
          <p:nvPr/>
        </p:nvSpPr>
        <p:spPr bwMode="auto">
          <a:xfrm>
            <a:off x="1924050" y="4584700"/>
            <a:ext cx="8410575" cy="40005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b="0">
                <a:solidFill>
                  <a:srgbClr val="000000"/>
                </a:solidFill>
                <a:latin typeface="メイリオ" panose="020B0604030504040204" pitchFamily="50" charset="-128"/>
                <a:ea typeface="メイリオ" panose="020B0604030504040204" pitchFamily="50" charset="-128"/>
              </a:rPr>
              <a:t>各自３回連続で実施し、実施する都度チェックシートにチェックする。</a:t>
            </a:r>
          </a:p>
        </p:txBody>
      </p:sp>
      <p:graphicFrame>
        <p:nvGraphicFramePr>
          <p:cNvPr id="215114" name="Group 74">
            <a:extLst>
              <a:ext uri="{FF2B5EF4-FFF2-40B4-BE49-F238E27FC236}">
                <a16:creationId xmlns:a16="http://schemas.microsoft.com/office/drawing/2014/main" id="{6143D2EF-E597-892A-D2F6-9529916C15D7}"/>
              </a:ext>
            </a:extLst>
          </p:cNvPr>
          <p:cNvGraphicFramePr>
            <a:graphicFrameLocks noGrp="1"/>
          </p:cNvGraphicFramePr>
          <p:nvPr/>
        </p:nvGraphicFramePr>
        <p:xfrm>
          <a:off x="1790700" y="5035550"/>
          <a:ext cx="8623300" cy="1500188"/>
        </p:xfrm>
        <a:graphic>
          <a:graphicData uri="http://schemas.openxmlformats.org/drawingml/2006/table">
            <a:tbl>
              <a:tblPr/>
              <a:tblGrid>
                <a:gridCol w="8623300">
                  <a:extLst>
                    <a:ext uri="{9D8B030D-6E8A-4147-A177-3AD203B41FA5}">
                      <a16:colId xmlns:a16="http://schemas.microsoft.com/office/drawing/2014/main" val="20000"/>
                    </a:ext>
                  </a:extLst>
                </a:gridCol>
              </a:tblGrid>
              <a:tr h="1500188">
                <a:tc>
                  <a:txBody>
                    <a:bodyPr/>
                    <a:lstStyle>
                      <a:lvl1pPr algn="l" eaLnBrk="0" hangingPunct="0">
                        <a:spcBef>
                          <a:spcPct val="20000"/>
                        </a:spcBef>
                        <a:tabLst>
                          <a:tab pos="361950" algn="l"/>
                        </a:tabLst>
                        <a:defRPr kumimoji="1" sz="2800">
                          <a:solidFill>
                            <a:schemeClr val="tx1"/>
                          </a:solidFill>
                          <a:latin typeface="Times New Roman" pitchFamily="18" charset="0"/>
                          <a:ea typeface="ＭＳ Ｐゴシック" pitchFamily="50" charset="-128"/>
                        </a:defRPr>
                      </a:lvl1pPr>
                      <a:lvl2pPr algn="l" eaLnBrk="0" hangingPunct="0">
                        <a:spcBef>
                          <a:spcPct val="20000"/>
                        </a:spcBef>
                        <a:tabLst>
                          <a:tab pos="361950" algn="l"/>
                        </a:tabLst>
                        <a:defRPr kumimoji="1" sz="2400">
                          <a:solidFill>
                            <a:schemeClr val="tx1"/>
                          </a:solidFill>
                          <a:latin typeface="Times New Roman" pitchFamily="18" charset="0"/>
                          <a:ea typeface="ＭＳ Ｐゴシック" pitchFamily="50" charset="-128"/>
                        </a:defRPr>
                      </a:lvl2pPr>
                      <a:lvl3pPr algn="l" eaLnBrk="0" hangingPunct="0">
                        <a:spcBef>
                          <a:spcPct val="20000"/>
                        </a:spcBef>
                        <a:tabLst>
                          <a:tab pos="361950" algn="l"/>
                        </a:tabLst>
                        <a:defRPr kumimoji="1" sz="2000">
                          <a:solidFill>
                            <a:schemeClr val="tx1"/>
                          </a:solidFill>
                          <a:latin typeface="Times New Roman" pitchFamily="18" charset="0"/>
                          <a:ea typeface="ＭＳ Ｐゴシック" pitchFamily="50" charset="-128"/>
                        </a:defRPr>
                      </a:lvl3pPr>
                      <a:lvl4pPr algn="l" eaLnBrk="0" hangingPunct="0">
                        <a:spcBef>
                          <a:spcPct val="20000"/>
                        </a:spcBef>
                        <a:tabLst>
                          <a:tab pos="361950" algn="l"/>
                        </a:tabLst>
                        <a:defRPr kumimoji="1">
                          <a:solidFill>
                            <a:schemeClr val="tx1"/>
                          </a:solidFill>
                          <a:latin typeface="Times New Roman" pitchFamily="18" charset="0"/>
                          <a:ea typeface="ＭＳ Ｐゴシック" pitchFamily="50" charset="-128"/>
                        </a:defRPr>
                      </a:lvl4pPr>
                      <a:lvl5pPr algn="l" eaLnBrk="0" hangingPunct="0">
                        <a:spcBef>
                          <a:spcPct val="20000"/>
                        </a:spcBef>
                        <a:tabLst>
                          <a:tab pos="361950" algn="l"/>
                        </a:tabLst>
                        <a:defRPr kumimoji="1">
                          <a:solidFill>
                            <a:schemeClr val="tx1"/>
                          </a:solidFill>
                          <a:latin typeface="Times New Roman" pitchFamily="18" charset="0"/>
                          <a:ea typeface="ＭＳ Ｐゴシック" pitchFamily="50" charset="-128"/>
                        </a:defRPr>
                      </a:lvl5pPr>
                      <a:lvl6pPr eaLnBrk="0" fontAlgn="base" hangingPunct="0">
                        <a:spcBef>
                          <a:spcPct val="20000"/>
                        </a:spcBef>
                        <a:spcAft>
                          <a:spcPct val="0"/>
                        </a:spcAft>
                        <a:tabLst>
                          <a:tab pos="361950" algn="l"/>
                        </a:tabLst>
                        <a:defRPr kumimoji="1">
                          <a:solidFill>
                            <a:schemeClr val="tx1"/>
                          </a:solidFill>
                          <a:latin typeface="Times New Roman" pitchFamily="18" charset="0"/>
                          <a:ea typeface="ＭＳ Ｐゴシック" pitchFamily="50" charset="-128"/>
                        </a:defRPr>
                      </a:lvl6pPr>
                      <a:lvl7pPr eaLnBrk="0" fontAlgn="base" hangingPunct="0">
                        <a:spcBef>
                          <a:spcPct val="20000"/>
                        </a:spcBef>
                        <a:spcAft>
                          <a:spcPct val="0"/>
                        </a:spcAft>
                        <a:tabLst>
                          <a:tab pos="361950" algn="l"/>
                        </a:tabLst>
                        <a:defRPr kumimoji="1">
                          <a:solidFill>
                            <a:schemeClr val="tx1"/>
                          </a:solidFill>
                          <a:latin typeface="Times New Roman" pitchFamily="18" charset="0"/>
                          <a:ea typeface="ＭＳ Ｐゴシック" pitchFamily="50" charset="-128"/>
                        </a:defRPr>
                      </a:lvl7pPr>
                      <a:lvl8pPr eaLnBrk="0" fontAlgn="base" hangingPunct="0">
                        <a:spcBef>
                          <a:spcPct val="20000"/>
                        </a:spcBef>
                        <a:spcAft>
                          <a:spcPct val="0"/>
                        </a:spcAft>
                        <a:tabLst>
                          <a:tab pos="361950" algn="l"/>
                        </a:tabLst>
                        <a:defRPr kumimoji="1">
                          <a:solidFill>
                            <a:schemeClr val="tx1"/>
                          </a:solidFill>
                          <a:latin typeface="Times New Roman" pitchFamily="18" charset="0"/>
                          <a:ea typeface="ＭＳ Ｐゴシック" pitchFamily="50" charset="-128"/>
                        </a:defRPr>
                      </a:lvl8pPr>
                      <a:lvl9pPr eaLnBrk="0" fontAlgn="base" hangingPunct="0">
                        <a:spcBef>
                          <a:spcPct val="20000"/>
                        </a:spcBef>
                        <a:spcAft>
                          <a:spcPct val="0"/>
                        </a:spcAft>
                        <a:tabLst>
                          <a:tab pos="361950" algn="l"/>
                        </a:tabLst>
                        <a:defRPr kumimoji="1">
                          <a:solidFill>
                            <a:schemeClr val="tx1"/>
                          </a:solidFill>
                          <a:latin typeface="Times New Roman" pitchFamily="18" charset="0"/>
                          <a:ea typeface="ＭＳ Ｐゴシック" pitchFamily="50" charset="-128"/>
                        </a:defRPr>
                      </a:lvl9pPr>
                    </a:lstStyle>
                    <a:p>
                      <a:pPr marL="0" marR="0" lvl="0" indent="0" algn="l" defTabSz="914400" rtl="0" eaLnBrk="0" fontAlgn="base" latinLnBrk="0" hangingPunct="0">
                        <a:lnSpc>
                          <a:spcPct val="100000"/>
                        </a:lnSpc>
                        <a:spcBef>
                          <a:spcPct val="50000"/>
                        </a:spcBef>
                        <a:spcAft>
                          <a:spcPct val="0"/>
                        </a:spcAft>
                        <a:buClrTx/>
                        <a:buSzTx/>
                        <a:buFontTx/>
                        <a:buNone/>
                        <a:tabLst>
                          <a:tab pos="361950" algn="l"/>
                        </a:tabLst>
                      </a:pPr>
                      <a:r>
                        <a:rPr kumimoji="1" lang="en-US" altLang="ja-JP"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a:t>
                      </a: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コマの叩き方</a:t>
                      </a:r>
                      <a:r>
                        <a:rPr kumimoji="1" lang="en-US" altLang="ja-JP"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 typeface="ＭＳ Ｐゴシック" pitchFamily="50" charset="-128"/>
                        <a:buChar char="・"/>
                        <a:tabLst>
                          <a:tab pos="361950" algn="l"/>
                        </a:tabLst>
                      </a:pPr>
                      <a:r>
                        <a:rPr kumimoji="1" lang="ja-JP" altLang="en-US" sz="1800" b="0" i="0" u="none" strike="noStrike" cap="none" normalizeH="0" baseline="0" dirty="0">
                          <a:ln>
                            <a:noFill/>
                          </a:ln>
                          <a:solidFill>
                            <a:srgbClr val="FF0000"/>
                          </a:solidFill>
                          <a:effectLst/>
                          <a:latin typeface="メイリオ" panose="020B0604030504040204" pitchFamily="50" charset="-128"/>
                          <a:ea typeface="メイリオ" panose="020B0604030504040204" pitchFamily="50" charset="-128"/>
                          <a:cs typeface="Times New Roman" pitchFamily="18" charset="0"/>
                        </a:rPr>
                        <a:t>叩くときの体の向きは一方向とし、</a:t>
                      </a: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一番下のコマから順に叩く</a:t>
                      </a:r>
                    </a:p>
                    <a:p>
                      <a:pPr marL="0" marR="0" lvl="0" indent="0" algn="l" defTabSz="914400" rtl="0" eaLnBrk="0" fontAlgn="base" latinLnBrk="0" hangingPunct="0">
                        <a:lnSpc>
                          <a:spcPct val="100000"/>
                        </a:lnSpc>
                        <a:spcBef>
                          <a:spcPct val="0"/>
                        </a:spcBef>
                        <a:spcAft>
                          <a:spcPct val="0"/>
                        </a:spcAft>
                        <a:buClrTx/>
                        <a:buSzTx/>
                        <a:buFont typeface="ＭＳ Ｐゴシック" pitchFamily="50" charset="-128"/>
                        <a:buChar char="・"/>
                        <a:tabLst>
                          <a:tab pos="361950" algn="l"/>
                        </a:tabLst>
                      </a:pP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１つのコマは１回だけ叩くことができます</a:t>
                      </a:r>
                    </a:p>
                    <a:p>
                      <a:pPr marL="0" marR="0" lvl="0" indent="0" algn="l" defTabSz="914400" rtl="0" eaLnBrk="0" fontAlgn="base" latinLnBrk="0" hangingPunct="0">
                        <a:lnSpc>
                          <a:spcPct val="100000"/>
                        </a:lnSpc>
                        <a:spcBef>
                          <a:spcPct val="0"/>
                        </a:spcBef>
                        <a:spcAft>
                          <a:spcPct val="0"/>
                        </a:spcAft>
                        <a:buClrTx/>
                        <a:buSzTx/>
                        <a:buFont typeface="ＭＳ Ｐゴシック" pitchFamily="50" charset="-128"/>
                        <a:buChar char="・"/>
                        <a:tabLst>
                          <a:tab pos="361950" algn="l"/>
                        </a:tabLst>
                      </a:pPr>
                      <a:r>
                        <a:rPr kumimoji="1" lang="ja-JP" altLang="en-US" sz="1800" b="0" i="0" u="none" strike="noStrike" cap="none" normalizeH="0" baseline="0" dirty="0">
                          <a:ln>
                            <a:noFill/>
                          </a:ln>
                          <a:solidFill>
                            <a:srgbClr val="000000"/>
                          </a:solidFill>
                          <a:effectLst/>
                          <a:latin typeface="メイリオ" panose="020B0604030504040204" pitchFamily="50" charset="-128"/>
                          <a:ea typeface="メイリオ" panose="020B0604030504040204" pitchFamily="50" charset="-128"/>
                          <a:cs typeface="Times New Roman" pitchFamily="18" charset="0"/>
                        </a:rPr>
                        <a:t>叩いている途中で、コマやダルマに触れてはいけません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extLst>
                  <a:ext uri="{0D108BD9-81ED-4DB2-BD59-A6C34878D82A}">
                    <a16:rowId xmlns:a16="http://schemas.microsoft.com/office/drawing/2014/main" val="10000"/>
                  </a:ext>
                </a:extLst>
              </a:tr>
            </a:tbl>
          </a:graphicData>
        </a:graphic>
      </p:graphicFrame>
      <p:grpSp>
        <p:nvGrpSpPr>
          <p:cNvPr id="58386" name="Group 81">
            <a:extLst>
              <a:ext uri="{FF2B5EF4-FFF2-40B4-BE49-F238E27FC236}">
                <a16:creationId xmlns:a16="http://schemas.microsoft.com/office/drawing/2014/main" id="{337A9A1D-B6EC-8FF7-F4E7-0CA88E9FDF51}"/>
              </a:ext>
            </a:extLst>
          </p:cNvPr>
          <p:cNvGrpSpPr>
            <a:grpSpLocks/>
          </p:cNvGrpSpPr>
          <p:nvPr/>
        </p:nvGrpSpPr>
        <p:grpSpPr bwMode="auto">
          <a:xfrm>
            <a:off x="2095500" y="276225"/>
            <a:ext cx="5143500" cy="2670175"/>
            <a:chOff x="360" y="174"/>
            <a:chExt cx="3240" cy="1682"/>
          </a:xfrm>
        </p:grpSpPr>
        <p:grpSp>
          <p:nvGrpSpPr>
            <p:cNvPr id="58387" name="Group 12">
              <a:extLst>
                <a:ext uri="{FF2B5EF4-FFF2-40B4-BE49-F238E27FC236}">
                  <a16:creationId xmlns:a16="http://schemas.microsoft.com/office/drawing/2014/main" id="{BCFFFEB2-8A01-6B92-204A-50BED00FA9CD}"/>
                </a:ext>
              </a:extLst>
            </p:cNvPr>
            <p:cNvGrpSpPr>
              <a:grpSpLocks/>
            </p:cNvGrpSpPr>
            <p:nvPr/>
          </p:nvGrpSpPr>
          <p:grpSpPr bwMode="auto">
            <a:xfrm>
              <a:off x="360" y="290"/>
              <a:ext cx="3057" cy="1566"/>
              <a:chOff x="1876" y="5818"/>
              <a:chExt cx="7642" cy="3916"/>
            </a:xfrm>
          </p:grpSpPr>
          <p:grpSp>
            <p:nvGrpSpPr>
              <p:cNvPr id="58397" name="Group 26">
                <a:extLst>
                  <a:ext uri="{FF2B5EF4-FFF2-40B4-BE49-F238E27FC236}">
                    <a16:creationId xmlns:a16="http://schemas.microsoft.com/office/drawing/2014/main" id="{6CB2323B-3EC0-6B0B-8585-D7D19C56EBFB}"/>
                  </a:ext>
                </a:extLst>
              </p:cNvPr>
              <p:cNvGrpSpPr>
                <a:grpSpLocks/>
              </p:cNvGrpSpPr>
              <p:nvPr/>
            </p:nvGrpSpPr>
            <p:grpSpPr bwMode="auto">
              <a:xfrm>
                <a:off x="4396" y="6688"/>
                <a:ext cx="4680" cy="1897"/>
                <a:chOff x="4396" y="7836"/>
                <a:chExt cx="4680" cy="1897"/>
              </a:xfrm>
            </p:grpSpPr>
            <p:sp>
              <p:nvSpPr>
                <p:cNvPr id="58411" name="Rectangle 34">
                  <a:extLst>
                    <a:ext uri="{FF2B5EF4-FFF2-40B4-BE49-F238E27FC236}">
                      <a16:creationId xmlns:a16="http://schemas.microsoft.com/office/drawing/2014/main" id="{DFB7156A-F00E-ABAB-4720-B1C32EC37553}"/>
                    </a:ext>
                  </a:extLst>
                </p:cNvPr>
                <p:cNvSpPr>
                  <a:spLocks noChangeArrowheads="1"/>
                </p:cNvSpPr>
                <p:nvPr/>
              </p:nvSpPr>
              <p:spPr bwMode="auto">
                <a:xfrm>
                  <a:off x="4396" y="9588"/>
                  <a:ext cx="4680" cy="145"/>
                </a:xfrm>
                <a:prstGeom prst="rect">
                  <a:avLst/>
                </a:prstGeom>
                <a:solidFill>
                  <a:srgbClr val="333333"/>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nvGrpSpPr>
                <p:cNvPr id="58412" name="Group 30">
                  <a:extLst>
                    <a:ext uri="{FF2B5EF4-FFF2-40B4-BE49-F238E27FC236}">
                      <a16:creationId xmlns:a16="http://schemas.microsoft.com/office/drawing/2014/main" id="{748BC28B-BCE4-46EA-94F3-7D502407554E}"/>
                    </a:ext>
                  </a:extLst>
                </p:cNvPr>
                <p:cNvGrpSpPr>
                  <a:grpSpLocks/>
                </p:cNvGrpSpPr>
                <p:nvPr/>
              </p:nvGrpSpPr>
              <p:grpSpPr bwMode="auto">
                <a:xfrm>
                  <a:off x="7276" y="8572"/>
                  <a:ext cx="1564" cy="1016"/>
                  <a:chOff x="7276" y="8572"/>
                  <a:chExt cx="1564" cy="1016"/>
                </a:xfrm>
              </p:grpSpPr>
              <p:sp>
                <p:nvSpPr>
                  <p:cNvPr id="58416" name="AutoShape 33">
                    <a:extLst>
                      <a:ext uri="{FF2B5EF4-FFF2-40B4-BE49-F238E27FC236}">
                        <a16:creationId xmlns:a16="http://schemas.microsoft.com/office/drawing/2014/main" id="{447C0E14-D26A-24E9-68FD-57422FA306A3}"/>
                      </a:ext>
                    </a:extLst>
                  </p:cNvPr>
                  <p:cNvSpPr>
                    <a:spLocks noChangeArrowheads="1"/>
                  </p:cNvSpPr>
                  <p:nvPr/>
                </p:nvSpPr>
                <p:spPr bwMode="auto">
                  <a:xfrm rot="16172769" flipV="1">
                    <a:off x="6981" y="8869"/>
                    <a:ext cx="1014" cy="423"/>
                  </a:xfrm>
                  <a:prstGeom prst="parallelogram">
                    <a:avLst>
                      <a:gd name="adj" fmla="val 59929"/>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17" name="AutoShape 32">
                    <a:extLst>
                      <a:ext uri="{FF2B5EF4-FFF2-40B4-BE49-F238E27FC236}">
                        <a16:creationId xmlns:a16="http://schemas.microsoft.com/office/drawing/2014/main" id="{392F1E87-E9BD-47EE-8AD5-3CFACF93D9BF}"/>
                      </a:ext>
                    </a:extLst>
                  </p:cNvPr>
                  <p:cNvSpPr>
                    <a:spLocks noChangeArrowheads="1"/>
                  </p:cNvSpPr>
                  <p:nvPr/>
                </p:nvSpPr>
                <p:spPr bwMode="auto">
                  <a:xfrm rot="-5427231">
                    <a:off x="8120" y="8868"/>
                    <a:ext cx="1015" cy="424"/>
                  </a:xfrm>
                  <a:prstGeom prst="parallelogram">
                    <a:avLst>
                      <a:gd name="adj" fmla="val 59847"/>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18" name="Rectangle 31">
                    <a:extLst>
                      <a:ext uri="{FF2B5EF4-FFF2-40B4-BE49-F238E27FC236}">
                        <a16:creationId xmlns:a16="http://schemas.microsoft.com/office/drawing/2014/main" id="{3E0457B1-94D2-3434-7E0B-5516B3255A7B}"/>
                      </a:ext>
                    </a:extLst>
                  </p:cNvPr>
                  <p:cNvSpPr>
                    <a:spLocks noChangeArrowheads="1"/>
                  </p:cNvSpPr>
                  <p:nvPr/>
                </p:nvSpPr>
                <p:spPr bwMode="auto">
                  <a:xfrm>
                    <a:off x="7696" y="8574"/>
                    <a:ext cx="720" cy="726"/>
                  </a:xfrm>
                  <a:prstGeom prst="rect">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grpSp>
              <p:nvGrpSpPr>
                <p:cNvPr id="58413" name="Group 27">
                  <a:extLst>
                    <a:ext uri="{FF2B5EF4-FFF2-40B4-BE49-F238E27FC236}">
                      <a16:creationId xmlns:a16="http://schemas.microsoft.com/office/drawing/2014/main" id="{C4D4F00E-D021-A1A0-4926-7FE3C7FEB7FD}"/>
                    </a:ext>
                  </a:extLst>
                </p:cNvPr>
                <p:cNvGrpSpPr>
                  <a:grpSpLocks/>
                </p:cNvGrpSpPr>
                <p:nvPr/>
              </p:nvGrpSpPr>
              <p:grpSpPr bwMode="auto">
                <a:xfrm>
                  <a:off x="5018" y="7836"/>
                  <a:ext cx="551" cy="1719"/>
                  <a:chOff x="4658" y="6096"/>
                  <a:chExt cx="1333" cy="3746"/>
                </a:xfrm>
              </p:grpSpPr>
              <p:pic>
                <p:nvPicPr>
                  <p:cNvPr id="58414" name="Picture 29">
                    <a:extLst>
                      <a:ext uri="{FF2B5EF4-FFF2-40B4-BE49-F238E27FC236}">
                        <a16:creationId xmlns:a16="http://schemas.microsoft.com/office/drawing/2014/main" id="{03984000-FBD3-BCAC-A997-0E7C3CD94B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8" y="9141"/>
                    <a:ext cx="1290" cy="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415" name="Picture 28">
                    <a:extLst>
                      <a:ext uri="{FF2B5EF4-FFF2-40B4-BE49-F238E27FC236}">
                        <a16:creationId xmlns:a16="http://schemas.microsoft.com/office/drawing/2014/main" id="{B7C9D47A-5C16-9634-0C84-3E759AE26D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8" y="6096"/>
                    <a:ext cx="1333" cy="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8398" name="Oval 25">
                <a:extLst>
                  <a:ext uri="{FF2B5EF4-FFF2-40B4-BE49-F238E27FC236}">
                    <a16:creationId xmlns:a16="http://schemas.microsoft.com/office/drawing/2014/main" id="{03B11D64-AE49-EF75-F2A9-775A7414E84B}"/>
                  </a:ext>
                </a:extLst>
              </p:cNvPr>
              <p:cNvSpPr>
                <a:spLocks noChangeArrowheads="1"/>
              </p:cNvSpPr>
              <p:nvPr/>
            </p:nvSpPr>
            <p:spPr bwMode="auto">
              <a:xfrm>
                <a:off x="2236" y="5818"/>
                <a:ext cx="720" cy="725"/>
              </a:xfrm>
              <a:prstGeom prst="ellipse">
                <a:avLst/>
              </a:prstGeom>
              <a:solidFill>
                <a:srgbClr val="FFFFFF"/>
              </a:solidFill>
              <a:ln w="9525">
                <a:solidFill>
                  <a:srgbClr val="000000"/>
                </a:solidFill>
                <a:round/>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399" name="Line 24">
                <a:extLst>
                  <a:ext uri="{FF2B5EF4-FFF2-40B4-BE49-F238E27FC236}">
                    <a16:creationId xmlns:a16="http://schemas.microsoft.com/office/drawing/2014/main" id="{42BC375E-09C5-35D5-3040-293DCD8FE792}"/>
                  </a:ext>
                </a:extLst>
              </p:cNvPr>
              <p:cNvSpPr>
                <a:spLocks noChangeShapeType="1"/>
              </p:cNvSpPr>
              <p:nvPr/>
            </p:nvSpPr>
            <p:spPr bwMode="auto">
              <a:xfrm>
                <a:off x="2596" y="6543"/>
                <a:ext cx="1" cy="14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0" name="Rectangle 23">
                <a:extLst>
                  <a:ext uri="{FF2B5EF4-FFF2-40B4-BE49-F238E27FC236}">
                    <a16:creationId xmlns:a16="http://schemas.microsoft.com/office/drawing/2014/main" id="{15417746-DD63-AFAF-247E-58CDBDE41AD4}"/>
                  </a:ext>
                </a:extLst>
              </p:cNvPr>
              <p:cNvSpPr>
                <a:spLocks noChangeArrowheads="1"/>
              </p:cNvSpPr>
              <p:nvPr/>
            </p:nvSpPr>
            <p:spPr bwMode="auto">
              <a:xfrm>
                <a:off x="4118" y="8561"/>
                <a:ext cx="5400" cy="145"/>
              </a:xfrm>
              <a:prstGeom prst="rect">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01" name="Rectangle 22">
                <a:extLst>
                  <a:ext uri="{FF2B5EF4-FFF2-40B4-BE49-F238E27FC236}">
                    <a16:creationId xmlns:a16="http://schemas.microsoft.com/office/drawing/2014/main" id="{32A04392-1D66-852C-B5B3-AF42EDBD1A90}"/>
                  </a:ext>
                </a:extLst>
              </p:cNvPr>
              <p:cNvSpPr>
                <a:spLocks noChangeArrowheads="1"/>
              </p:cNvSpPr>
              <p:nvPr/>
            </p:nvSpPr>
            <p:spPr bwMode="auto">
              <a:xfrm>
                <a:off x="8716" y="8718"/>
                <a:ext cx="180" cy="1015"/>
              </a:xfrm>
              <a:prstGeom prst="rect">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02" name="Rectangle 21">
                <a:extLst>
                  <a:ext uri="{FF2B5EF4-FFF2-40B4-BE49-F238E27FC236}">
                    <a16:creationId xmlns:a16="http://schemas.microsoft.com/office/drawing/2014/main" id="{4D042686-0D80-92C3-7AD0-05B6BB6C7ADB}"/>
                  </a:ext>
                </a:extLst>
              </p:cNvPr>
              <p:cNvSpPr>
                <a:spLocks noChangeArrowheads="1"/>
              </p:cNvSpPr>
              <p:nvPr/>
            </p:nvSpPr>
            <p:spPr bwMode="auto">
              <a:xfrm>
                <a:off x="4838" y="8706"/>
                <a:ext cx="180" cy="1015"/>
              </a:xfrm>
              <a:prstGeom prst="rect">
                <a:avLst/>
              </a:prstGeom>
              <a:solidFill>
                <a:srgbClr val="FFFFFF"/>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03" name="Line 20">
                <a:extLst>
                  <a:ext uri="{FF2B5EF4-FFF2-40B4-BE49-F238E27FC236}">
                    <a16:creationId xmlns:a16="http://schemas.microsoft.com/office/drawing/2014/main" id="{996E886B-4DCC-3D94-F929-11BF2034F7B2}"/>
                  </a:ext>
                </a:extLst>
              </p:cNvPr>
              <p:cNvSpPr>
                <a:spLocks noChangeShapeType="1"/>
              </p:cNvSpPr>
              <p:nvPr/>
            </p:nvSpPr>
            <p:spPr bwMode="auto">
              <a:xfrm flipH="1">
                <a:off x="2056" y="7994"/>
                <a:ext cx="540" cy="17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4" name="Line 19">
                <a:extLst>
                  <a:ext uri="{FF2B5EF4-FFF2-40B4-BE49-F238E27FC236}">
                    <a16:creationId xmlns:a16="http://schemas.microsoft.com/office/drawing/2014/main" id="{BA4B0DD5-E7FC-2D40-C42E-746579C2B0EF}"/>
                  </a:ext>
                </a:extLst>
              </p:cNvPr>
              <p:cNvSpPr>
                <a:spLocks noChangeShapeType="1"/>
              </p:cNvSpPr>
              <p:nvPr/>
            </p:nvSpPr>
            <p:spPr bwMode="auto">
              <a:xfrm>
                <a:off x="2596" y="7994"/>
                <a:ext cx="540" cy="17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5" name="Line 18">
                <a:extLst>
                  <a:ext uri="{FF2B5EF4-FFF2-40B4-BE49-F238E27FC236}">
                    <a16:creationId xmlns:a16="http://schemas.microsoft.com/office/drawing/2014/main" id="{8EAAA7D6-AD83-89FD-3D39-CC59005F77EC}"/>
                  </a:ext>
                </a:extLst>
              </p:cNvPr>
              <p:cNvSpPr>
                <a:spLocks noChangeShapeType="1"/>
              </p:cNvSpPr>
              <p:nvPr/>
            </p:nvSpPr>
            <p:spPr bwMode="auto">
              <a:xfrm>
                <a:off x="2596" y="7124"/>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6" name="Line 17">
                <a:extLst>
                  <a:ext uri="{FF2B5EF4-FFF2-40B4-BE49-F238E27FC236}">
                    <a16:creationId xmlns:a16="http://schemas.microsoft.com/office/drawing/2014/main" id="{52901420-9F32-75A1-85EF-AC15C34FF13A}"/>
                  </a:ext>
                </a:extLst>
              </p:cNvPr>
              <p:cNvSpPr>
                <a:spLocks noChangeShapeType="1"/>
              </p:cNvSpPr>
              <p:nvPr/>
            </p:nvSpPr>
            <p:spPr bwMode="auto">
              <a:xfrm flipV="1">
                <a:off x="3496" y="6688"/>
                <a:ext cx="720" cy="4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7" name="Line 16">
                <a:extLst>
                  <a:ext uri="{FF2B5EF4-FFF2-40B4-BE49-F238E27FC236}">
                    <a16:creationId xmlns:a16="http://schemas.microsoft.com/office/drawing/2014/main" id="{BB412558-A4DC-8E92-C84D-FB5004E1A0EA}"/>
                  </a:ext>
                </a:extLst>
              </p:cNvPr>
              <p:cNvSpPr>
                <a:spLocks noChangeShapeType="1"/>
              </p:cNvSpPr>
              <p:nvPr/>
            </p:nvSpPr>
            <p:spPr bwMode="auto">
              <a:xfrm flipH="1">
                <a:off x="1876" y="7123"/>
                <a:ext cx="720" cy="5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8" name="Line 15">
                <a:extLst>
                  <a:ext uri="{FF2B5EF4-FFF2-40B4-BE49-F238E27FC236}">
                    <a16:creationId xmlns:a16="http://schemas.microsoft.com/office/drawing/2014/main" id="{80E097C5-7D1C-99F8-F001-B899AC6AF4C8}"/>
                  </a:ext>
                </a:extLst>
              </p:cNvPr>
              <p:cNvSpPr>
                <a:spLocks noChangeShapeType="1"/>
              </p:cNvSpPr>
              <p:nvPr/>
            </p:nvSpPr>
            <p:spPr bwMode="auto">
              <a:xfrm>
                <a:off x="1876" y="7704"/>
                <a:ext cx="1260" cy="2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8409" name="Rectangle 14">
                <a:extLst>
                  <a:ext uri="{FF2B5EF4-FFF2-40B4-BE49-F238E27FC236}">
                    <a16:creationId xmlns:a16="http://schemas.microsoft.com/office/drawing/2014/main" id="{4A56723A-EB51-E474-FE2F-28098B3E1968}"/>
                  </a:ext>
                </a:extLst>
              </p:cNvPr>
              <p:cNvSpPr>
                <a:spLocks noChangeArrowheads="1"/>
              </p:cNvSpPr>
              <p:nvPr/>
            </p:nvSpPr>
            <p:spPr bwMode="auto">
              <a:xfrm rot="-1343923">
                <a:off x="3136" y="7848"/>
                <a:ext cx="540" cy="145"/>
              </a:xfrm>
              <a:prstGeom prst="rect">
                <a:avLst/>
              </a:prstGeom>
              <a:solidFill>
                <a:srgbClr val="FFCC00"/>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410" name="AutoShape 13">
                <a:extLst>
                  <a:ext uri="{FF2B5EF4-FFF2-40B4-BE49-F238E27FC236}">
                    <a16:creationId xmlns:a16="http://schemas.microsoft.com/office/drawing/2014/main" id="{E1BF519F-8580-91E1-436D-C48155D9A69E}"/>
                  </a:ext>
                </a:extLst>
              </p:cNvPr>
              <p:cNvSpPr>
                <a:spLocks noChangeArrowheads="1"/>
              </p:cNvSpPr>
              <p:nvPr/>
            </p:nvSpPr>
            <p:spPr bwMode="auto">
              <a:xfrm rot="-900000">
                <a:off x="3631" y="7573"/>
                <a:ext cx="180" cy="435"/>
              </a:xfrm>
              <a:prstGeom prst="can">
                <a:avLst>
                  <a:gd name="adj" fmla="val 60417"/>
                </a:avLst>
              </a:prstGeom>
              <a:gradFill rotWithShape="1">
                <a:gsLst>
                  <a:gs pos="0">
                    <a:srgbClr val="765E00"/>
                  </a:gs>
                  <a:gs pos="50000">
                    <a:srgbClr val="FFCC00"/>
                  </a:gs>
                  <a:gs pos="100000">
                    <a:srgbClr val="765E00"/>
                  </a:gs>
                </a:gsLst>
                <a:lin ang="0" scaled="1"/>
              </a:gradFill>
              <a:ln w="9525">
                <a:solidFill>
                  <a:srgbClr val="000000"/>
                </a:solidFill>
                <a:round/>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
          <p:nvSpPr>
            <p:cNvPr id="58388" name="Text Box 11">
              <a:extLst>
                <a:ext uri="{FF2B5EF4-FFF2-40B4-BE49-F238E27FC236}">
                  <a16:creationId xmlns:a16="http://schemas.microsoft.com/office/drawing/2014/main" id="{57B71109-1B36-9B0C-28C3-C8D26D207C85}"/>
                </a:ext>
              </a:extLst>
            </p:cNvPr>
            <p:cNvSpPr txBox="1">
              <a:spLocks noChangeArrowheads="1"/>
            </p:cNvSpPr>
            <p:nvPr/>
          </p:nvSpPr>
          <p:spPr bwMode="auto">
            <a:xfrm>
              <a:off x="1224" y="174"/>
              <a:ext cx="79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ダルマ落とし玩具</a:t>
              </a:r>
              <a:endParaRPr lang="ja-JP" altLang="en-US" sz="14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58389" name="Line 10">
              <a:extLst>
                <a:ext uri="{FF2B5EF4-FFF2-40B4-BE49-F238E27FC236}">
                  <a16:creationId xmlns:a16="http://schemas.microsoft.com/office/drawing/2014/main" id="{57F10CD7-BAA1-6CF3-4277-661FB6CE2C4A}"/>
                </a:ext>
              </a:extLst>
            </p:cNvPr>
            <p:cNvSpPr>
              <a:spLocks noChangeShapeType="1"/>
            </p:cNvSpPr>
            <p:nvPr/>
          </p:nvSpPr>
          <p:spPr bwMode="auto">
            <a:xfrm>
              <a:off x="1545" y="294"/>
              <a:ext cx="144" cy="34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58390" name="Text Box 9">
              <a:extLst>
                <a:ext uri="{FF2B5EF4-FFF2-40B4-BE49-F238E27FC236}">
                  <a16:creationId xmlns:a16="http://schemas.microsoft.com/office/drawing/2014/main" id="{3D5786D0-1492-47AA-3BFE-692C064C518D}"/>
                </a:ext>
              </a:extLst>
            </p:cNvPr>
            <p:cNvSpPr txBox="1">
              <a:spLocks noChangeArrowheads="1"/>
            </p:cNvSpPr>
            <p:nvPr/>
          </p:nvSpPr>
          <p:spPr bwMode="auto">
            <a:xfrm>
              <a:off x="1860" y="348"/>
              <a:ext cx="72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1000" b="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模造紙</a:t>
              </a:r>
              <a:endParaRPr lang="ja-JP" altLang="en-US" sz="700" b="0">
                <a:solidFill>
                  <a:srgbClr val="FF0000"/>
                </a:solidFill>
                <a:latin typeface="メイリオ" panose="020B0604030504040204" pitchFamily="50" charset="-128"/>
                <a:ea typeface="メイリオ" panose="020B0604030504040204" pitchFamily="50" charset="-128"/>
                <a:cs typeface="Times New Roman" panose="02020603050405020304" pitchFamily="18" charset="0"/>
              </a:endParaRPr>
            </a:p>
            <a:p>
              <a:pPr>
                <a:spcBef>
                  <a:spcPct val="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（テープ固定）</a:t>
              </a:r>
              <a:endParaRPr lang="ja-JP" altLang="en-US" sz="14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58391" name="Line 8">
              <a:extLst>
                <a:ext uri="{FF2B5EF4-FFF2-40B4-BE49-F238E27FC236}">
                  <a16:creationId xmlns:a16="http://schemas.microsoft.com/office/drawing/2014/main" id="{A721FF06-5C5C-833C-90E0-0C58F6612D4E}"/>
                </a:ext>
              </a:extLst>
            </p:cNvPr>
            <p:cNvSpPr>
              <a:spLocks noChangeShapeType="1"/>
            </p:cNvSpPr>
            <p:nvPr/>
          </p:nvSpPr>
          <p:spPr bwMode="auto">
            <a:xfrm flipH="1">
              <a:off x="2121" y="580"/>
              <a:ext cx="39" cy="75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58392" name="Text Box 7">
              <a:extLst>
                <a:ext uri="{FF2B5EF4-FFF2-40B4-BE49-F238E27FC236}">
                  <a16:creationId xmlns:a16="http://schemas.microsoft.com/office/drawing/2014/main" id="{20DC00F7-AAA8-40A4-82E2-209A31F5B687}"/>
                </a:ext>
              </a:extLst>
            </p:cNvPr>
            <p:cNvSpPr txBox="1">
              <a:spLocks noChangeArrowheads="1"/>
            </p:cNvSpPr>
            <p:nvPr/>
          </p:nvSpPr>
          <p:spPr bwMode="auto">
            <a:xfrm>
              <a:off x="2520" y="464"/>
              <a:ext cx="108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防護カバー</a:t>
              </a:r>
              <a:endParaRPr lang="ja-JP" altLang="en-US" sz="7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a:p>
              <a:pPr>
                <a:spcBef>
                  <a:spcPct val="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（安全のために固定する）</a:t>
              </a:r>
              <a:endParaRPr lang="ja-JP" altLang="en-US" sz="14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58393" name="Line 6">
              <a:extLst>
                <a:ext uri="{FF2B5EF4-FFF2-40B4-BE49-F238E27FC236}">
                  <a16:creationId xmlns:a16="http://schemas.microsoft.com/office/drawing/2014/main" id="{201C6657-D976-83ED-D344-9F2F420DBCC1}"/>
                </a:ext>
              </a:extLst>
            </p:cNvPr>
            <p:cNvSpPr>
              <a:spLocks noChangeShapeType="1"/>
            </p:cNvSpPr>
            <p:nvPr/>
          </p:nvSpPr>
          <p:spPr bwMode="auto">
            <a:xfrm flipH="1">
              <a:off x="2841" y="700"/>
              <a:ext cx="72" cy="23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58394" name="AutoShape 78">
              <a:extLst>
                <a:ext uri="{FF2B5EF4-FFF2-40B4-BE49-F238E27FC236}">
                  <a16:creationId xmlns:a16="http://schemas.microsoft.com/office/drawing/2014/main" id="{8CEF5DBE-45D4-97AA-7C99-003431C3A7EF}"/>
                </a:ext>
              </a:extLst>
            </p:cNvPr>
            <p:cNvSpPr>
              <a:spLocks noChangeArrowheads="1"/>
            </p:cNvSpPr>
            <p:nvPr/>
          </p:nvSpPr>
          <p:spPr bwMode="auto">
            <a:xfrm>
              <a:off x="2734" y="1206"/>
              <a:ext cx="216" cy="116"/>
            </a:xfrm>
            <a:prstGeom prst="doubleWave">
              <a:avLst>
                <a:gd name="adj1" fmla="val 6500"/>
                <a:gd name="adj2" fmla="val 0"/>
              </a:avLst>
            </a:prstGeom>
            <a:solidFill>
              <a:srgbClr val="C0C0C0"/>
            </a:solidFill>
            <a:ln w="9525">
              <a:solidFill>
                <a:srgbClr val="000000"/>
              </a:solidFill>
              <a:miter lim="800000"/>
              <a:headEnd/>
              <a:tailEnd/>
            </a:ln>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58395" name="Line 79">
              <a:extLst>
                <a:ext uri="{FF2B5EF4-FFF2-40B4-BE49-F238E27FC236}">
                  <a16:creationId xmlns:a16="http://schemas.microsoft.com/office/drawing/2014/main" id="{671F97D8-19C7-E1A4-186C-D548B597FE6A}"/>
                </a:ext>
              </a:extLst>
            </p:cNvPr>
            <p:cNvSpPr>
              <a:spLocks noChangeShapeType="1"/>
            </p:cNvSpPr>
            <p:nvPr/>
          </p:nvSpPr>
          <p:spPr bwMode="auto">
            <a:xfrm flipH="1">
              <a:off x="2864" y="1112"/>
              <a:ext cx="424" cy="15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ja-JP" altLang="en-US"/>
            </a:p>
          </p:txBody>
        </p:sp>
        <p:sp>
          <p:nvSpPr>
            <p:cNvPr id="58396" name="Text Box 80">
              <a:extLst>
                <a:ext uri="{FF2B5EF4-FFF2-40B4-BE49-F238E27FC236}">
                  <a16:creationId xmlns:a16="http://schemas.microsoft.com/office/drawing/2014/main" id="{0B724BFF-FEBA-EDFF-CFDB-19A62D0CC10D}"/>
                </a:ext>
              </a:extLst>
            </p:cNvPr>
            <p:cNvSpPr txBox="1">
              <a:spLocks noChangeArrowheads="1"/>
            </p:cNvSpPr>
            <p:nvPr/>
          </p:nvSpPr>
          <p:spPr bwMode="auto">
            <a:xfrm>
              <a:off x="3152" y="968"/>
              <a:ext cx="368" cy="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1" rIns="74295" bIns="889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0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ウエス</a:t>
              </a:r>
              <a:endParaRPr lang="ja-JP" altLang="en-US" sz="1400" b="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8">
            <a:extLst>
              <a:ext uri="{FF2B5EF4-FFF2-40B4-BE49-F238E27FC236}">
                <a16:creationId xmlns:a16="http://schemas.microsoft.com/office/drawing/2014/main" id="{BD44ACA7-AD81-D4BD-CD2F-BB0AA442E0AB}"/>
              </a:ext>
            </a:extLst>
          </p:cNvPr>
          <p:cNvSpPr txBox="1">
            <a:spLocks noChangeArrowheads="1"/>
          </p:cNvSpPr>
          <p:nvPr/>
        </p:nvSpPr>
        <p:spPr bwMode="auto">
          <a:xfrm>
            <a:off x="2713038" y="246063"/>
            <a:ext cx="6648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400" b="0">
                <a:solidFill>
                  <a:schemeClr val="hlink"/>
                </a:solidFill>
                <a:latin typeface="メイリオ" panose="020B0604030504040204" pitchFamily="50" charset="-128"/>
                <a:ea typeface="メイリオ" panose="020B0604030504040204" pitchFamily="50" charset="-128"/>
              </a:rPr>
              <a:t>【</a:t>
            </a:r>
            <a:r>
              <a:rPr lang="ja-JP" altLang="en-US" sz="2400" b="0">
                <a:solidFill>
                  <a:schemeClr val="hlink"/>
                </a:solidFill>
                <a:latin typeface="メイリオ" panose="020B0604030504040204" pitchFamily="50" charset="-128"/>
                <a:ea typeface="メイリオ" panose="020B0604030504040204" pitchFamily="50" charset="-128"/>
              </a:rPr>
              <a:t>ダルマ落とし　チェックシート（改善前）</a:t>
            </a:r>
            <a:r>
              <a:rPr lang="en-US" altLang="ja-JP" sz="2400" b="0">
                <a:solidFill>
                  <a:schemeClr val="hlink"/>
                </a:solidFill>
                <a:latin typeface="メイリオ" panose="020B0604030504040204" pitchFamily="50" charset="-128"/>
                <a:ea typeface="メイリオ" panose="020B0604030504040204" pitchFamily="50" charset="-128"/>
              </a:rPr>
              <a:t>】</a:t>
            </a:r>
            <a:endParaRPr lang="en-US" altLang="ja-JP" sz="1600" b="0">
              <a:latin typeface="メイリオ" panose="020B0604030504040204" pitchFamily="50" charset="-128"/>
              <a:ea typeface="メイリオ" panose="020B0604030504040204" pitchFamily="50" charset="-128"/>
            </a:endParaRPr>
          </a:p>
        </p:txBody>
      </p:sp>
      <p:sp>
        <p:nvSpPr>
          <p:cNvPr id="60419" name="Text Box 39">
            <a:extLst>
              <a:ext uri="{FF2B5EF4-FFF2-40B4-BE49-F238E27FC236}">
                <a16:creationId xmlns:a16="http://schemas.microsoft.com/office/drawing/2014/main" id="{146EBFAB-A163-0D76-C951-BEB5E231562C}"/>
              </a:ext>
            </a:extLst>
          </p:cNvPr>
          <p:cNvSpPr txBox="1">
            <a:spLocks noChangeArrowheads="1"/>
          </p:cNvSpPr>
          <p:nvPr/>
        </p:nvSpPr>
        <p:spPr bwMode="auto">
          <a:xfrm>
            <a:off x="3184525" y="706438"/>
            <a:ext cx="18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b="0">
              <a:ea typeface="ＭＳ ゴシック" panose="020B0609070205080204" pitchFamily="49" charset="-128"/>
            </a:endParaRPr>
          </a:p>
        </p:txBody>
      </p:sp>
      <p:graphicFrame>
        <p:nvGraphicFramePr>
          <p:cNvPr id="60420" name="Object 81">
            <a:extLst>
              <a:ext uri="{FF2B5EF4-FFF2-40B4-BE49-F238E27FC236}">
                <a16:creationId xmlns:a16="http://schemas.microsoft.com/office/drawing/2014/main" id="{F5FA66A5-78FB-9A2D-8897-D286CF3D62D4}"/>
              </a:ext>
            </a:extLst>
          </p:cNvPr>
          <p:cNvGraphicFramePr>
            <a:graphicFrameLocks noChangeAspect="1"/>
          </p:cNvGraphicFramePr>
          <p:nvPr/>
        </p:nvGraphicFramePr>
        <p:xfrm>
          <a:off x="2276475" y="790575"/>
          <a:ext cx="7521575" cy="5570538"/>
        </p:xfrm>
        <a:graphic>
          <a:graphicData uri="http://schemas.openxmlformats.org/presentationml/2006/ole">
            <mc:AlternateContent xmlns:mc="http://schemas.openxmlformats.org/markup-compatibility/2006">
              <mc:Choice xmlns:v="urn:schemas-microsoft-com:vml" Requires="v">
                <p:oleObj name="Worksheet" r:id="rId3" imgW="7125081" imgH="5277231" progId="Excel.Sheet.8">
                  <p:embed/>
                </p:oleObj>
              </mc:Choice>
              <mc:Fallback>
                <p:oleObj name="Worksheet" r:id="rId3" imgW="7125081" imgH="5277231" progId="Excel.Sheet.8">
                  <p:embed/>
                  <p:pic>
                    <p:nvPicPr>
                      <p:cNvPr id="0" name="Object 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6475" y="790575"/>
                        <a:ext cx="7521575" cy="5570538"/>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54" name="AutoShape 82">
            <a:extLst>
              <a:ext uri="{FF2B5EF4-FFF2-40B4-BE49-F238E27FC236}">
                <a16:creationId xmlns:a16="http://schemas.microsoft.com/office/drawing/2014/main" id="{80206A4B-E27B-7271-1703-AA7EBA24477A}"/>
              </a:ext>
            </a:extLst>
          </p:cNvPr>
          <p:cNvSpPr>
            <a:spLocks noChangeArrowheads="1"/>
          </p:cNvSpPr>
          <p:nvPr/>
        </p:nvSpPr>
        <p:spPr bwMode="auto">
          <a:xfrm>
            <a:off x="4708525" y="5089525"/>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4356" name="AutoShape 84">
            <a:extLst>
              <a:ext uri="{FF2B5EF4-FFF2-40B4-BE49-F238E27FC236}">
                <a16:creationId xmlns:a16="http://schemas.microsoft.com/office/drawing/2014/main" id="{5BA13A81-1991-3FCD-35CB-97A32E9BBCEC}"/>
              </a:ext>
            </a:extLst>
          </p:cNvPr>
          <p:cNvSpPr>
            <a:spLocks noChangeArrowheads="1"/>
          </p:cNvSpPr>
          <p:nvPr/>
        </p:nvSpPr>
        <p:spPr bwMode="auto">
          <a:xfrm>
            <a:off x="5591175" y="5091113"/>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4357" name="AutoShape 85">
            <a:extLst>
              <a:ext uri="{FF2B5EF4-FFF2-40B4-BE49-F238E27FC236}">
                <a16:creationId xmlns:a16="http://schemas.microsoft.com/office/drawing/2014/main" id="{3C054DA1-0914-A07E-8A8E-02B013123D78}"/>
              </a:ext>
            </a:extLst>
          </p:cNvPr>
          <p:cNvSpPr>
            <a:spLocks noChangeArrowheads="1"/>
          </p:cNvSpPr>
          <p:nvPr/>
        </p:nvSpPr>
        <p:spPr bwMode="auto">
          <a:xfrm>
            <a:off x="6505575" y="5084763"/>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4358" name="AutoShape 86">
            <a:extLst>
              <a:ext uri="{FF2B5EF4-FFF2-40B4-BE49-F238E27FC236}">
                <a16:creationId xmlns:a16="http://schemas.microsoft.com/office/drawing/2014/main" id="{5DF2204B-53D8-55C2-78FF-5C92A1E196DF}"/>
              </a:ext>
            </a:extLst>
          </p:cNvPr>
          <p:cNvSpPr>
            <a:spLocks noChangeArrowheads="1"/>
          </p:cNvSpPr>
          <p:nvPr/>
        </p:nvSpPr>
        <p:spPr bwMode="auto">
          <a:xfrm>
            <a:off x="7421563" y="5084763"/>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4359" name="AutoShape 87">
            <a:extLst>
              <a:ext uri="{FF2B5EF4-FFF2-40B4-BE49-F238E27FC236}">
                <a16:creationId xmlns:a16="http://schemas.microsoft.com/office/drawing/2014/main" id="{D25A0B90-AE29-A251-FC1F-25A59FEBFC1F}"/>
              </a:ext>
            </a:extLst>
          </p:cNvPr>
          <p:cNvSpPr>
            <a:spLocks noChangeArrowheads="1"/>
          </p:cNvSpPr>
          <p:nvPr/>
        </p:nvSpPr>
        <p:spPr bwMode="auto">
          <a:xfrm>
            <a:off x="8312150" y="5097463"/>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54360" name="AutoShape 88">
            <a:extLst>
              <a:ext uri="{FF2B5EF4-FFF2-40B4-BE49-F238E27FC236}">
                <a16:creationId xmlns:a16="http://schemas.microsoft.com/office/drawing/2014/main" id="{A46B2B2E-96B3-94D9-DD18-820FD300DA8C}"/>
              </a:ext>
            </a:extLst>
          </p:cNvPr>
          <p:cNvSpPr>
            <a:spLocks noChangeArrowheads="1"/>
          </p:cNvSpPr>
          <p:nvPr/>
        </p:nvSpPr>
        <p:spPr bwMode="auto">
          <a:xfrm>
            <a:off x="9209088" y="5099050"/>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60427" name="Oval 89">
            <a:extLst>
              <a:ext uri="{FF2B5EF4-FFF2-40B4-BE49-F238E27FC236}">
                <a16:creationId xmlns:a16="http://schemas.microsoft.com/office/drawing/2014/main" id="{4B9259C1-1636-A50E-92CF-2A42257FDB6E}"/>
              </a:ext>
            </a:extLst>
          </p:cNvPr>
          <p:cNvSpPr>
            <a:spLocks noChangeArrowheads="1"/>
          </p:cNvSpPr>
          <p:nvPr/>
        </p:nvSpPr>
        <p:spPr bwMode="auto">
          <a:xfrm>
            <a:off x="4351338" y="2214563"/>
            <a:ext cx="931862" cy="4318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60428" name="Oval 90">
            <a:extLst>
              <a:ext uri="{FF2B5EF4-FFF2-40B4-BE49-F238E27FC236}">
                <a16:creationId xmlns:a16="http://schemas.microsoft.com/office/drawing/2014/main" id="{9F9EEA81-5D01-9F89-ED68-91A614B171B5}"/>
              </a:ext>
            </a:extLst>
          </p:cNvPr>
          <p:cNvSpPr>
            <a:spLocks noChangeArrowheads="1"/>
          </p:cNvSpPr>
          <p:nvPr/>
        </p:nvSpPr>
        <p:spPr bwMode="auto">
          <a:xfrm>
            <a:off x="4351338" y="6043613"/>
            <a:ext cx="931862" cy="4318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54354"/>
                                        </p:tgtEl>
                                        <p:attrNameLst>
                                          <p:attrName>style.visibility</p:attrName>
                                        </p:attrNameLst>
                                      </p:cBhvr>
                                      <p:to>
                                        <p:strVal val="visible"/>
                                      </p:to>
                                    </p:set>
                                    <p:animEffect transition="in" filter="slide(fromTop)">
                                      <p:cBhvr>
                                        <p:cTn id="7" dur="500"/>
                                        <p:tgtEl>
                                          <p:spTgt spid="543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1" fill="hold" nodeType="clickEffect">
                                  <p:stCondLst>
                                    <p:cond delay="0"/>
                                  </p:stCondLst>
                                  <p:childTnLst>
                                    <p:set>
                                      <p:cBhvr>
                                        <p:cTn id="11" dur="1" fill="hold">
                                          <p:stCondLst>
                                            <p:cond delay="0"/>
                                          </p:stCondLst>
                                        </p:cTn>
                                        <p:tgtEl>
                                          <p:spTgt spid="54356"/>
                                        </p:tgtEl>
                                        <p:attrNameLst>
                                          <p:attrName>style.visibility</p:attrName>
                                        </p:attrNameLst>
                                      </p:cBhvr>
                                      <p:to>
                                        <p:strVal val="visible"/>
                                      </p:to>
                                    </p:set>
                                    <p:animEffect transition="in" filter="slide(fromTop)">
                                      <p:cBhvr>
                                        <p:cTn id="12" dur="500"/>
                                        <p:tgtEl>
                                          <p:spTgt spid="543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54357"/>
                                        </p:tgtEl>
                                        <p:attrNameLst>
                                          <p:attrName>style.visibility</p:attrName>
                                        </p:attrNameLst>
                                      </p:cBhvr>
                                      <p:to>
                                        <p:strVal val="visible"/>
                                      </p:to>
                                    </p:set>
                                    <p:animEffect transition="in" filter="slide(fromTop)">
                                      <p:cBhvr>
                                        <p:cTn id="17" dur="500"/>
                                        <p:tgtEl>
                                          <p:spTgt spid="543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nodeType="clickEffect">
                                  <p:stCondLst>
                                    <p:cond delay="0"/>
                                  </p:stCondLst>
                                  <p:childTnLst>
                                    <p:set>
                                      <p:cBhvr>
                                        <p:cTn id="21" dur="1" fill="hold">
                                          <p:stCondLst>
                                            <p:cond delay="0"/>
                                          </p:stCondLst>
                                        </p:cTn>
                                        <p:tgtEl>
                                          <p:spTgt spid="54358"/>
                                        </p:tgtEl>
                                        <p:attrNameLst>
                                          <p:attrName>style.visibility</p:attrName>
                                        </p:attrNameLst>
                                      </p:cBhvr>
                                      <p:to>
                                        <p:strVal val="visible"/>
                                      </p:to>
                                    </p:set>
                                    <p:animEffect transition="in" filter="slide(fromTop)">
                                      <p:cBhvr>
                                        <p:cTn id="22" dur="500"/>
                                        <p:tgtEl>
                                          <p:spTgt spid="543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nodeType="clickEffect">
                                  <p:stCondLst>
                                    <p:cond delay="0"/>
                                  </p:stCondLst>
                                  <p:childTnLst>
                                    <p:set>
                                      <p:cBhvr>
                                        <p:cTn id="26" dur="1" fill="hold">
                                          <p:stCondLst>
                                            <p:cond delay="0"/>
                                          </p:stCondLst>
                                        </p:cTn>
                                        <p:tgtEl>
                                          <p:spTgt spid="54359"/>
                                        </p:tgtEl>
                                        <p:attrNameLst>
                                          <p:attrName>style.visibility</p:attrName>
                                        </p:attrNameLst>
                                      </p:cBhvr>
                                      <p:to>
                                        <p:strVal val="visible"/>
                                      </p:to>
                                    </p:set>
                                    <p:animEffect transition="in" filter="slide(fromTop)">
                                      <p:cBhvr>
                                        <p:cTn id="27" dur="500"/>
                                        <p:tgtEl>
                                          <p:spTgt spid="5435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nodeType="clickEffect">
                                  <p:stCondLst>
                                    <p:cond delay="0"/>
                                  </p:stCondLst>
                                  <p:childTnLst>
                                    <p:set>
                                      <p:cBhvr>
                                        <p:cTn id="31" dur="1" fill="hold">
                                          <p:stCondLst>
                                            <p:cond delay="0"/>
                                          </p:stCondLst>
                                        </p:cTn>
                                        <p:tgtEl>
                                          <p:spTgt spid="54360"/>
                                        </p:tgtEl>
                                        <p:attrNameLst>
                                          <p:attrName>style.visibility</p:attrName>
                                        </p:attrNameLst>
                                      </p:cBhvr>
                                      <p:to>
                                        <p:strVal val="visible"/>
                                      </p:to>
                                    </p:set>
                                    <p:animEffect transition="in" filter="slide(fromTop)">
                                      <p:cBhvr>
                                        <p:cTn id="32" dur="500"/>
                                        <p:tgtEl>
                                          <p:spTgt spid="54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54" grpId="0" animBg="1"/>
      <p:bldP spid="54356" grpId="0" animBg="1"/>
      <p:bldP spid="54357" grpId="0" animBg="1"/>
      <p:bldP spid="54358" grpId="0" animBg="1"/>
      <p:bldP spid="54359" grpId="0" animBg="1"/>
      <p:bldP spid="5436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スライド番号プレースホルダ 3">
            <a:extLst>
              <a:ext uri="{FF2B5EF4-FFF2-40B4-BE49-F238E27FC236}">
                <a16:creationId xmlns:a16="http://schemas.microsoft.com/office/drawing/2014/main" id="{D4058D85-1CEA-3B9D-0293-23FB29BBD32B}"/>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80B40E50-2879-4257-9E15-9B188C4D44AF}" type="slidenum">
              <a:rPr lang="en-US" altLang="ja-JP" sz="1400" b="0">
                <a:latin typeface="メイリオ" panose="020B0604030504040204" pitchFamily="50" charset="-128"/>
                <a:ea typeface="メイリオ" panose="020B0604030504040204" pitchFamily="50" charset="-128"/>
              </a:rPr>
              <a:pPr algn="r" eaLnBrk="1" hangingPunct="1">
                <a:spcBef>
                  <a:spcPct val="0"/>
                </a:spcBef>
                <a:buFontTx/>
                <a:buNone/>
              </a:pPr>
              <a:t>47</a:t>
            </a:fld>
            <a:endParaRPr lang="en-US" altLang="ja-JP" sz="1400" b="0">
              <a:latin typeface="メイリオ" panose="020B0604030504040204" pitchFamily="50" charset="-128"/>
              <a:ea typeface="メイリオ" panose="020B0604030504040204" pitchFamily="50" charset="-128"/>
            </a:endParaRPr>
          </a:p>
        </p:txBody>
      </p:sp>
      <p:sp>
        <p:nvSpPr>
          <p:cNvPr id="62467" name="Text Box 5">
            <a:extLst>
              <a:ext uri="{FF2B5EF4-FFF2-40B4-BE49-F238E27FC236}">
                <a16:creationId xmlns:a16="http://schemas.microsoft.com/office/drawing/2014/main" id="{5B06A5E0-DFC9-BE93-3E45-DDA3AB4FF112}"/>
              </a:ext>
            </a:extLst>
          </p:cNvPr>
          <p:cNvSpPr txBox="1">
            <a:spLocks noChangeArrowheads="1"/>
          </p:cNvSpPr>
          <p:nvPr/>
        </p:nvSpPr>
        <p:spPr bwMode="auto">
          <a:xfrm>
            <a:off x="1905000" y="152400"/>
            <a:ext cx="8456613" cy="338138"/>
          </a:xfrm>
          <a:prstGeom prst="rect">
            <a:avLst/>
          </a:prstGeom>
          <a:solidFill>
            <a:srgbClr val="FFFFFF"/>
          </a:solidFill>
          <a:ln w="9525">
            <a:solidFill>
              <a:schemeClr val="tx1"/>
            </a:solid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実施日：　　年　　月　　日　　実施時間：　　時　　分　　実施場所：　　　　　　　</a:t>
            </a:r>
          </a:p>
        </p:txBody>
      </p:sp>
      <p:sp>
        <p:nvSpPr>
          <p:cNvPr id="62468" name="Rectangle 7">
            <a:extLst>
              <a:ext uri="{FF2B5EF4-FFF2-40B4-BE49-F238E27FC236}">
                <a16:creationId xmlns:a16="http://schemas.microsoft.com/office/drawing/2014/main" id="{803E9C5A-B1A6-68A3-495A-C0FF8E4B7A2E}"/>
              </a:ext>
            </a:extLst>
          </p:cNvPr>
          <p:cNvSpPr>
            <a:spLocks noChangeArrowheads="1"/>
          </p:cNvSpPr>
          <p:nvPr/>
        </p:nvSpPr>
        <p:spPr bwMode="auto">
          <a:xfrm>
            <a:off x="2362200" y="990600"/>
            <a:ext cx="7991475"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dirty="0">
                <a:latin typeface="メイリオ" panose="020B0604030504040204" pitchFamily="50" charset="-128"/>
                <a:ea typeface="メイリオ" panose="020B0604030504040204" pitchFamily="50" charset="-128"/>
              </a:rPr>
              <a:t>気になる現象</a:t>
            </a:r>
            <a:r>
              <a:rPr lang="ja-JP" altLang="en-US" sz="1800" b="0" dirty="0">
                <a:latin typeface="メイリオ" panose="020B0604030504040204" pitchFamily="50" charset="-128"/>
                <a:ea typeface="メイリオ" panose="020B0604030504040204" pitchFamily="50" charset="-128"/>
              </a:rPr>
              <a:t>（</a:t>
            </a:r>
            <a:r>
              <a:rPr lang="ja-JP" altLang="en-US" sz="1400" b="0" dirty="0">
                <a:solidFill>
                  <a:srgbClr val="FF0000"/>
                </a:solidFill>
                <a:latin typeface="メイリオ" panose="020B0604030504040204" pitchFamily="50" charset="-128"/>
                <a:ea typeface="メイリオ" panose="020B0604030504040204" pitchFamily="50" charset="-128"/>
              </a:rPr>
              <a:t>コマが上手く抜けた時と、コマが上手く抜けなかった時の違い</a:t>
            </a:r>
            <a:r>
              <a:rPr lang="ja-JP" altLang="en-US" sz="1400" b="0" dirty="0">
                <a:solidFill>
                  <a:srgbClr val="000000"/>
                </a:solidFill>
                <a:latin typeface="メイリオ" panose="020B0604030504040204" pitchFamily="50" charset="-128"/>
                <a:ea typeface="メイリオ" panose="020B0604030504040204" pitchFamily="50" charset="-128"/>
              </a:rPr>
              <a:t>を見てください</a:t>
            </a:r>
            <a:r>
              <a:rPr lang="ja-JP" altLang="en-US" sz="1800" b="0" dirty="0">
                <a:latin typeface="メイリオ" panose="020B0604030504040204" pitchFamily="50" charset="-128"/>
                <a:ea typeface="メイリオ" panose="020B0604030504040204" pitchFamily="50" charset="-128"/>
              </a:rPr>
              <a:t>）</a:t>
            </a:r>
          </a:p>
        </p:txBody>
      </p:sp>
      <p:sp>
        <p:nvSpPr>
          <p:cNvPr id="62469" name="Rectangle 10">
            <a:extLst>
              <a:ext uri="{FF2B5EF4-FFF2-40B4-BE49-F238E27FC236}">
                <a16:creationId xmlns:a16="http://schemas.microsoft.com/office/drawing/2014/main" id="{A8E56E95-CC66-C1D9-786B-B75A8238C7DF}"/>
              </a:ext>
            </a:extLst>
          </p:cNvPr>
          <p:cNvSpPr>
            <a:spLocks noChangeArrowheads="1"/>
          </p:cNvSpPr>
          <p:nvPr/>
        </p:nvSpPr>
        <p:spPr bwMode="auto">
          <a:xfrm>
            <a:off x="1828800" y="990600"/>
            <a:ext cx="533400" cy="533400"/>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70" name="Text Box 23">
            <a:extLst>
              <a:ext uri="{FF2B5EF4-FFF2-40B4-BE49-F238E27FC236}">
                <a16:creationId xmlns:a16="http://schemas.microsoft.com/office/drawing/2014/main" id="{C4590A28-F1D9-DC31-61F7-69803FBA263F}"/>
              </a:ext>
            </a:extLst>
          </p:cNvPr>
          <p:cNvSpPr txBox="1">
            <a:spLocks noChangeArrowheads="1"/>
          </p:cNvSpPr>
          <p:nvPr/>
        </p:nvSpPr>
        <p:spPr bwMode="auto">
          <a:xfrm>
            <a:off x="1895475" y="609600"/>
            <a:ext cx="204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800" b="0">
                <a:latin typeface="メイリオ" panose="020B0604030504040204" pitchFamily="50" charset="-128"/>
                <a:ea typeface="メイリオ" panose="020B0604030504040204" pitchFamily="50" charset="-128"/>
              </a:rPr>
              <a:t>《</a:t>
            </a:r>
            <a:r>
              <a:rPr lang="ja-JP" altLang="en-US" sz="1800" b="0">
                <a:latin typeface="メイリオ" panose="020B0604030504040204" pitchFamily="50" charset="-128"/>
                <a:ea typeface="メイリオ" panose="020B0604030504040204" pitchFamily="50" charset="-128"/>
              </a:rPr>
              <a:t>現状把握メモ</a:t>
            </a:r>
            <a:r>
              <a:rPr lang="en-US" altLang="ja-JP" sz="1800" b="0">
                <a:latin typeface="メイリオ" panose="020B0604030504040204" pitchFamily="50" charset="-128"/>
                <a:ea typeface="メイリオ" panose="020B0604030504040204" pitchFamily="50" charset="-128"/>
              </a:rPr>
              <a:t>》</a:t>
            </a:r>
          </a:p>
        </p:txBody>
      </p:sp>
      <p:sp>
        <p:nvSpPr>
          <p:cNvPr id="62471" name="Rectangle 24">
            <a:extLst>
              <a:ext uri="{FF2B5EF4-FFF2-40B4-BE49-F238E27FC236}">
                <a16:creationId xmlns:a16="http://schemas.microsoft.com/office/drawing/2014/main" id="{DC933981-B7C5-B778-6334-643616CE75AB}"/>
              </a:ext>
            </a:extLst>
          </p:cNvPr>
          <p:cNvSpPr>
            <a:spLocks noChangeArrowheads="1"/>
          </p:cNvSpPr>
          <p:nvPr/>
        </p:nvSpPr>
        <p:spPr bwMode="auto">
          <a:xfrm>
            <a:off x="1828800" y="5391150"/>
            <a:ext cx="8534400" cy="1314450"/>
          </a:xfrm>
          <a:prstGeom prst="rect">
            <a:avLst/>
          </a:prstGeom>
          <a:solidFill>
            <a:srgbClr val="FFFFFF"/>
          </a:solidFill>
          <a:ln w="2857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2400" b="0">
              <a:latin typeface="メイリオ" panose="020B0604030504040204" pitchFamily="50" charset="-128"/>
              <a:ea typeface="メイリオ" panose="020B0604030504040204" pitchFamily="50" charset="-128"/>
            </a:endParaRPr>
          </a:p>
        </p:txBody>
      </p:sp>
      <p:sp>
        <p:nvSpPr>
          <p:cNvPr id="62472" name="Text Box 26">
            <a:extLst>
              <a:ext uri="{FF2B5EF4-FFF2-40B4-BE49-F238E27FC236}">
                <a16:creationId xmlns:a16="http://schemas.microsoft.com/office/drawing/2014/main" id="{84B22C38-336F-B59D-878A-542AF96BE025}"/>
              </a:ext>
            </a:extLst>
          </p:cNvPr>
          <p:cNvSpPr txBox="1">
            <a:spLocks noChangeArrowheads="1"/>
          </p:cNvSpPr>
          <p:nvPr/>
        </p:nvSpPr>
        <p:spPr bwMode="auto">
          <a:xfrm>
            <a:off x="4505325" y="5002213"/>
            <a:ext cx="2936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600" b="0">
                <a:latin typeface="メイリオ" panose="020B0604030504040204" pitchFamily="50" charset="-128"/>
                <a:ea typeface="メイリオ" panose="020B0604030504040204" pitchFamily="50" charset="-128"/>
              </a:rPr>
              <a:t>《</a:t>
            </a:r>
            <a:r>
              <a:rPr lang="ja-JP" altLang="en-US" sz="1600" b="0">
                <a:latin typeface="メイリオ" panose="020B0604030504040204" pitchFamily="50" charset="-128"/>
                <a:ea typeface="メイリオ" panose="020B0604030504040204" pitchFamily="50" charset="-128"/>
              </a:rPr>
              <a:t>全体として感じたこと</a:t>
            </a:r>
            <a:r>
              <a:rPr lang="en-US" altLang="ja-JP" sz="1600" b="0">
                <a:latin typeface="メイリオ" panose="020B0604030504040204" pitchFamily="50" charset="-128"/>
                <a:ea typeface="メイリオ" panose="020B0604030504040204" pitchFamily="50" charset="-128"/>
              </a:rPr>
              <a:t>》</a:t>
            </a:r>
          </a:p>
        </p:txBody>
      </p:sp>
      <p:grpSp>
        <p:nvGrpSpPr>
          <p:cNvPr id="62473" name="Group 43">
            <a:extLst>
              <a:ext uri="{FF2B5EF4-FFF2-40B4-BE49-F238E27FC236}">
                <a16:creationId xmlns:a16="http://schemas.microsoft.com/office/drawing/2014/main" id="{DC976BC5-4428-9411-0052-B00D26270797}"/>
              </a:ext>
            </a:extLst>
          </p:cNvPr>
          <p:cNvGrpSpPr>
            <a:grpSpLocks/>
          </p:cNvGrpSpPr>
          <p:nvPr/>
        </p:nvGrpSpPr>
        <p:grpSpPr bwMode="auto">
          <a:xfrm>
            <a:off x="1828800" y="1525588"/>
            <a:ext cx="8524875" cy="671512"/>
            <a:chOff x="192" y="2592"/>
            <a:chExt cx="5376" cy="768"/>
          </a:xfrm>
        </p:grpSpPr>
        <p:sp>
          <p:nvSpPr>
            <p:cNvPr id="62511" name="Rectangle 13">
              <a:extLst>
                <a:ext uri="{FF2B5EF4-FFF2-40B4-BE49-F238E27FC236}">
                  <a16:creationId xmlns:a16="http://schemas.microsoft.com/office/drawing/2014/main" id="{EDF6795B-FB1A-9CDD-CE01-4877382DB14B}"/>
                </a:ext>
              </a:extLst>
            </p:cNvPr>
            <p:cNvSpPr>
              <a:spLocks noChangeArrowheads="1"/>
            </p:cNvSpPr>
            <p:nvPr/>
          </p:nvSpPr>
          <p:spPr bwMode="auto">
            <a:xfrm>
              <a:off x="192" y="2592"/>
              <a:ext cx="336" cy="768"/>
            </a:xfrm>
            <a:prstGeom prst="rect">
              <a:avLst/>
            </a:prstGeom>
            <a:solidFill>
              <a:srgbClr val="FF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人</a:t>
              </a:r>
            </a:p>
          </p:txBody>
        </p:sp>
        <p:sp>
          <p:nvSpPr>
            <p:cNvPr id="62512" name="Rectangle 16">
              <a:extLst>
                <a:ext uri="{FF2B5EF4-FFF2-40B4-BE49-F238E27FC236}">
                  <a16:creationId xmlns:a16="http://schemas.microsoft.com/office/drawing/2014/main" id="{223C9D40-3357-0B43-378E-AF56D8011B5B}"/>
                </a:ext>
              </a:extLst>
            </p:cNvPr>
            <p:cNvSpPr>
              <a:spLocks noChangeArrowheads="1"/>
            </p:cNvSpPr>
            <p:nvPr/>
          </p:nvSpPr>
          <p:spPr bwMode="auto">
            <a:xfrm>
              <a:off x="528" y="2592"/>
              <a:ext cx="336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513" name="Rectangle 22">
              <a:extLst>
                <a:ext uri="{FF2B5EF4-FFF2-40B4-BE49-F238E27FC236}">
                  <a16:creationId xmlns:a16="http://schemas.microsoft.com/office/drawing/2014/main" id="{7FD281D1-2966-B73E-F2FA-066E6A179993}"/>
                </a:ext>
              </a:extLst>
            </p:cNvPr>
            <p:cNvSpPr>
              <a:spLocks noChangeArrowheads="1"/>
            </p:cNvSpPr>
            <p:nvPr/>
          </p:nvSpPr>
          <p:spPr bwMode="auto">
            <a:xfrm>
              <a:off x="3888" y="2592"/>
              <a:ext cx="168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人では？</a:t>
              </a:r>
            </a:p>
          </p:txBody>
        </p:sp>
        <p:grpSp>
          <p:nvGrpSpPr>
            <p:cNvPr id="62514" name="Group 38">
              <a:extLst>
                <a:ext uri="{FF2B5EF4-FFF2-40B4-BE49-F238E27FC236}">
                  <a16:creationId xmlns:a16="http://schemas.microsoft.com/office/drawing/2014/main" id="{CB417D25-A902-415B-6795-51520204B9B7}"/>
                </a:ext>
              </a:extLst>
            </p:cNvPr>
            <p:cNvGrpSpPr>
              <a:grpSpLocks/>
            </p:cNvGrpSpPr>
            <p:nvPr/>
          </p:nvGrpSpPr>
          <p:grpSpPr bwMode="auto">
            <a:xfrm>
              <a:off x="528" y="2784"/>
              <a:ext cx="3360" cy="384"/>
              <a:chOff x="528" y="1152"/>
              <a:chExt cx="3360" cy="384"/>
            </a:xfrm>
          </p:grpSpPr>
          <p:sp>
            <p:nvSpPr>
              <p:cNvPr id="62515" name="Line 39">
                <a:extLst>
                  <a:ext uri="{FF2B5EF4-FFF2-40B4-BE49-F238E27FC236}">
                    <a16:creationId xmlns:a16="http://schemas.microsoft.com/office/drawing/2014/main" id="{1CCF4EE0-E25B-1ED5-72D7-D4AFC9302ADD}"/>
                  </a:ext>
                </a:extLst>
              </p:cNvPr>
              <p:cNvSpPr>
                <a:spLocks noChangeShapeType="1"/>
              </p:cNvSpPr>
              <p:nvPr/>
            </p:nvSpPr>
            <p:spPr bwMode="auto">
              <a:xfrm>
                <a:off x="528" y="1152"/>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16" name="Line 40">
                <a:extLst>
                  <a:ext uri="{FF2B5EF4-FFF2-40B4-BE49-F238E27FC236}">
                    <a16:creationId xmlns:a16="http://schemas.microsoft.com/office/drawing/2014/main" id="{7D8FCCDD-76FA-C1A9-22F1-97F7A9B9C6D0}"/>
                  </a:ext>
                </a:extLst>
              </p:cNvPr>
              <p:cNvSpPr>
                <a:spLocks noChangeShapeType="1"/>
              </p:cNvSpPr>
              <p:nvPr/>
            </p:nvSpPr>
            <p:spPr bwMode="auto">
              <a:xfrm>
                <a:off x="528" y="1536"/>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17" name="Line 41">
                <a:extLst>
                  <a:ext uri="{FF2B5EF4-FFF2-40B4-BE49-F238E27FC236}">
                    <a16:creationId xmlns:a16="http://schemas.microsoft.com/office/drawing/2014/main" id="{691C8873-09A9-7341-9B99-36D293D5F596}"/>
                  </a:ext>
                </a:extLst>
              </p:cNvPr>
              <p:cNvSpPr>
                <a:spLocks noChangeShapeType="1"/>
              </p:cNvSpPr>
              <p:nvPr/>
            </p:nvSpPr>
            <p:spPr bwMode="auto">
              <a:xfrm>
                <a:off x="528" y="1344"/>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grpSp>
      <p:grpSp>
        <p:nvGrpSpPr>
          <p:cNvPr id="62474" name="Group 52">
            <a:extLst>
              <a:ext uri="{FF2B5EF4-FFF2-40B4-BE49-F238E27FC236}">
                <a16:creationId xmlns:a16="http://schemas.microsoft.com/office/drawing/2014/main" id="{7C6EBBA1-46EA-9503-07DE-57747AC9BE95}"/>
              </a:ext>
            </a:extLst>
          </p:cNvPr>
          <p:cNvGrpSpPr>
            <a:grpSpLocks/>
          </p:cNvGrpSpPr>
          <p:nvPr/>
        </p:nvGrpSpPr>
        <p:grpSpPr bwMode="auto">
          <a:xfrm>
            <a:off x="1831975" y="2192338"/>
            <a:ext cx="8524875" cy="671512"/>
            <a:chOff x="192" y="2592"/>
            <a:chExt cx="5376" cy="768"/>
          </a:xfrm>
        </p:grpSpPr>
        <p:sp>
          <p:nvSpPr>
            <p:cNvPr id="62504" name="Rectangle 53">
              <a:extLst>
                <a:ext uri="{FF2B5EF4-FFF2-40B4-BE49-F238E27FC236}">
                  <a16:creationId xmlns:a16="http://schemas.microsoft.com/office/drawing/2014/main" id="{33670E82-4497-D692-6C40-753B3F0819DF}"/>
                </a:ext>
              </a:extLst>
            </p:cNvPr>
            <p:cNvSpPr>
              <a:spLocks noChangeArrowheads="1"/>
            </p:cNvSpPr>
            <p:nvPr/>
          </p:nvSpPr>
          <p:spPr bwMode="auto">
            <a:xfrm>
              <a:off x="192" y="2592"/>
              <a:ext cx="336" cy="768"/>
            </a:xfrm>
            <a:prstGeom prst="rect">
              <a:avLst/>
            </a:prstGeom>
            <a:solidFill>
              <a:srgbClr val="FF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設備</a:t>
              </a:r>
            </a:p>
          </p:txBody>
        </p:sp>
        <p:sp>
          <p:nvSpPr>
            <p:cNvPr id="62505" name="Rectangle 54">
              <a:extLst>
                <a:ext uri="{FF2B5EF4-FFF2-40B4-BE49-F238E27FC236}">
                  <a16:creationId xmlns:a16="http://schemas.microsoft.com/office/drawing/2014/main" id="{0BF9FBAB-4CF2-BE25-3241-C5FB89FD2CA1}"/>
                </a:ext>
              </a:extLst>
            </p:cNvPr>
            <p:cNvSpPr>
              <a:spLocks noChangeArrowheads="1"/>
            </p:cNvSpPr>
            <p:nvPr/>
          </p:nvSpPr>
          <p:spPr bwMode="auto">
            <a:xfrm>
              <a:off x="528" y="2592"/>
              <a:ext cx="336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506" name="Rectangle 55">
              <a:extLst>
                <a:ext uri="{FF2B5EF4-FFF2-40B4-BE49-F238E27FC236}">
                  <a16:creationId xmlns:a16="http://schemas.microsoft.com/office/drawing/2014/main" id="{D6B3AAA4-DE5F-C702-527F-4DE86BBD3495}"/>
                </a:ext>
              </a:extLst>
            </p:cNvPr>
            <p:cNvSpPr>
              <a:spLocks noChangeArrowheads="1"/>
            </p:cNvSpPr>
            <p:nvPr/>
          </p:nvSpPr>
          <p:spPr bwMode="auto">
            <a:xfrm>
              <a:off x="3888" y="2592"/>
              <a:ext cx="168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1400" b="0">
                <a:solidFill>
                  <a:srgbClr val="FF0000"/>
                </a:solidFill>
                <a:latin typeface="メイリオ" panose="020B0604030504040204" pitchFamily="50" charset="-128"/>
                <a:ea typeface="メイリオ" panose="020B0604030504040204" pitchFamily="50" charset="-128"/>
              </a:endParaRPr>
            </a:p>
          </p:txBody>
        </p:sp>
        <p:grpSp>
          <p:nvGrpSpPr>
            <p:cNvPr id="62507" name="Group 56">
              <a:extLst>
                <a:ext uri="{FF2B5EF4-FFF2-40B4-BE49-F238E27FC236}">
                  <a16:creationId xmlns:a16="http://schemas.microsoft.com/office/drawing/2014/main" id="{1794ADCF-5400-EBB8-62A5-CF2085E7CB19}"/>
                </a:ext>
              </a:extLst>
            </p:cNvPr>
            <p:cNvGrpSpPr>
              <a:grpSpLocks/>
            </p:cNvGrpSpPr>
            <p:nvPr/>
          </p:nvGrpSpPr>
          <p:grpSpPr bwMode="auto">
            <a:xfrm>
              <a:off x="528" y="2784"/>
              <a:ext cx="3360" cy="384"/>
              <a:chOff x="528" y="1152"/>
              <a:chExt cx="3360" cy="384"/>
            </a:xfrm>
          </p:grpSpPr>
          <p:sp>
            <p:nvSpPr>
              <p:cNvPr id="62508" name="Line 57">
                <a:extLst>
                  <a:ext uri="{FF2B5EF4-FFF2-40B4-BE49-F238E27FC236}">
                    <a16:creationId xmlns:a16="http://schemas.microsoft.com/office/drawing/2014/main" id="{A1D23F6A-56E1-6FB5-58F4-DB48CDF51FBC}"/>
                  </a:ext>
                </a:extLst>
              </p:cNvPr>
              <p:cNvSpPr>
                <a:spLocks noChangeShapeType="1"/>
              </p:cNvSpPr>
              <p:nvPr/>
            </p:nvSpPr>
            <p:spPr bwMode="auto">
              <a:xfrm>
                <a:off x="528" y="1152"/>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09" name="Line 58">
                <a:extLst>
                  <a:ext uri="{FF2B5EF4-FFF2-40B4-BE49-F238E27FC236}">
                    <a16:creationId xmlns:a16="http://schemas.microsoft.com/office/drawing/2014/main" id="{8BFDCF4C-2AE6-7B9E-B635-35042580CF73}"/>
                  </a:ext>
                </a:extLst>
              </p:cNvPr>
              <p:cNvSpPr>
                <a:spLocks noChangeShapeType="1"/>
              </p:cNvSpPr>
              <p:nvPr/>
            </p:nvSpPr>
            <p:spPr bwMode="auto">
              <a:xfrm>
                <a:off x="528" y="1536"/>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10" name="Line 59">
                <a:extLst>
                  <a:ext uri="{FF2B5EF4-FFF2-40B4-BE49-F238E27FC236}">
                    <a16:creationId xmlns:a16="http://schemas.microsoft.com/office/drawing/2014/main" id="{0503C715-1DA0-DC33-F640-41CF480B9319}"/>
                  </a:ext>
                </a:extLst>
              </p:cNvPr>
              <p:cNvSpPr>
                <a:spLocks noChangeShapeType="1"/>
              </p:cNvSpPr>
              <p:nvPr/>
            </p:nvSpPr>
            <p:spPr bwMode="auto">
              <a:xfrm>
                <a:off x="528" y="1344"/>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grpSp>
      <p:grpSp>
        <p:nvGrpSpPr>
          <p:cNvPr id="62475" name="Group 60">
            <a:extLst>
              <a:ext uri="{FF2B5EF4-FFF2-40B4-BE49-F238E27FC236}">
                <a16:creationId xmlns:a16="http://schemas.microsoft.com/office/drawing/2014/main" id="{C2A867C5-FDE4-54F2-413B-1C74CB9F4234}"/>
              </a:ext>
            </a:extLst>
          </p:cNvPr>
          <p:cNvGrpSpPr>
            <a:grpSpLocks/>
          </p:cNvGrpSpPr>
          <p:nvPr/>
        </p:nvGrpSpPr>
        <p:grpSpPr bwMode="auto">
          <a:xfrm>
            <a:off x="1828800" y="2857500"/>
            <a:ext cx="8524875" cy="661988"/>
            <a:chOff x="192" y="2592"/>
            <a:chExt cx="5376" cy="768"/>
          </a:xfrm>
        </p:grpSpPr>
        <p:sp>
          <p:nvSpPr>
            <p:cNvPr id="62497" name="Rectangle 61">
              <a:extLst>
                <a:ext uri="{FF2B5EF4-FFF2-40B4-BE49-F238E27FC236}">
                  <a16:creationId xmlns:a16="http://schemas.microsoft.com/office/drawing/2014/main" id="{BBF05BAB-5183-DD1D-B146-50C0ADC69521}"/>
                </a:ext>
              </a:extLst>
            </p:cNvPr>
            <p:cNvSpPr>
              <a:spLocks noChangeArrowheads="1"/>
            </p:cNvSpPr>
            <p:nvPr/>
          </p:nvSpPr>
          <p:spPr bwMode="auto">
            <a:xfrm>
              <a:off x="192" y="2592"/>
              <a:ext cx="336" cy="768"/>
            </a:xfrm>
            <a:prstGeom prst="rect">
              <a:avLst/>
            </a:prstGeom>
            <a:solidFill>
              <a:srgbClr val="FF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材料</a:t>
              </a:r>
            </a:p>
          </p:txBody>
        </p:sp>
        <p:sp>
          <p:nvSpPr>
            <p:cNvPr id="62498" name="Rectangle 62">
              <a:extLst>
                <a:ext uri="{FF2B5EF4-FFF2-40B4-BE49-F238E27FC236}">
                  <a16:creationId xmlns:a16="http://schemas.microsoft.com/office/drawing/2014/main" id="{B93B6286-EC9C-2D7F-1BF4-331719A1F652}"/>
                </a:ext>
              </a:extLst>
            </p:cNvPr>
            <p:cNvSpPr>
              <a:spLocks noChangeArrowheads="1"/>
            </p:cNvSpPr>
            <p:nvPr/>
          </p:nvSpPr>
          <p:spPr bwMode="auto">
            <a:xfrm>
              <a:off x="528" y="2592"/>
              <a:ext cx="336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99" name="Rectangle 63">
              <a:extLst>
                <a:ext uri="{FF2B5EF4-FFF2-40B4-BE49-F238E27FC236}">
                  <a16:creationId xmlns:a16="http://schemas.microsoft.com/office/drawing/2014/main" id="{2EC28144-D7EF-270C-2C18-2376C79217D1}"/>
                </a:ext>
              </a:extLst>
            </p:cNvPr>
            <p:cNvSpPr>
              <a:spLocks noChangeArrowheads="1"/>
            </p:cNvSpPr>
            <p:nvPr/>
          </p:nvSpPr>
          <p:spPr bwMode="auto">
            <a:xfrm>
              <a:off x="3888" y="2592"/>
              <a:ext cx="168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ダルマ、コマ、では？</a:t>
              </a:r>
            </a:p>
          </p:txBody>
        </p:sp>
        <p:grpSp>
          <p:nvGrpSpPr>
            <p:cNvPr id="62500" name="Group 64">
              <a:extLst>
                <a:ext uri="{FF2B5EF4-FFF2-40B4-BE49-F238E27FC236}">
                  <a16:creationId xmlns:a16="http://schemas.microsoft.com/office/drawing/2014/main" id="{7C59FF4E-204E-5E2D-DB7B-C1404C596467}"/>
                </a:ext>
              </a:extLst>
            </p:cNvPr>
            <p:cNvGrpSpPr>
              <a:grpSpLocks/>
            </p:cNvGrpSpPr>
            <p:nvPr/>
          </p:nvGrpSpPr>
          <p:grpSpPr bwMode="auto">
            <a:xfrm>
              <a:off x="528" y="2784"/>
              <a:ext cx="3360" cy="384"/>
              <a:chOff x="528" y="1152"/>
              <a:chExt cx="3360" cy="384"/>
            </a:xfrm>
          </p:grpSpPr>
          <p:sp>
            <p:nvSpPr>
              <p:cNvPr id="62501" name="Line 65">
                <a:extLst>
                  <a:ext uri="{FF2B5EF4-FFF2-40B4-BE49-F238E27FC236}">
                    <a16:creationId xmlns:a16="http://schemas.microsoft.com/office/drawing/2014/main" id="{9DDAA0D2-3401-823D-DA96-350FA888EF62}"/>
                  </a:ext>
                </a:extLst>
              </p:cNvPr>
              <p:cNvSpPr>
                <a:spLocks noChangeShapeType="1"/>
              </p:cNvSpPr>
              <p:nvPr/>
            </p:nvSpPr>
            <p:spPr bwMode="auto">
              <a:xfrm>
                <a:off x="528" y="1152"/>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02" name="Line 66">
                <a:extLst>
                  <a:ext uri="{FF2B5EF4-FFF2-40B4-BE49-F238E27FC236}">
                    <a16:creationId xmlns:a16="http://schemas.microsoft.com/office/drawing/2014/main" id="{14CC5568-1CDB-9D83-28E2-8973F91840C6}"/>
                  </a:ext>
                </a:extLst>
              </p:cNvPr>
              <p:cNvSpPr>
                <a:spLocks noChangeShapeType="1"/>
              </p:cNvSpPr>
              <p:nvPr/>
            </p:nvSpPr>
            <p:spPr bwMode="auto">
              <a:xfrm>
                <a:off x="528" y="1536"/>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503" name="Line 67">
                <a:extLst>
                  <a:ext uri="{FF2B5EF4-FFF2-40B4-BE49-F238E27FC236}">
                    <a16:creationId xmlns:a16="http://schemas.microsoft.com/office/drawing/2014/main" id="{E760DA30-815D-8483-E9C5-EA43DEFED7DE}"/>
                  </a:ext>
                </a:extLst>
              </p:cNvPr>
              <p:cNvSpPr>
                <a:spLocks noChangeShapeType="1"/>
              </p:cNvSpPr>
              <p:nvPr/>
            </p:nvSpPr>
            <p:spPr bwMode="auto">
              <a:xfrm>
                <a:off x="528" y="1344"/>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grpSp>
      <p:grpSp>
        <p:nvGrpSpPr>
          <p:cNvPr id="62476" name="Group 68">
            <a:extLst>
              <a:ext uri="{FF2B5EF4-FFF2-40B4-BE49-F238E27FC236}">
                <a16:creationId xmlns:a16="http://schemas.microsoft.com/office/drawing/2014/main" id="{8D974D26-293B-9DFD-49A7-20D633A15240}"/>
              </a:ext>
            </a:extLst>
          </p:cNvPr>
          <p:cNvGrpSpPr>
            <a:grpSpLocks/>
          </p:cNvGrpSpPr>
          <p:nvPr/>
        </p:nvGrpSpPr>
        <p:grpSpPr bwMode="auto">
          <a:xfrm>
            <a:off x="1828800" y="3521075"/>
            <a:ext cx="8524875" cy="671513"/>
            <a:chOff x="192" y="2592"/>
            <a:chExt cx="5376" cy="768"/>
          </a:xfrm>
        </p:grpSpPr>
        <p:sp>
          <p:nvSpPr>
            <p:cNvPr id="62490" name="Rectangle 69">
              <a:extLst>
                <a:ext uri="{FF2B5EF4-FFF2-40B4-BE49-F238E27FC236}">
                  <a16:creationId xmlns:a16="http://schemas.microsoft.com/office/drawing/2014/main" id="{6318C254-802D-0E7D-46CE-7011B7BCA682}"/>
                </a:ext>
              </a:extLst>
            </p:cNvPr>
            <p:cNvSpPr>
              <a:spLocks noChangeArrowheads="1"/>
            </p:cNvSpPr>
            <p:nvPr/>
          </p:nvSpPr>
          <p:spPr bwMode="auto">
            <a:xfrm>
              <a:off x="192" y="2592"/>
              <a:ext cx="336" cy="768"/>
            </a:xfrm>
            <a:prstGeom prst="rect">
              <a:avLst/>
            </a:prstGeom>
            <a:solidFill>
              <a:srgbClr val="FF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方法</a:t>
              </a:r>
            </a:p>
          </p:txBody>
        </p:sp>
        <p:sp>
          <p:nvSpPr>
            <p:cNvPr id="62491" name="Rectangle 70">
              <a:extLst>
                <a:ext uri="{FF2B5EF4-FFF2-40B4-BE49-F238E27FC236}">
                  <a16:creationId xmlns:a16="http://schemas.microsoft.com/office/drawing/2014/main" id="{D2B25DAF-2EF8-8D71-B4C9-B322D2BD6812}"/>
                </a:ext>
              </a:extLst>
            </p:cNvPr>
            <p:cNvSpPr>
              <a:spLocks noChangeArrowheads="1"/>
            </p:cNvSpPr>
            <p:nvPr/>
          </p:nvSpPr>
          <p:spPr bwMode="auto">
            <a:xfrm>
              <a:off x="528" y="2592"/>
              <a:ext cx="336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92" name="Rectangle 71">
              <a:extLst>
                <a:ext uri="{FF2B5EF4-FFF2-40B4-BE49-F238E27FC236}">
                  <a16:creationId xmlns:a16="http://schemas.microsoft.com/office/drawing/2014/main" id="{6BE2DE63-6FF5-2D20-5F71-2BA606615C2E}"/>
                </a:ext>
              </a:extLst>
            </p:cNvPr>
            <p:cNvSpPr>
              <a:spLocks noChangeArrowheads="1"/>
            </p:cNvSpPr>
            <p:nvPr/>
          </p:nvSpPr>
          <p:spPr bwMode="auto">
            <a:xfrm>
              <a:off x="3888" y="2592"/>
              <a:ext cx="168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積み方、叩き方では？</a:t>
              </a:r>
            </a:p>
          </p:txBody>
        </p:sp>
        <p:grpSp>
          <p:nvGrpSpPr>
            <p:cNvPr id="62493" name="Group 72">
              <a:extLst>
                <a:ext uri="{FF2B5EF4-FFF2-40B4-BE49-F238E27FC236}">
                  <a16:creationId xmlns:a16="http://schemas.microsoft.com/office/drawing/2014/main" id="{2338FA1B-1EA4-705C-A112-4E71EF60EED6}"/>
                </a:ext>
              </a:extLst>
            </p:cNvPr>
            <p:cNvGrpSpPr>
              <a:grpSpLocks/>
            </p:cNvGrpSpPr>
            <p:nvPr/>
          </p:nvGrpSpPr>
          <p:grpSpPr bwMode="auto">
            <a:xfrm>
              <a:off x="528" y="2784"/>
              <a:ext cx="3360" cy="384"/>
              <a:chOff x="528" y="1152"/>
              <a:chExt cx="3360" cy="384"/>
            </a:xfrm>
          </p:grpSpPr>
          <p:sp>
            <p:nvSpPr>
              <p:cNvPr id="62494" name="Line 73">
                <a:extLst>
                  <a:ext uri="{FF2B5EF4-FFF2-40B4-BE49-F238E27FC236}">
                    <a16:creationId xmlns:a16="http://schemas.microsoft.com/office/drawing/2014/main" id="{157DEFC9-596A-94D0-E4A8-9C8A60096DD3}"/>
                  </a:ext>
                </a:extLst>
              </p:cNvPr>
              <p:cNvSpPr>
                <a:spLocks noChangeShapeType="1"/>
              </p:cNvSpPr>
              <p:nvPr/>
            </p:nvSpPr>
            <p:spPr bwMode="auto">
              <a:xfrm>
                <a:off x="528" y="1152"/>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495" name="Line 74">
                <a:extLst>
                  <a:ext uri="{FF2B5EF4-FFF2-40B4-BE49-F238E27FC236}">
                    <a16:creationId xmlns:a16="http://schemas.microsoft.com/office/drawing/2014/main" id="{273F8DA4-A793-6D71-5C67-F5BB0BE34C91}"/>
                  </a:ext>
                </a:extLst>
              </p:cNvPr>
              <p:cNvSpPr>
                <a:spLocks noChangeShapeType="1"/>
              </p:cNvSpPr>
              <p:nvPr/>
            </p:nvSpPr>
            <p:spPr bwMode="auto">
              <a:xfrm>
                <a:off x="528" y="1536"/>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496" name="Line 75">
                <a:extLst>
                  <a:ext uri="{FF2B5EF4-FFF2-40B4-BE49-F238E27FC236}">
                    <a16:creationId xmlns:a16="http://schemas.microsoft.com/office/drawing/2014/main" id="{C73DF72C-FBBD-598D-2030-65AE00D825B1}"/>
                  </a:ext>
                </a:extLst>
              </p:cNvPr>
              <p:cNvSpPr>
                <a:spLocks noChangeShapeType="1"/>
              </p:cNvSpPr>
              <p:nvPr/>
            </p:nvSpPr>
            <p:spPr bwMode="auto">
              <a:xfrm>
                <a:off x="528" y="1344"/>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grpSp>
      <p:grpSp>
        <p:nvGrpSpPr>
          <p:cNvPr id="62477" name="Group 86">
            <a:extLst>
              <a:ext uri="{FF2B5EF4-FFF2-40B4-BE49-F238E27FC236}">
                <a16:creationId xmlns:a16="http://schemas.microsoft.com/office/drawing/2014/main" id="{82495CEC-6D10-E1BC-6E4E-4DED0F5CD4A7}"/>
              </a:ext>
            </a:extLst>
          </p:cNvPr>
          <p:cNvGrpSpPr>
            <a:grpSpLocks/>
          </p:cNvGrpSpPr>
          <p:nvPr/>
        </p:nvGrpSpPr>
        <p:grpSpPr bwMode="auto">
          <a:xfrm>
            <a:off x="1831975" y="4184650"/>
            <a:ext cx="8524875" cy="671513"/>
            <a:chOff x="192" y="2592"/>
            <a:chExt cx="5376" cy="768"/>
          </a:xfrm>
        </p:grpSpPr>
        <p:sp>
          <p:nvSpPr>
            <p:cNvPr id="62483" name="Rectangle 87">
              <a:extLst>
                <a:ext uri="{FF2B5EF4-FFF2-40B4-BE49-F238E27FC236}">
                  <a16:creationId xmlns:a16="http://schemas.microsoft.com/office/drawing/2014/main" id="{385F2289-AE1B-C83E-2E09-614FAE92ABB9}"/>
                </a:ext>
              </a:extLst>
            </p:cNvPr>
            <p:cNvSpPr>
              <a:spLocks noChangeArrowheads="1"/>
            </p:cNvSpPr>
            <p:nvPr/>
          </p:nvSpPr>
          <p:spPr bwMode="auto">
            <a:xfrm>
              <a:off x="192" y="2592"/>
              <a:ext cx="336" cy="768"/>
            </a:xfrm>
            <a:prstGeom prst="rect">
              <a:avLst/>
            </a:prstGeom>
            <a:solidFill>
              <a:srgbClr val="FFFFFF"/>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環境</a:t>
              </a:r>
            </a:p>
          </p:txBody>
        </p:sp>
        <p:sp>
          <p:nvSpPr>
            <p:cNvPr id="62484" name="Rectangle 88">
              <a:extLst>
                <a:ext uri="{FF2B5EF4-FFF2-40B4-BE49-F238E27FC236}">
                  <a16:creationId xmlns:a16="http://schemas.microsoft.com/office/drawing/2014/main" id="{7C273877-1737-7896-FD0F-D0B8BFC5DC99}"/>
                </a:ext>
              </a:extLst>
            </p:cNvPr>
            <p:cNvSpPr>
              <a:spLocks noChangeArrowheads="1"/>
            </p:cNvSpPr>
            <p:nvPr/>
          </p:nvSpPr>
          <p:spPr bwMode="auto">
            <a:xfrm>
              <a:off x="528" y="2592"/>
              <a:ext cx="336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85" name="Rectangle 89">
              <a:extLst>
                <a:ext uri="{FF2B5EF4-FFF2-40B4-BE49-F238E27FC236}">
                  <a16:creationId xmlns:a16="http://schemas.microsoft.com/office/drawing/2014/main" id="{99DA5EAF-C3B2-B362-2302-CC09B2180519}"/>
                </a:ext>
              </a:extLst>
            </p:cNvPr>
            <p:cNvSpPr>
              <a:spLocks noChangeArrowheads="1"/>
            </p:cNvSpPr>
            <p:nvPr/>
          </p:nvSpPr>
          <p:spPr bwMode="auto">
            <a:xfrm>
              <a:off x="3888" y="2592"/>
              <a:ext cx="1680" cy="768"/>
            </a:xfrm>
            <a:prstGeom prst="rect">
              <a:avLst/>
            </a:prstGeom>
            <a:solidFill>
              <a:srgbClr val="FF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1400" b="0">
                <a:solidFill>
                  <a:srgbClr val="FF0000"/>
                </a:solidFill>
                <a:latin typeface="メイリオ" panose="020B0604030504040204" pitchFamily="50" charset="-128"/>
                <a:ea typeface="メイリオ" panose="020B0604030504040204" pitchFamily="50" charset="-128"/>
              </a:endParaRPr>
            </a:p>
          </p:txBody>
        </p:sp>
        <p:grpSp>
          <p:nvGrpSpPr>
            <p:cNvPr id="62486" name="Group 90">
              <a:extLst>
                <a:ext uri="{FF2B5EF4-FFF2-40B4-BE49-F238E27FC236}">
                  <a16:creationId xmlns:a16="http://schemas.microsoft.com/office/drawing/2014/main" id="{0307220B-8CD4-3CB3-6A4B-693C68DBC34D}"/>
                </a:ext>
              </a:extLst>
            </p:cNvPr>
            <p:cNvGrpSpPr>
              <a:grpSpLocks/>
            </p:cNvGrpSpPr>
            <p:nvPr/>
          </p:nvGrpSpPr>
          <p:grpSpPr bwMode="auto">
            <a:xfrm>
              <a:off x="528" y="2784"/>
              <a:ext cx="3360" cy="384"/>
              <a:chOff x="528" y="1152"/>
              <a:chExt cx="3360" cy="384"/>
            </a:xfrm>
          </p:grpSpPr>
          <p:sp>
            <p:nvSpPr>
              <p:cNvPr id="62487" name="Line 91">
                <a:extLst>
                  <a:ext uri="{FF2B5EF4-FFF2-40B4-BE49-F238E27FC236}">
                    <a16:creationId xmlns:a16="http://schemas.microsoft.com/office/drawing/2014/main" id="{B2FDD3F0-90C0-98E9-0C50-F216B2270B60}"/>
                  </a:ext>
                </a:extLst>
              </p:cNvPr>
              <p:cNvSpPr>
                <a:spLocks noChangeShapeType="1"/>
              </p:cNvSpPr>
              <p:nvPr/>
            </p:nvSpPr>
            <p:spPr bwMode="auto">
              <a:xfrm>
                <a:off x="528" y="1152"/>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488" name="Line 92">
                <a:extLst>
                  <a:ext uri="{FF2B5EF4-FFF2-40B4-BE49-F238E27FC236}">
                    <a16:creationId xmlns:a16="http://schemas.microsoft.com/office/drawing/2014/main" id="{3C07682C-5DAC-22E7-0568-3B902C516AE6}"/>
                  </a:ext>
                </a:extLst>
              </p:cNvPr>
              <p:cNvSpPr>
                <a:spLocks noChangeShapeType="1"/>
              </p:cNvSpPr>
              <p:nvPr/>
            </p:nvSpPr>
            <p:spPr bwMode="auto">
              <a:xfrm>
                <a:off x="528" y="1536"/>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62489" name="Line 93">
                <a:extLst>
                  <a:ext uri="{FF2B5EF4-FFF2-40B4-BE49-F238E27FC236}">
                    <a16:creationId xmlns:a16="http://schemas.microsoft.com/office/drawing/2014/main" id="{54F32D86-3BCA-7C33-3822-67EAA877CFDE}"/>
                  </a:ext>
                </a:extLst>
              </p:cNvPr>
              <p:cNvSpPr>
                <a:spLocks noChangeShapeType="1"/>
              </p:cNvSpPr>
              <p:nvPr/>
            </p:nvSpPr>
            <p:spPr bwMode="auto">
              <a:xfrm>
                <a:off x="528" y="1344"/>
                <a:ext cx="336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grpSp>
      </p:grpSp>
      <p:sp>
        <p:nvSpPr>
          <p:cNvPr id="150604" name="AutoShape 76">
            <a:extLst>
              <a:ext uri="{FF2B5EF4-FFF2-40B4-BE49-F238E27FC236}">
                <a16:creationId xmlns:a16="http://schemas.microsoft.com/office/drawing/2014/main" id="{3099A38D-8368-A86A-AC19-C168D87CF84D}"/>
              </a:ext>
            </a:extLst>
          </p:cNvPr>
          <p:cNvSpPr>
            <a:spLocks noChangeArrowheads="1"/>
          </p:cNvSpPr>
          <p:nvPr/>
        </p:nvSpPr>
        <p:spPr bwMode="auto">
          <a:xfrm>
            <a:off x="-769938" y="2114550"/>
            <a:ext cx="3429001" cy="1400175"/>
          </a:xfrm>
          <a:prstGeom prst="star24">
            <a:avLst>
              <a:gd name="adj" fmla="val 4192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i="1">
                <a:latin typeface="メイリオ" panose="020B0604030504040204" pitchFamily="50" charset="-128"/>
                <a:ea typeface="メイリオ" panose="020B0604030504040204" pitchFamily="50" charset="-128"/>
              </a:rPr>
              <a:t>３現主義</a:t>
            </a:r>
          </a:p>
          <a:p>
            <a:pPr algn="ctr" eaLnBrk="1" hangingPunct="1">
              <a:spcBef>
                <a:spcPct val="0"/>
              </a:spcBef>
              <a:buFontTx/>
              <a:buNone/>
            </a:pPr>
            <a:r>
              <a:rPr lang="ja-JP" altLang="en-US" sz="2000" b="0" i="1">
                <a:latin typeface="メイリオ" panose="020B0604030504040204" pitchFamily="50" charset="-128"/>
                <a:ea typeface="メイリオ" panose="020B0604030504040204" pitchFamily="50" charset="-128"/>
              </a:rPr>
              <a:t>５Ｍで層別</a:t>
            </a:r>
          </a:p>
        </p:txBody>
      </p:sp>
      <p:sp>
        <p:nvSpPr>
          <p:cNvPr id="62479" name="Line 102">
            <a:extLst>
              <a:ext uri="{FF2B5EF4-FFF2-40B4-BE49-F238E27FC236}">
                <a16:creationId xmlns:a16="http://schemas.microsoft.com/office/drawing/2014/main" id="{8D241DB1-02A3-1C0F-9825-4A866D2A413F}"/>
              </a:ext>
            </a:extLst>
          </p:cNvPr>
          <p:cNvSpPr>
            <a:spLocks noChangeShapeType="1"/>
          </p:cNvSpPr>
          <p:nvPr/>
        </p:nvSpPr>
        <p:spPr bwMode="auto">
          <a:xfrm>
            <a:off x="4857750" y="1571625"/>
            <a:ext cx="0" cy="3286125"/>
          </a:xfrm>
          <a:prstGeom prst="line">
            <a:avLst/>
          </a:prstGeom>
          <a:noFill/>
          <a:ln w="12700">
            <a:solidFill>
              <a:schemeClr val="tx1"/>
            </a:solidFill>
            <a:prstDash val="sysDot"/>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62480" name="AutoShape 103">
            <a:extLst>
              <a:ext uri="{FF2B5EF4-FFF2-40B4-BE49-F238E27FC236}">
                <a16:creationId xmlns:a16="http://schemas.microsoft.com/office/drawing/2014/main" id="{E1A1ECB1-10ED-EE93-A976-CEF664A9D2B0}"/>
              </a:ext>
            </a:extLst>
          </p:cNvPr>
          <p:cNvSpPr>
            <a:spLocks noChangeArrowheads="1"/>
          </p:cNvSpPr>
          <p:nvPr/>
        </p:nvSpPr>
        <p:spPr bwMode="auto">
          <a:xfrm rot="1800000">
            <a:off x="3986213" y="1471613"/>
            <a:ext cx="266700" cy="365125"/>
          </a:xfrm>
          <a:prstGeom prst="downArrow">
            <a:avLst>
              <a:gd name="adj1" fmla="val 50000"/>
              <a:gd name="adj2" fmla="val 43321"/>
            </a:avLst>
          </a:prstGeom>
          <a:solidFill>
            <a:srgbClr val="CCFFFF"/>
          </a:solidFill>
          <a:ln w="12700">
            <a:solidFill>
              <a:schemeClr val="bg2"/>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81" name="AutoShape 104">
            <a:extLst>
              <a:ext uri="{FF2B5EF4-FFF2-40B4-BE49-F238E27FC236}">
                <a16:creationId xmlns:a16="http://schemas.microsoft.com/office/drawing/2014/main" id="{029BB39C-102C-74F7-29D5-2F58EEA66F08}"/>
              </a:ext>
            </a:extLst>
          </p:cNvPr>
          <p:cNvSpPr>
            <a:spLocks noChangeArrowheads="1"/>
          </p:cNvSpPr>
          <p:nvPr/>
        </p:nvSpPr>
        <p:spPr bwMode="auto">
          <a:xfrm>
            <a:off x="6511925" y="1481138"/>
            <a:ext cx="266700" cy="365125"/>
          </a:xfrm>
          <a:prstGeom prst="downArrow">
            <a:avLst>
              <a:gd name="adj1" fmla="val 50000"/>
              <a:gd name="adj2" fmla="val 44741"/>
            </a:avLst>
          </a:prstGeom>
          <a:solidFill>
            <a:srgbClr val="CCFFFF"/>
          </a:solidFill>
          <a:ln w="12700">
            <a:solidFill>
              <a:schemeClr val="bg2"/>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62482" name="Text Box 62">
            <a:extLst>
              <a:ext uri="{FF2B5EF4-FFF2-40B4-BE49-F238E27FC236}">
                <a16:creationId xmlns:a16="http://schemas.microsoft.com/office/drawing/2014/main" id="{6C34DE79-28C3-EEBD-81C2-9E6A96C071A5}"/>
              </a:ext>
            </a:extLst>
          </p:cNvPr>
          <p:cNvSpPr txBox="1">
            <a:spLocks noChangeArrowheads="1"/>
          </p:cNvSpPr>
          <p:nvPr/>
        </p:nvSpPr>
        <p:spPr bwMode="auto">
          <a:xfrm>
            <a:off x="7734300" y="2374900"/>
            <a:ext cx="2540000" cy="307975"/>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FF0000"/>
                </a:solidFill>
                <a:latin typeface="メイリオ" panose="020B0604030504040204" pitchFamily="50" charset="-128"/>
                <a:ea typeface="メイリオ" panose="020B0604030504040204" pitchFamily="50" charset="-128"/>
              </a:rPr>
              <a:t>ハンマーでは？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150604"/>
                                        </p:tgtEl>
                                        <p:attrNameLst>
                                          <p:attrName>style.visibility</p:attrName>
                                        </p:attrNameLst>
                                      </p:cBhvr>
                                      <p:to>
                                        <p:strVal val="visible"/>
                                      </p:to>
                                    </p:set>
                                    <p:animEffect transition="in" filter="box(out)">
                                      <p:cBhvr>
                                        <p:cTn id="7" dur="500"/>
                                        <p:tgtEl>
                                          <p:spTgt spid="150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604"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4">
            <a:extLst>
              <a:ext uri="{FF2B5EF4-FFF2-40B4-BE49-F238E27FC236}">
                <a16:creationId xmlns:a16="http://schemas.microsoft.com/office/drawing/2014/main" id="{C9FC8E91-33AB-3F71-6E87-668B19D61363}"/>
              </a:ext>
            </a:extLst>
          </p:cNvPr>
          <p:cNvSpPr txBox="1">
            <a:spLocks noChangeArrowheads="1"/>
          </p:cNvSpPr>
          <p:nvPr/>
        </p:nvSpPr>
        <p:spPr bwMode="auto">
          <a:xfrm>
            <a:off x="1487488" y="58738"/>
            <a:ext cx="2555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Ｃコース　ＧＤ記録用紙（発表資料２）</a:t>
            </a:r>
          </a:p>
        </p:txBody>
      </p:sp>
      <p:sp>
        <p:nvSpPr>
          <p:cNvPr id="64515" name="Text Box 5">
            <a:extLst>
              <a:ext uri="{FF2B5EF4-FFF2-40B4-BE49-F238E27FC236}">
                <a16:creationId xmlns:a16="http://schemas.microsoft.com/office/drawing/2014/main" id="{E08BA7EB-417C-92C2-5FA9-071EAD525C8D}"/>
              </a:ext>
            </a:extLst>
          </p:cNvPr>
          <p:cNvSpPr txBox="1">
            <a:spLocks noChangeArrowheads="1"/>
          </p:cNvSpPr>
          <p:nvPr/>
        </p:nvSpPr>
        <p:spPr bwMode="auto">
          <a:xfrm>
            <a:off x="1524000" y="330200"/>
            <a:ext cx="25923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latin typeface="Arial" panose="020B0604020202020204" pitchFamily="34" charset="0"/>
              </a:rPr>
              <a:t>２．現状把握</a:t>
            </a:r>
          </a:p>
        </p:txBody>
      </p:sp>
      <p:graphicFrame>
        <p:nvGraphicFramePr>
          <p:cNvPr id="17489" name="Group 1105">
            <a:extLst>
              <a:ext uri="{FF2B5EF4-FFF2-40B4-BE49-F238E27FC236}">
                <a16:creationId xmlns:a16="http://schemas.microsoft.com/office/drawing/2014/main" id="{D9C00DF1-3BA2-7967-A673-2B407F263013}"/>
              </a:ext>
            </a:extLst>
          </p:cNvPr>
          <p:cNvGraphicFramePr>
            <a:graphicFrameLocks noGrp="1"/>
          </p:cNvGraphicFramePr>
          <p:nvPr>
            <p:extLst>
              <p:ext uri="{D42A27DB-BD31-4B8C-83A1-F6EECF244321}">
                <p14:modId xmlns:p14="http://schemas.microsoft.com/office/powerpoint/2010/main" val="1558721148"/>
              </p:ext>
            </p:extLst>
          </p:nvPr>
        </p:nvGraphicFramePr>
        <p:xfrm>
          <a:off x="1919288" y="977900"/>
          <a:ext cx="4537075" cy="5764217"/>
        </p:xfrm>
        <a:graphic>
          <a:graphicData uri="http://schemas.openxmlformats.org/drawingml/2006/table">
            <a:tbl>
              <a:tblPr/>
              <a:tblGrid>
                <a:gridCol w="395287">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2160588">
                  <a:extLst>
                    <a:ext uri="{9D8B030D-6E8A-4147-A177-3AD203B41FA5}">
                      <a16:colId xmlns:a16="http://schemas.microsoft.com/office/drawing/2014/main" val="20002"/>
                    </a:ext>
                  </a:extLst>
                </a:gridCol>
              </a:tblGrid>
              <a:tr h="213372">
                <a:tc row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800" b="0" i="0" u="none" strike="noStrike" cap="none" normalizeH="0" baseline="0" dirty="0">
                          <a:ln>
                            <a:noFill/>
                          </a:ln>
                          <a:solidFill>
                            <a:schemeClr val="tx1"/>
                          </a:solidFill>
                          <a:effectLst/>
                          <a:latin typeface="ＭＳ Ｐゴシック" pitchFamily="50" charset="-128"/>
                          <a:ea typeface="ＭＳ Ｐゴシック" pitchFamily="50" charset="-128"/>
                          <a:cs typeface="Times New Roman" pitchFamily="18" charset="0"/>
                        </a:rPr>
                        <a:t>気になる現象（コマが上手く抜けた時と、コマが上手く抜けなかった時の違いを見てください）</a:t>
                      </a:r>
                      <a:endParaRPr kumimoji="1" lang="ja-JP" altLang="en-US" sz="800" b="0" i="0" u="none" strike="noStrike" cap="none" normalizeH="0" baseline="0" dirty="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213372">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コマが上手く抜けた時</a:t>
                      </a:r>
                      <a:endParaRPr kumimoji="1" lang="ja-JP" altLang="en-US" sz="8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8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コマが上手く抜けなかった時</a:t>
                      </a:r>
                      <a:endParaRPr kumimoji="1" lang="ja-JP" altLang="en-US" sz="8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3704">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人</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r>
                        <a:rPr kumimoji="1" lang="ja-JP" altLang="en-US"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人では？</a:t>
                      </a: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endParaRPr kumimoji="1" lang="en-US"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8941">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941">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7354">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道具</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r>
                        <a:rPr kumimoji="1" lang="ja-JP" altLang="en-US"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ハンマー、机、シートでは？</a:t>
                      </a: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endParaRPr kumimoji="1" lang="en-US"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8941">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7354">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0529">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材料</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r>
                        <a:rPr kumimoji="1" lang="ja-JP" altLang="en-US"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ダルマ、コマでは？</a:t>
                      </a: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endParaRPr kumimoji="1" lang="en-US"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8941">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87354">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55619">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方法</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dirty="0">
                          <a:ln>
                            <a:noFill/>
                          </a:ln>
                          <a:solidFill>
                            <a:schemeClr val="tx1"/>
                          </a:solidFill>
                          <a:effectLst/>
                          <a:latin typeface="ＭＳ Ｐゴシック" pitchFamily="50" charset="-128"/>
                          <a:ea typeface="ＭＳ Ｐゴシック" pitchFamily="50" charset="-128"/>
                          <a:cs typeface="Times New Roman" pitchFamily="18" charset="0"/>
                        </a:rPr>
                        <a:t>【</a:t>
                      </a:r>
                      <a:r>
                        <a:rPr kumimoji="1" lang="ja-JP" altLang="en-US" sz="800" b="0" i="0" u="none" strike="noStrike" cap="none" normalizeH="0" baseline="0" dirty="0">
                          <a:ln>
                            <a:noFill/>
                          </a:ln>
                          <a:solidFill>
                            <a:schemeClr val="tx1"/>
                          </a:solidFill>
                          <a:effectLst/>
                          <a:latin typeface="ＭＳ Ｐゴシック" pitchFamily="50" charset="-128"/>
                          <a:ea typeface="ＭＳ Ｐゴシック" pitchFamily="50" charset="-128"/>
                          <a:cs typeface="Times New Roman" pitchFamily="18" charset="0"/>
                        </a:rPr>
                        <a:t>積み方、叩き方では？</a:t>
                      </a:r>
                      <a:r>
                        <a:rPr kumimoji="1" lang="en-US" altLang="ja-JP" sz="800" b="0" i="0" u="none" strike="noStrike" cap="none" normalizeH="0" baseline="0" dirty="0">
                          <a:ln>
                            <a:noFill/>
                          </a:ln>
                          <a:solidFill>
                            <a:schemeClr val="tx1"/>
                          </a:solidFill>
                          <a:effectLst/>
                          <a:latin typeface="ＭＳ Ｐゴシック" pitchFamily="50" charset="-128"/>
                          <a:ea typeface="ＭＳ Ｐゴシック" pitchFamily="50" charset="-128"/>
                          <a:cs typeface="Times New Roman" pitchFamily="18" charset="0"/>
                        </a:rPr>
                        <a:t>】</a:t>
                      </a:r>
                      <a:endParaRPr kumimoji="1" lang="en-US" altLang="ja-JP" sz="800" b="0" i="0" u="none" strike="noStrike" cap="none" normalizeH="0" baseline="0" dirty="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93704">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87354">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88941">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測定</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87354">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85766">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355619">
                <a:tc rowSpan="3">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環境</a:t>
                      </a:r>
                      <a:endParaRPr kumimoji="1" lang="ja-JP" altLang="en-US" sz="1200" b="0" i="0" u="none" strike="noStrike" cap="none" normalizeH="0" baseline="0">
                        <a:ln>
                          <a:noFill/>
                        </a:ln>
                        <a:solidFill>
                          <a:schemeClr val="tx1"/>
                        </a:solidFill>
                        <a:effectLst/>
                        <a:latin typeface="Arial" charset="0"/>
                        <a:ea typeface="ＭＳ Ｐゴシック" pitchFamily="50"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r>
                        <a:rPr kumimoji="1" lang="ja-JP" altLang="en-US"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実施する場所では？</a:t>
                      </a:r>
                      <a:r>
                        <a:rPr kumimoji="1" lang="en-US" altLang="ja-JP" sz="800" b="0"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a:t>
                      </a:r>
                      <a:endParaRPr kumimoji="1" lang="en-US"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92116">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288941">
                <a:tc vMerge="1">
                  <a:txBody>
                    <a:bodyPr/>
                    <a:lstStyle/>
                    <a:p>
                      <a:endParaRPr kumimoji="1" lang="ja-JP" altLang="en-US"/>
                    </a:p>
                  </a:txBody>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800" b="0" i="0" u="none" strike="noStrike" cap="none" normalizeH="0" baseline="0" dirty="0">
                        <a:ln>
                          <a:noFill/>
                        </a:ln>
                        <a:solidFill>
                          <a:schemeClr val="tx1"/>
                        </a:solidFill>
                        <a:effectLst/>
                        <a:latin typeface="Arial" charset="0"/>
                        <a:ea typeface="ＭＳ Ｐゴシック" pitchFamily="50" charset="-128"/>
                      </a:endParaRP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9"/>
                  </a:ext>
                </a:extLst>
              </a:tr>
            </a:tbl>
          </a:graphicData>
        </a:graphic>
      </p:graphicFrame>
      <p:sp>
        <p:nvSpPr>
          <p:cNvPr id="64588" name="Text Box 1106">
            <a:extLst>
              <a:ext uri="{FF2B5EF4-FFF2-40B4-BE49-F238E27FC236}">
                <a16:creationId xmlns:a16="http://schemas.microsoft.com/office/drawing/2014/main" id="{1C2C1DB9-0468-0F8F-9AC6-E786FD285371}"/>
              </a:ext>
            </a:extLst>
          </p:cNvPr>
          <p:cNvSpPr txBox="1">
            <a:spLocks noChangeArrowheads="1"/>
          </p:cNvSpPr>
          <p:nvPr/>
        </p:nvSpPr>
        <p:spPr bwMode="auto">
          <a:xfrm>
            <a:off x="1919288" y="690563"/>
            <a:ext cx="18002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400">
                <a:latin typeface="Arial" panose="020B0604020202020204" pitchFamily="34" charset="0"/>
              </a:rPr>
              <a:t>《</a:t>
            </a:r>
            <a:r>
              <a:rPr lang="ja-JP" altLang="en-US" sz="1400">
                <a:latin typeface="Arial" panose="020B0604020202020204" pitchFamily="34" charset="0"/>
              </a:rPr>
              <a:t>現状把握メモ</a:t>
            </a:r>
            <a:r>
              <a:rPr lang="en-US" altLang="ja-JP" sz="1400">
                <a:latin typeface="Arial" panose="020B0604020202020204" pitchFamily="34" charset="0"/>
              </a:rPr>
              <a:t>》</a:t>
            </a:r>
          </a:p>
        </p:txBody>
      </p:sp>
      <p:sp>
        <p:nvSpPr>
          <p:cNvPr id="64589" name="Text Box 1107">
            <a:extLst>
              <a:ext uri="{FF2B5EF4-FFF2-40B4-BE49-F238E27FC236}">
                <a16:creationId xmlns:a16="http://schemas.microsoft.com/office/drawing/2014/main" id="{568E0524-3ECF-8BCE-A369-BD6F3D9CAA2F}"/>
              </a:ext>
            </a:extLst>
          </p:cNvPr>
          <p:cNvSpPr txBox="1">
            <a:spLocks noChangeArrowheads="1"/>
          </p:cNvSpPr>
          <p:nvPr/>
        </p:nvSpPr>
        <p:spPr bwMode="auto">
          <a:xfrm>
            <a:off x="7391400" y="6575425"/>
            <a:ext cx="15128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latin typeface="ＭＳ Ｐゴシック" panose="020B0600070205080204" pitchFamily="50" charset="-128"/>
              </a:rPr>
              <a:t>改善前</a:t>
            </a:r>
            <a:endParaRPr lang="ja-JP" altLang="en-US" sz="1200">
              <a:latin typeface="Arial" panose="020B0604020202020204" pitchFamily="34" charset="0"/>
            </a:endParaRPr>
          </a:p>
        </p:txBody>
      </p:sp>
      <p:sp>
        <p:nvSpPr>
          <p:cNvPr id="64590" name="Text Box 1108">
            <a:extLst>
              <a:ext uri="{FF2B5EF4-FFF2-40B4-BE49-F238E27FC236}">
                <a16:creationId xmlns:a16="http://schemas.microsoft.com/office/drawing/2014/main" id="{428852AF-22EB-7CB1-385E-D2072D04CE06}"/>
              </a:ext>
            </a:extLst>
          </p:cNvPr>
          <p:cNvSpPr txBox="1">
            <a:spLocks noChangeArrowheads="1"/>
          </p:cNvSpPr>
          <p:nvPr/>
        </p:nvSpPr>
        <p:spPr bwMode="auto">
          <a:xfrm>
            <a:off x="6600825" y="6453188"/>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０</a:t>
            </a:r>
            <a:endParaRPr lang="ja-JP" altLang="en-US" sz="1800">
              <a:latin typeface="Arial" panose="020B0604020202020204" pitchFamily="34" charset="0"/>
            </a:endParaRPr>
          </a:p>
        </p:txBody>
      </p:sp>
      <p:sp>
        <p:nvSpPr>
          <p:cNvPr id="64591" name="Text Box 1109">
            <a:extLst>
              <a:ext uri="{FF2B5EF4-FFF2-40B4-BE49-F238E27FC236}">
                <a16:creationId xmlns:a16="http://schemas.microsoft.com/office/drawing/2014/main" id="{66920A89-9E3A-4A69-42CC-8D34F04B338C}"/>
              </a:ext>
            </a:extLst>
          </p:cNvPr>
          <p:cNvSpPr txBox="1">
            <a:spLocks noChangeArrowheads="1"/>
          </p:cNvSpPr>
          <p:nvPr/>
        </p:nvSpPr>
        <p:spPr bwMode="auto">
          <a:xfrm>
            <a:off x="6600825" y="5734050"/>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５</a:t>
            </a:r>
            <a:endParaRPr lang="ja-JP" altLang="en-US" sz="1800">
              <a:latin typeface="Arial" panose="020B0604020202020204" pitchFamily="34" charset="0"/>
            </a:endParaRPr>
          </a:p>
        </p:txBody>
      </p:sp>
      <p:sp>
        <p:nvSpPr>
          <p:cNvPr id="64592" name="Text Box 1110">
            <a:extLst>
              <a:ext uri="{FF2B5EF4-FFF2-40B4-BE49-F238E27FC236}">
                <a16:creationId xmlns:a16="http://schemas.microsoft.com/office/drawing/2014/main" id="{12D9AE9D-8C0B-8508-96CF-0395F3BC25C6}"/>
              </a:ext>
            </a:extLst>
          </p:cNvPr>
          <p:cNvSpPr txBox="1">
            <a:spLocks noChangeArrowheads="1"/>
          </p:cNvSpPr>
          <p:nvPr/>
        </p:nvSpPr>
        <p:spPr bwMode="auto">
          <a:xfrm>
            <a:off x="6600825" y="5013325"/>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１０</a:t>
            </a:r>
            <a:endParaRPr lang="ja-JP" altLang="en-US" sz="1800">
              <a:latin typeface="Arial" panose="020B0604020202020204" pitchFamily="34" charset="0"/>
            </a:endParaRPr>
          </a:p>
        </p:txBody>
      </p:sp>
      <p:sp>
        <p:nvSpPr>
          <p:cNvPr id="64593" name="Text Box 1111">
            <a:extLst>
              <a:ext uri="{FF2B5EF4-FFF2-40B4-BE49-F238E27FC236}">
                <a16:creationId xmlns:a16="http://schemas.microsoft.com/office/drawing/2014/main" id="{B4147E8D-A745-CCCF-9E5A-55E7C8C4FB5E}"/>
              </a:ext>
            </a:extLst>
          </p:cNvPr>
          <p:cNvSpPr txBox="1">
            <a:spLocks noChangeArrowheads="1"/>
          </p:cNvSpPr>
          <p:nvPr/>
        </p:nvSpPr>
        <p:spPr bwMode="auto">
          <a:xfrm>
            <a:off x="6600825" y="4292600"/>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１５</a:t>
            </a:r>
            <a:endParaRPr lang="ja-JP" altLang="en-US" sz="1800">
              <a:latin typeface="Arial" panose="020B0604020202020204" pitchFamily="34" charset="0"/>
            </a:endParaRPr>
          </a:p>
        </p:txBody>
      </p:sp>
      <p:sp>
        <p:nvSpPr>
          <p:cNvPr id="64594" name="Text Box 1112">
            <a:extLst>
              <a:ext uri="{FF2B5EF4-FFF2-40B4-BE49-F238E27FC236}">
                <a16:creationId xmlns:a16="http://schemas.microsoft.com/office/drawing/2014/main" id="{065F3D31-1F9E-F21D-7263-7D23C43203CA}"/>
              </a:ext>
            </a:extLst>
          </p:cNvPr>
          <p:cNvSpPr txBox="1">
            <a:spLocks noChangeArrowheads="1"/>
          </p:cNvSpPr>
          <p:nvPr/>
        </p:nvSpPr>
        <p:spPr bwMode="auto">
          <a:xfrm>
            <a:off x="6600825" y="3573463"/>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２０</a:t>
            </a:r>
            <a:endParaRPr lang="ja-JP" altLang="en-US" sz="1800">
              <a:latin typeface="Arial" panose="020B0604020202020204" pitchFamily="34" charset="0"/>
            </a:endParaRPr>
          </a:p>
        </p:txBody>
      </p:sp>
      <p:sp>
        <p:nvSpPr>
          <p:cNvPr id="64595" name="Text Box 1113">
            <a:extLst>
              <a:ext uri="{FF2B5EF4-FFF2-40B4-BE49-F238E27FC236}">
                <a16:creationId xmlns:a16="http://schemas.microsoft.com/office/drawing/2014/main" id="{86926436-A245-C616-3F1F-E4CD009358EB}"/>
              </a:ext>
            </a:extLst>
          </p:cNvPr>
          <p:cNvSpPr txBox="1">
            <a:spLocks noChangeArrowheads="1"/>
          </p:cNvSpPr>
          <p:nvPr/>
        </p:nvSpPr>
        <p:spPr bwMode="auto">
          <a:xfrm>
            <a:off x="6600825" y="2852738"/>
            <a:ext cx="342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000">
                <a:latin typeface="ＭＳ Ｐゴシック" panose="020B0600070205080204" pitchFamily="50" charset="-128"/>
              </a:rPr>
              <a:t>２５</a:t>
            </a:r>
            <a:endParaRPr lang="ja-JP" altLang="en-US" sz="1800">
              <a:latin typeface="Arial" panose="020B0604020202020204" pitchFamily="34" charset="0"/>
            </a:endParaRPr>
          </a:p>
        </p:txBody>
      </p:sp>
      <p:pic>
        <p:nvPicPr>
          <p:cNvPr id="64596" name="Picture 3228">
            <a:extLst>
              <a:ext uri="{FF2B5EF4-FFF2-40B4-BE49-F238E27FC236}">
                <a16:creationId xmlns:a16="http://schemas.microsoft.com/office/drawing/2014/main" id="{44FD7C38-AD1C-0DBF-F9D4-9050FC4A60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9600" y="2636838"/>
            <a:ext cx="2362200"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97" name="Text Box 3229">
            <a:extLst>
              <a:ext uri="{FF2B5EF4-FFF2-40B4-BE49-F238E27FC236}">
                <a16:creationId xmlns:a16="http://schemas.microsoft.com/office/drawing/2014/main" id="{DDB2B6F4-C89A-4401-4E99-3308827BBE6C}"/>
              </a:ext>
            </a:extLst>
          </p:cNvPr>
          <p:cNvSpPr txBox="1">
            <a:spLocks noChangeArrowheads="1"/>
          </p:cNvSpPr>
          <p:nvPr/>
        </p:nvSpPr>
        <p:spPr bwMode="auto">
          <a:xfrm>
            <a:off x="6888163" y="1871663"/>
            <a:ext cx="2016125"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a:latin typeface="ＭＳ Ｐゴシック" panose="020B0600070205080204" pitchFamily="50" charset="-128"/>
              </a:rPr>
              <a:t>（改善前）                                    </a:t>
            </a:r>
          </a:p>
          <a:p>
            <a:pPr eaLnBrk="1" hangingPunct="1">
              <a:spcBef>
                <a:spcPct val="0"/>
              </a:spcBef>
              <a:buFontTx/>
              <a:buNone/>
            </a:pPr>
            <a:r>
              <a:rPr lang="ja-JP" altLang="en-US" sz="1100">
                <a:latin typeface="ＭＳ Ｐゴシック" panose="020B0600070205080204" pitchFamily="50" charset="-128"/>
              </a:rPr>
              <a:t>作成日：    年    月    日                   </a:t>
            </a:r>
            <a:endParaRPr lang="zh-CN" altLang="en-US" sz="1100">
              <a:latin typeface="ＭＳ Ｐゴシック" panose="020B0600070205080204" pitchFamily="50" charset="-128"/>
            </a:endParaRPr>
          </a:p>
          <a:p>
            <a:pPr eaLnBrk="1" hangingPunct="1">
              <a:spcBef>
                <a:spcPct val="0"/>
              </a:spcBef>
              <a:buFontTx/>
              <a:buNone/>
            </a:pPr>
            <a:r>
              <a:rPr lang="zh-CN" altLang="en-US" sz="1100">
                <a:latin typeface="ＭＳ Ｐゴシック" panose="020B0600070205080204" pitchFamily="50" charset="-128"/>
              </a:rPr>
              <a:t>作成者：                                   </a:t>
            </a:r>
          </a:p>
          <a:p>
            <a:pPr eaLnBrk="1" hangingPunct="1">
              <a:spcBef>
                <a:spcPct val="0"/>
              </a:spcBef>
              <a:buFontTx/>
              <a:buNone/>
            </a:pPr>
            <a:r>
              <a:rPr lang="zh-CN" altLang="en-US" sz="1100">
                <a:latin typeface="ＭＳ Ｐゴシック" panose="020B0600070205080204" pitchFamily="50" charset="-128"/>
              </a:rPr>
              <a:t>成功回数： </a:t>
            </a:r>
            <a:endParaRPr lang="ja-JP" altLang="en-US" sz="1100">
              <a:latin typeface="ＭＳ Ｐゴシック" panose="020B0600070205080204" pitchFamily="50" charset="-128"/>
            </a:endParaRPr>
          </a:p>
        </p:txBody>
      </p:sp>
      <p:pic>
        <p:nvPicPr>
          <p:cNvPr id="64598" name="Picture 3487">
            <a:extLst>
              <a:ext uri="{FF2B5EF4-FFF2-40B4-BE49-F238E27FC236}">
                <a16:creationId xmlns:a16="http://schemas.microsoft.com/office/drawing/2014/main" id="{95BCC9BA-37E2-C1A7-A958-A22BE2F1F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325" y="404813"/>
            <a:ext cx="27368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99" name="Text Box 3488">
            <a:extLst>
              <a:ext uri="{FF2B5EF4-FFF2-40B4-BE49-F238E27FC236}">
                <a16:creationId xmlns:a16="http://schemas.microsoft.com/office/drawing/2014/main" id="{61D32777-E5FE-0026-A07C-66C40155459B}"/>
              </a:ext>
            </a:extLst>
          </p:cNvPr>
          <p:cNvSpPr txBox="1">
            <a:spLocks noChangeArrowheads="1"/>
          </p:cNvSpPr>
          <p:nvPr/>
        </p:nvSpPr>
        <p:spPr bwMode="auto">
          <a:xfrm>
            <a:off x="6600825" y="188913"/>
            <a:ext cx="13668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endParaRPr lang="ja-JP" altLang="ja-JP" sz="1800">
              <a:latin typeface="Arial" panose="020B0604020202020204" pitchFamily="34" charset="0"/>
            </a:endParaRPr>
          </a:p>
        </p:txBody>
      </p:sp>
      <p:graphicFrame>
        <p:nvGraphicFramePr>
          <p:cNvPr id="19886" name="Group 3502">
            <a:extLst>
              <a:ext uri="{FF2B5EF4-FFF2-40B4-BE49-F238E27FC236}">
                <a16:creationId xmlns:a16="http://schemas.microsoft.com/office/drawing/2014/main" id="{9C0E8EA3-BFCE-3E30-2147-F8FEC8492D3F}"/>
              </a:ext>
            </a:extLst>
          </p:cNvPr>
          <p:cNvGraphicFramePr>
            <a:graphicFrameLocks noGrp="1"/>
          </p:cNvGraphicFramePr>
          <p:nvPr/>
        </p:nvGraphicFramePr>
        <p:xfrm>
          <a:off x="7608888" y="333375"/>
          <a:ext cx="1314450" cy="274638"/>
        </p:xfrm>
        <a:graphic>
          <a:graphicData uri="http://schemas.openxmlformats.org/drawingml/2006/table">
            <a:tbl>
              <a:tblPr/>
              <a:tblGrid>
                <a:gridCol w="1314450">
                  <a:extLst>
                    <a:ext uri="{9D8B030D-6E8A-4147-A177-3AD203B41FA5}">
                      <a16:colId xmlns:a16="http://schemas.microsoft.com/office/drawing/2014/main" val="20000"/>
                    </a:ext>
                  </a:extLst>
                </a:gridCol>
              </a:tblGrid>
              <a:tr h="274638">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ja-JP" altLang="en-US" sz="1200" b="1" i="0" u="none" strike="noStrike" cap="none" normalizeH="0" baseline="0" dirty="0">
                          <a:ln>
                            <a:noFill/>
                          </a:ln>
                          <a:solidFill>
                            <a:schemeClr val="tx1"/>
                          </a:solidFill>
                          <a:effectLst/>
                          <a:latin typeface="ＭＳ Ｐゴシック" pitchFamily="50" charset="-128"/>
                          <a:ea typeface="ＭＳ Ｐゴシック" pitchFamily="50" charset="-128"/>
                        </a:rPr>
                        <a:t>計算表（改善前）</a:t>
                      </a:r>
                      <a:endParaRPr kumimoji="1" lang="ja-JP" altLang="en-US" sz="1200" b="1" i="0" u="none" strike="noStrike" cap="none" normalizeH="0" baseline="0" dirty="0">
                        <a:ln>
                          <a:noFill/>
                        </a:ln>
                        <a:solidFill>
                          <a:schemeClr val="tx1"/>
                        </a:solidFill>
                        <a:effectLst/>
                        <a:latin typeface="Arial" charset="0"/>
                        <a:ea typeface="ＭＳ Ｐゴシック" pitchFamily="50" charset="-128"/>
                      </a:endParaRPr>
                    </a:p>
                  </a:txBody>
                  <a:tcPr marT="45773" marB="45773" anchor="ct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4602" name="Text Box 61">
            <a:extLst>
              <a:ext uri="{FF2B5EF4-FFF2-40B4-BE49-F238E27FC236}">
                <a16:creationId xmlns:a16="http://schemas.microsoft.com/office/drawing/2014/main" id="{37C1E290-9002-D619-E5A2-5971A9E94C17}"/>
              </a:ext>
            </a:extLst>
          </p:cNvPr>
          <p:cNvSpPr txBox="1">
            <a:spLocks noChangeArrowheads="1"/>
          </p:cNvSpPr>
          <p:nvPr/>
        </p:nvSpPr>
        <p:spPr bwMode="auto">
          <a:xfrm>
            <a:off x="6615113" y="1000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400" u="sng"/>
              <a:t>Ｃース：　　　　　グループ</a:t>
            </a:r>
          </a:p>
        </p:txBody>
      </p:sp>
      <p:sp>
        <p:nvSpPr>
          <p:cNvPr id="64603" name="Text Box 28">
            <a:extLst>
              <a:ext uri="{FF2B5EF4-FFF2-40B4-BE49-F238E27FC236}">
                <a16:creationId xmlns:a16="http://schemas.microsoft.com/office/drawing/2014/main" id="{31E6D9E8-CB3A-B671-D217-ABF58DB399D8}"/>
              </a:ext>
            </a:extLst>
          </p:cNvPr>
          <p:cNvSpPr txBox="1">
            <a:spLocks noChangeArrowheads="1"/>
          </p:cNvSpPr>
          <p:nvPr/>
        </p:nvSpPr>
        <p:spPr bwMode="auto">
          <a:xfrm>
            <a:off x="8975725" y="44450"/>
            <a:ext cx="1584325" cy="300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ﾘｰﾀﾞｰ研修会（初級）</a:t>
            </a:r>
          </a:p>
        </p:txBody>
      </p:sp>
      <p:sp>
        <p:nvSpPr>
          <p:cNvPr id="64604" name="Rectangle 2931">
            <a:extLst>
              <a:ext uri="{FF2B5EF4-FFF2-40B4-BE49-F238E27FC236}">
                <a16:creationId xmlns:a16="http://schemas.microsoft.com/office/drawing/2014/main" id="{9A062303-89F0-AE5C-B188-66D0D55D1194}"/>
              </a:ext>
            </a:extLst>
          </p:cNvPr>
          <p:cNvSpPr>
            <a:spLocks noChangeArrowheads="1"/>
          </p:cNvSpPr>
          <p:nvPr/>
        </p:nvSpPr>
        <p:spPr bwMode="auto">
          <a:xfrm>
            <a:off x="6456363" y="2492375"/>
            <a:ext cx="7112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FF0000"/>
                </a:solidFill>
                <a:latin typeface="Arial" panose="020B0604020202020204" pitchFamily="34" charset="0"/>
              </a:rPr>
              <a:t>（回数）</a:t>
            </a:r>
            <a:endParaRPr lang="zh-CN" altLang="en-US" sz="1000">
              <a:solidFill>
                <a:srgbClr val="FF0000"/>
              </a:solidFill>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四角形: 角を丸くする 2">
            <a:extLst>
              <a:ext uri="{FF2B5EF4-FFF2-40B4-BE49-F238E27FC236}">
                <a16:creationId xmlns:a16="http://schemas.microsoft.com/office/drawing/2014/main" id="{7A9EF187-EFC8-486C-8CB4-CFE4B21AC3E0}"/>
              </a:ext>
            </a:extLst>
          </p:cNvPr>
          <p:cNvSpPr>
            <a:spLocks noChangeArrowheads="1"/>
          </p:cNvSpPr>
          <p:nvPr/>
        </p:nvSpPr>
        <p:spPr bwMode="auto">
          <a:xfrm>
            <a:off x="1863725" y="1870075"/>
            <a:ext cx="2698750" cy="53975"/>
          </a:xfrm>
          <a:prstGeom prst="roundRect">
            <a:avLst>
              <a:gd name="adj" fmla="val 16667"/>
            </a:avLst>
          </a:prstGeom>
          <a:solidFill>
            <a:srgbClr val="FFC000"/>
          </a:solidFill>
          <a:ln>
            <a:noFill/>
          </a:ln>
          <a:extLst>
            <a:ext uri="{91240B29-F687-4F45-9708-019B960494DF}">
              <a14:hiddenLine xmlns:a14="http://schemas.microsoft.com/office/drawing/2010/main" w="12700" algn="ctr">
                <a:solidFill>
                  <a:srgbClr val="000000"/>
                </a:solidFill>
                <a:round/>
                <a:headEnd/>
                <a:tailEnd/>
              </a14:hiddenLine>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pic>
        <p:nvPicPr>
          <p:cNvPr id="65539" name="Picture 18">
            <a:extLst>
              <a:ext uri="{FF2B5EF4-FFF2-40B4-BE49-F238E27FC236}">
                <a16:creationId xmlns:a16="http://schemas.microsoft.com/office/drawing/2014/main" id="{E5F8FD63-B397-3C09-E466-9A7E57770F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625" y="2667000"/>
            <a:ext cx="2484438"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5540" name="Text Box 2">
            <a:extLst>
              <a:ext uri="{FF2B5EF4-FFF2-40B4-BE49-F238E27FC236}">
                <a16:creationId xmlns:a16="http://schemas.microsoft.com/office/drawing/2014/main" id="{515C5C2D-80F3-1C06-4715-C7F607AD6E1A}"/>
              </a:ext>
            </a:extLst>
          </p:cNvPr>
          <p:cNvSpPr txBox="1">
            <a:spLocks noChangeArrowheads="1"/>
          </p:cNvSpPr>
          <p:nvPr/>
        </p:nvSpPr>
        <p:spPr bwMode="auto">
          <a:xfrm>
            <a:off x="1981200" y="228600"/>
            <a:ext cx="8199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a:latin typeface="メイリオ" panose="020B0604030504040204" pitchFamily="50" charset="-128"/>
                <a:ea typeface="メイリオ" panose="020B0604030504040204" pitchFamily="50" charset="-128"/>
              </a:rPr>
              <a:t>　　　　　　　</a:t>
            </a:r>
            <a:r>
              <a:rPr lang="en-US" altLang="ja-JP" sz="2400">
                <a:solidFill>
                  <a:schemeClr val="hlink"/>
                </a:solidFill>
                <a:latin typeface="メイリオ" panose="020B0604030504040204" pitchFamily="50" charset="-128"/>
                <a:ea typeface="メイリオ" panose="020B0604030504040204" pitchFamily="50" charset="-128"/>
              </a:rPr>
              <a:t>【</a:t>
            </a:r>
            <a:r>
              <a:rPr lang="ja-JP" altLang="en-US" sz="2400">
                <a:solidFill>
                  <a:schemeClr val="hlink"/>
                </a:solidFill>
                <a:latin typeface="メイリオ" panose="020B0604030504040204" pitchFamily="50" charset="-128"/>
                <a:ea typeface="メイリオ" panose="020B0604030504040204" pitchFamily="50" charset="-128"/>
              </a:rPr>
              <a:t>ダルマ落とし　計算表（改善前）</a:t>
            </a:r>
            <a:r>
              <a:rPr lang="en-US" altLang="ja-JP" sz="2400">
                <a:solidFill>
                  <a:schemeClr val="hlink"/>
                </a:solidFill>
                <a:latin typeface="メイリオ" panose="020B0604030504040204" pitchFamily="50" charset="-128"/>
                <a:ea typeface="メイリオ" panose="020B0604030504040204" pitchFamily="50" charset="-128"/>
              </a:rPr>
              <a:t>】</a:t>
            </a:r>
            <a:r>
              <a:rPr lang="ja-JP" altLang="en-US" sz="2400">
                <a:solidFill>
                  <a:schemeClr val="hlink"/>
                </a:solidFill>
                <a:latin typeface="メイリオ" panose="020B0604030504040204" pitchFamily="50" charset="-128"/>
                <a:ea typeface="メイリオ" panose="020B0604030504040204" pitchFamily="50" charset="-128"/>
              </a:rPr>
              <a:t>　　</a:t>
            </a:r>
            <a:endParaRPr lang="ja-JP" altLang="en-US" sz="1200">
              <a:solidFill>
                <a:srgbClr val="FF000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a:latin typeface="メイリオ" panose="020B0604030504040204" pitchFamily="50" charset="-128"/>
              <a:ea typeface="メイリオ" panose="020B0604030504040204" pitchFamily="50" charset="-128"/>
            </a:endParaRPr>
          </a:p>
        </p:txBody>
      </p:sp>
      <p:sp>
        <p:nvSpPr>
          <p:cNvPr id="65541" name="Text Box 3">
            <a:extLst>
              <a:ext uri="{FF2B5EF4-FFF2-40B4-BE49-F238E27FC236}">
                <a16:creationId xmlns:a16="http://schemas.microsoft.com/office/drawing/2014/main" id="{4545D3A9-77D7-30C6-03AD-2D70845EF387}"/>
              </a:ext>
            </a:extLst>
          </p:cNvPr>
          <p:cNvSpPr txBox="1">
            <a:spLocks noChangeArrowheads="1"/>
          </p:cNvSpPr>
          <p:nvPr/>
        </p:nvSpPr>
        <p:spPr bwMode="auto">
          <a:xfrm>
            <a:off x="3184525" y="706438"/>
            <a:ext cx="18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b="0">
              <a:latin typeface="メイリオ" panose="020B0604030504040204" pitchFamily="50" charset="-128"/>
              <a:ea typeface="メイリオ" panose="020B0604030504040204" pitchFamily="50" charset="-128"/>
            </a:endParaRPr>
          </a:p>
        </p:txBody>
      </p:sp>
      <p:sp>
        <p:nvSpPr>
          <p:cNvPr id="290826" name="AutoShape 10">
            <a:extLst>
              <a:ext uri="{FF2B5EF4-FFF2-40B4-BE49-F238E27FC236}">
                <a16:creationId xmlns:a16="http://schemas.microsoft.com/office/drawing/2014/main" id="{8DFBBB1A-690D-61D9-5A59-BBEB9DA331ED}"/>
              </a:ext>
            </a:extLst>
          </p:cNvPr>
          <p:cNvSpPr>
            <a:spLocks noChangeArrowheads="1"/>
          </p:cNvSpPr>
          <p:nvPr/>
        </p:nvSpPr>
        <p:spPr bwMode="auto">
          <a:xfrm rot="-5400000">
            <a:off x="4598988" y="3813175"/>
            <a:ext cx="304800" cy="1009650"/>
          </a:xfrm>
          <a:prstGeom prst="downArrow">
            <a:avLst>
              <a:gd name="adj1" fmla="val 50000"/>
              <a:gd name="adj2" fmla="val 82813"/>
            </a:avLst>
          </a:prstGeom>
          <a:solidFill>
            <a:schemeClr val="accent1"/>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aphicFrame>
        <p:nvGraphicFramePr>
          <p:cNvPr id="65543" name="Object 16">
            <a:extLst>
              <a:ext uri="{FF2B5EF4-FFF2-40B4-BE49-F238E27FC236}">
                <a16:creationId xmlns:a16="http://schemas.microsoft.com/office/drawing/2014/main" id="{28134A82-C084-1DCA-8576-E48790697D69}"/>
              </a:ext>
            </a:extLst>
          </p:cNvPr>
          <p:cNvGraphicFramePr>
            <a:graphicFrameLocks noChangeAspect="1"/>
          </p:cNvGraphicFramePr>
          <p:nvPr/>
        </p:nvGraphicFramePr>
        <p:xfrm>
          <a:off x="5184775" y="930275"/>
          <a:ext cx="4830763" cy="5521325"/>
        </p:xfrm>
        <a:graphic>
          <a:graphicData uri="http://schemas.openxmlformats.org/presentationml/2006/ole">
            <mc:AlternateContent xmlns:mc="http://schemas.openxmlformats.org/markup-compatibility/2006">
              <mc:Choice xmlns:v="urn:schemas-microsoft-com:vml" Requires="v">
                <p:oleObj name="Worksheet" r:id="rId4" imgW="6201156" imgH="7086981" progId="Excel.Sheet.8">
                  <p:embed/>
                </p:oleObj>
              </mc:Choice>
              <mc:Fallback>
                <p:oleObj name="Worksheet" r:id="rId4" imgW="6201156" imgH="7086981" progId="Excel.Sheet.8">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4775" y="930275"/>
                        <a:ext cx="4830763" cy="5521325"/>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0833" name="AutoShape 17">
            <a:extLst>
              <a:ext uri="{FF2B5EF4-FFF2-40B4-BE49-F238E27FC236}">
                <a16:creationId xmlns:a16="http://schemas.microsoft.com/office/drawing/2014/main" id="{76C70DFE-61D2-389F-413A-86EEAA4382C6}"/>
              </a:ext>
            </a:extLst>
          </p:cNvPr>
          <p:cNvSpPr>
            <a:spLocks noChangeArrowheads="1"/>
          </p:cNvSpPr>
          <p:nvPr/>
        </p:nvSpPr>
        <p:spPr bwMode="auto">
          <a:xfrm>
            <a:off x="1004888" y="947738"/>
            <a:ext cx="4359275" cy="1400175"/>
          </a:xfrm>
          <a:prstGeom prst="star24">
            <a:avLst>
              <a:gd name="adj" fmla="val 4192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i="1">
                <a:latin typeface="メイリオ" panose="020B0604030504040204" pitchFamily="50" charset="-128"/>
                <a:ea typeface="メイリオ" panose="020B0604030504040204" pitchFamily="50" charset="-128"/>
              </a:rPr>
              <a:t>チェックシートから</a:t>
            </a:r>
            <a:endParaRPr lang="en-US" altLang="ja-JP" sz="2000" i="1">
              <a:latin typeface="メイリオ" panose="020B0604030504040204" pitchFamily="50" charset="-128"/>
              <a:ea typeface="メイリオ" panose="020B0604030504040204" pitchFamily="50" charset="-128"/>
            </a:endParaRPr>
          </a:p>
          <a:p>
            <a:pPr algn="ctr" eaLnBrk="1" hangingPunct="1">
              <a:spcBef>
                <a:spcPct val="0"/>
              </a:spcBef>
              <a:buFontTx/>
              <a:buNone/>
            </a:pPr>
            <a:r>
              <a:rPr lang="ja-JP" altLang="en-US" sz="2000" i="1">
                <a:latin typeface="メイリオ" panose="020B0604030504040204" pitchFamily="50" charset="-128"/>
                <a:ea typeface="メイリオ" panose="020B0604030504040204" pitchFamily="50" charset="-128"/>
              </a:rPr>
              <a:t>グラフで見える化</a:t>
            </a:r>
          </a:p>
        </p:txBody>
      </p:sp>
      <p:sp>
        <p:nvSpPr>
          <p:cNvPr id="65545" name="Text Box 202">
            <a:extLst>
              <a:ext uri="{FF2B5EF4-FFF2-40B4-BE49-F238E27FC236}">
                <a16:creationId xmlns:a16="http://schemas.microsoft.com/office/drawing/2014/main" id="{E64C9BF4-D538-56B7-54D6-F49BBE7A4D2F}"/>
              </a:ext>
            </a:extLst>
          </p:cNvPr>
          <p:cNvSpPr txBox="1">
            <a:spLocks noChangeArrowheads="1"/>
          </p:cNvSpPr>
          <p:nvPr/>
        </p:nvSpPr>
        <p:spPr bwMode="auto">
          <a:xfrm>
            <a:off x="1863725" y="5645150"/>
            <a:ext cx="3552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FF0000"/>
                </a:solidFill>
                <a:latin typeface="メイリオ" panose="020B0604030504040204" pitchFamily="50" charset="-128"/>
                <a:ea typeface="メイリオ" panose="020B0604030504040204" pitchFamily="50" charset="-128"/>
              </a:rPr>
              <a:t>成功率は、小数点以下２桁目を四捨五入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1" fill="hold" nodeType="clickEffect">
                                  <p:stCondLst>
                                    <p:cond delay="0"/>
                                  </p:stCondLst>
                                  <p:childTnLst>
                                    <p:set>
                                      <p:cBhvr>
                                        <p:cTn id="6" dur="1" fill="hold">
                                          <p:stCondLst>
                                            <p:cond delay="0"/>
                                          </p:stCondLst>
                                        </p:cTn>
                                        <p:tgtEl>
                                          <p:spTgt spid="290826"/>
                                        </p:tgtEl>
                                        <p:attrNameLst>
                                          <p:attrName>style.visibility</p:attrName>
                                        </p:attrNameLst>
                                      </p:cBhvr>
                                      <p:to>
                                        <p:strVal val="visible"/>
                                      </p:to>
                                    </p:set>
                                    <p:animEffect transition="in" filter="slide(fromTop)">
                                      <p:cBhvr>
                                        <p:cTn id="7" dur="500"/>
                                        <p:tgtEl>
                                          <p:spTgt spid="290826"/>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290833"/>
                                        </p:tgtEl>
                                        <p:attrNameLst>
                                          <p:attrName>style.visibility</p:attrName>
                                        </p:attrNameLst>
                                      </p:cBhvr>
                                      <p:to>
                                        <p:strVal val="visible"/>
                                      </p:to>
                                    </p:set>
                                    <p:animEffect transition="in" filter="box(out)">
                                      <p:cBhvr>
                                        <p:cTn id="11" dur="500"/>
                                        <p:tgtEl>
                                          <p:spTgt spid="2908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6" grpId="0" animBg="1"/>
      <p:bldP spid="29083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4" name="Rectangle 44">
            <a:extLst>
              <a:ext uri="{FF2B5EF4-FFF2-40B4-BE49-F238E27FC236}">
                <a16:creationId xmlns:a16="http://schemas.microsoft.com/office/drawing/2014/main" id="{008D9E6C-4C21-6C06-BE0A-8750A4C6386C}"/>
              </a:ext>
            </a:extLst>
          </p:cNvPr>
          <p:cNvSpPr>
            <a:spLocks noChangeArrowheads="1"/>
          </p:cNvSpPr>
          <p:nvPr/>
        </p:nvSpPr>
        <p:spPr bwMode="auto">
          <a:xfrm>
            <a:off x="4648200" y="966788"/>
            <a:ext cx="1905000" cy="714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sp>
        <p:nvSpPr>
          <p:cNvPr id="12305" name="Rectangle 45">
            <a:extLst>
              <a:ext uri="{FF2B5EF4-FFF2-40B4-BE49-F238E27FC236}">
                <a16:creationId xmlns:a16="http://schemas.microsoft.com/office/drawing/2014/main" id="{2DD64B4A-E04C-6BB8-2C0A-339A32EB58D1}"/>
              </a:ext>
            </a:extLst>
          </p:cNvPr>
          <p:cNvSpPr>
            <a:spLocks noChangeArrowheads="1"/>
          </p:cNvSpPr>
          <p:nvPr/>
        </p:nvSpPr>
        <p:spPr bwMode="auto">
          <a:xfrm>
            <a:off x="5389563" y="1368425"/>
            <a:ext cx="304800" cy="914400"/>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06" name="Rectangle 46">
            <a:extLst>
              <a:ext uri="{FF2B5EF4-FFF2-40B4-BE49-F238E27FC236}">
                <a16:creationId xmlns:a16="http://schemas.microsoft.com/office/drawing/2014/main" id="{1A3C4205-75DD-0EB6-DA97-F2AC9235F3B7}"/>
              </a:ext>
            </a:extLst>
          </p:cNvPr>
          <p:cNvSpPr>
            <a:spLocks noChangeArrowheads="1"/>
          </p:cNvSpPr>
          <p:nvPr/>
        </p:nvSpPr>
        <p:spPr bwMode="auto">
          <a:xfrm>
            <a:off x="5470525" y="1900238"/>
            <a:ext cx="152400" cy="211137"/>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07" name="Line 47">
            <a:extLst>
              <a:ext uri="{FF2B5EF4-FFF2-40B4-BE49-F238E27FC236}">
                <a16:creationId xmlns:a16="http://schemas.microsoft.com/office/drawing/2014/main" id="{CF25F1BE-3FCB-0AB5-1638-FA48609D492D}"/>
              </a:ext>
            </a:extLst>
          </p:cNvPr>
          <p:cNvSpPr>
            <a:spLocks noChangeShapeType="1"/>
          </p:cNvSpPr>
          <p:nvPr/>
        </p:nvSpPr>
        <p:spPr bwMode="auto">
          <a:xfrm>
            <a:off x="4829175" y="1108075"/>
            <a:ext cx="657225" cy="952500"/>
          </a:xfrm>
          <a:prstGeom prst="line">
            <a:avLst/>
          </a:prstGeom>
          <a:noFill/>
          <a:ln w="9525">
            <a:solidFill>
              <a:schemeClr val="tx1"/>
            </a:solidFill>
            <a:round/>
            <a:headEnd/>
            <a:tailEnd/>
          </a:ln>
        </p:spPr>
        <p:txBody>
          <a:bodyPr/>
          <a:lstStyle/>
          <a:p>
            <a:pPr>
              <a:defRPr/>
            </a:pPr>
            <a:endParaRPr lang="ja-JP" altLang="en-US" sz="1292"/>
          </a:p>
        </p:txBody>
      </p:sp>
      <p:sp>
        <p:nvSpPr>
          <p:cNvPr id="12308" name="Line 48">
            <a:extLst>
              <a:ext uri="{FF2B5EF4-FFF2-40B4-BE49-F238E27FC236}">
                <a16:creationId xmlns:a16="http://schemas.microsoft.com/office/drawing/2014/main" id="{01F4DAAB-B9CE-A95F-56FF-6ED930CB68BD}"/>
              </a:ext>
            </a:extLst>
          </p:cNvPr>
          <p:cNvSpPr>
            <a:spLocks noChangeShapeType="1"/>
          </p:cNvSpPr>
          <p:nvPr/>
        </p:nvSpPr>
        <p:spPr bwMode="auto">
          <a:xfrm flipV="1">
            <a:off x="5564188" y="1101725"/>
            <a:ext cx="884237" cy="952500"/>
          </a:xfrm>
          <a:prstGeom prst="line">
            <a:avLst/>
          </a:prstGeom>
          <a:noFill/>
          <a:ln w="9525">
            <a:solidFill>
              <a:schemeClr val="tx1"/>
            </a:solidFill>
            <a:round/>
            <a:headEnd/>
            <a:tailEnd/>
          </a:ln>
        </p:spPr>
        <p:txBody>
          <a:bodyPr/>
          <a:lstStyle/>
          <a:p>
            <a:pPr>
              <a:defRPr/>
            </a:pPr>
            <a:endParaRPr lang="ja-JP" altLang="en-US" sz="1292"/>
          </a:p>
        </p:txBody>
      </p:sp>
      <p:pic>
        <p:nvPicPr>
          <p:cNvPr id="10247" name="Picture 50" descr="Icon_13">
            <a:extLst>
              <a:ext uri="{FF2B5EF4-FFF2-40B4-BE49-F238E27FC236}">
                <a16:creationId xmlns:a16="http://schemas.microsoft.com/office/drawing/2014/main" id="{F13295FD-B158-2C1E-AAE0-BBF4B8F56BD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85338" y="384175"/>
            <a:ext cx="838200" cy="77311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0248" name="Picture 51" descr="Office_02">
            <a:extLst>
              <a:ext uri="{FF2B5EF4-FFF2-40B4-BE49-F238E27FC236}">
                <a16:creationId xmlns:a16="http://schemas.microsoft.com/office/drawing/2014/main" id="{A1B57919-AE82-6529-8883-8FFA2704D49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85338" y="1368425"/>
            <a:ext cx="838200" cy="7747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0249" name="Text Box 51">
            <a:extLst>
              <a:ext uri="{FF2B5EF4-FFF2-40B4-BE49-F238E27FC236}">
                <a16:creationId xmlns:a16="http://schemas.microsoft.com/office/drawing/2014/main" id="{48D42D18-7950-44D0-70D9-EE15A4647FFC}"/>
              </a:ext>
            </a:extLst>
          </p:cNvPr>
          <p:cNvSpPr txBox="1">
            <a:spLocks noChangeArrowheads="1"/>
          </p:cNvSpPr>
          <p:nvPr/>
        </p:nvSpPr>
        <p:spPr bwMode="auto">
          <a:xfrm>
            <a:off x="1776413" y="903288"/>
            <a:ext cx="28575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dirty="0"/>
              <a:t>会場世話人　　　　　　　　渡部</a:t>
            </a:r>
            <a:r>
              <a:rPr lang="ja-JP" altLang="en-US" sz="2400" b="1" dirty="0"/>
              <a:t>副世話人</a:t>
            </a:r>
            <a:r>
              <a:rPr lang="ja-JP" altLang="en-US" sz="2400" dirty="0"/>
              <a:t>　　　</a:t>
            </a:r>
            <a:r>
              <a:rPr lang="ja-JP" altLang="en-US" sz="1600" dirty="0"/>
              <a:t>（アイシン機工）</a:t>
            </a:r>
          </a:p>
        </p:txBody>
      </p:sp>
      <p:sp>
        <p:nvSpPr>
          <p:cNvPr id="12312" name="Text Box 51">
            <a:extLst>
              <a:ext uri="{FF2B5EF4-FFF2-40B4-BE49-F238E27FC236}">
                <a16:creationId xmlns:a16="http://schemas.microsoft.com/office/drawing/2014/main" id="{7DDF7395-7EB5-1A59-0119-808C32371B26}"/>
              </a:ext>
            </a:extLst>
          </p:cNvPr>
          <p:cNvSpPr txBox="1">
            <a:spLocks noChangeArrowheads="1"/>
          </p:cNvSpPr>
          <p:nvPr/>
        </p:nvSpPr>
        <p:spPr bwMode="auto">
          <a:xfrm>
            <a:off x="6296025" y="903288"/>
            <a:ext cx="3389313" cy="961738"/>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90000"/>
              </a:lnSpc>
              <a:spcBef>
                <a:spcPct val="50000"/>
              </a:spcBef>
              <a:buFontTx/>
              <a:buNone/>
              <a:defRPr/>
            </a:pPr>
            <a:r>
              <a:rPr lang="ja-JP" altLang="en-US" sz="2400" dirty="0"/>
              <a:t>　</a:t>
            </a:r>
            <a:r>
              <a:rPr lang="ja-JP" altLang="en-US" sz="2400" dirty="0">
                <a:latin typeface="+mj-ea"/>
                <a:ea typeface="+mj-ea"/>
              </a:rPr>
              <a:t>チーフアドバイザー</a:t>
            </a:r>
            <a:r>
              <a:rPr lang="ja-JP" altLang="en-US" sz="2400" dirty="0"/>
              <a:t>　　岩瀬</a:t>
            </a:r>
            <a:r>
              <a:rPr lang="ja-JP" altLang="en-US" sz="2400" b="1" dirty="0"/>
              <a:t>幹事　　　　　　　　</a:t>
            </a:r>
            <a:r>
              <a:rPr lang="ja-JP" altLang="en-US" sz="1477" dirty="0"/>
              <a:t>（</a:t>
            </a:r>
            <a:r>
              <a:rPr lang="en-US" altLang="ja-JP" sz="1477" dirty="0"/>
              <a:t>(</a:t>
            </a:r>
            <a:r>
              <a:rPr lang="ja-JP" altLang="en-US" sz="1477" dirty="0"/>
              <a:t>株</a:t>
            </a:r>
            <a:r>
              <a:rPr lang="en-US" altLang="ja-JP" sz="1477" dirty="0"/>
              <a:t>)</a:t>
            </a:r>
            <a:r>
              <a:rPr lang="ja-JP" altLang="en-US" sz="1477" dirty="0"/>
              <a:t>アイシン）</a:t>
            </a:r>
          </a:p>
        </p:txBody>
      </p:sp>
      <p:grpSp>
        <p:nvGrpSpPr>
          <p:cNvPr id="10251" name="グループ化 4">
            <a:extLst>
              <a:ext uri="{FF2B5EF4-FFF2-40B4-BE49-F238E27FC236}">
                <a16:creationId xmlns:a16="http://schemas.microsoft.com/office/drawing/2014/main" id="{2687B61A-3A24-48A2-F297-0EFBA3FF0F72}"/>
              </a:ext>
            </a:extLst>
          </p:cNvPr>
          <p:cNvGrpSpPr>
            <a:grpSpLocks/>
          </p:cNvGrpSpPr>
          <p:nvPr/>
        </p:nvGrpSpPr>
        <p:grpSpPr bwMode="auto">
          <a:xfrm>
            <a:off x="2579688" y="3817939"/>
            <a:ext cx="2940050" cy="1005877"/>
            <a:chOff x="5900738" y="2284413"/>
            <a:chExt cx="2940050" cy="1005279"/>
          </a:xfrm>
        </p:grpSpPr>
        <p:sp>
          <p:nvSpPr>
            <p:cNvPr id="12290" name="Rectangle 2">
              <a:extLst>
                <a:ext uri="{FF2B5EF4-FFF2-40B4-BE49-F238E27FC236}">
                  <a16:creationId xmlns:a16="http://schemas.microsoft.com/office/drawing/2014/main" id="{979B39E2-12EA-E057-E634-A4BC92673138}"/>
                </a:ext>
              </a:extLst>
            </p:cNvPr>
            <p:cNvSpPr>
              <a:spLocks noChangeArrowheads="1"/>
            </p:cNvSpPr>
            <p:nvPr/>
          </p:nvSpPr>
          <p:spPr bwMode="auto">
            <a:xfrm>
              <a:off x="6964363" y="2316144"/>
              <a:ext cx="1676400" cy="282407"/>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296" name="Rectangle 26">
              <a:extLst>
                <a:ext uri="{FF2B5EF4-FFF2-40B4-BE49-F238E27FC236}">
                  <a16:creationId xmlns:a16="http://schemas.microsoft.com/office/drawing/2014/main" id="{F880FA75-E549-13C7-6848-687ECBCB26B3}"/>
                </a:ext>
              </a:extLst>
            </p:cNvPr>
            <p:cNvSpPr>
              <a:spLocks noChangeArrowheads="1"/>
            </p:cNvSpPr>
            <p:nvPr/>
          </p:nvSpPr>
          <p:spPr bwMode="auto">
            <a:xfrm>
              <a:off x="5900738" y="2284413"/>
              <a:ext cx="304800" cy="913857"/>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297" name="Rectangle 27">
              <a:extLst>
                <a:ext uri="{FF2B5EF4-FFF2-40B4-BE49-F238E27FC236}">
                  <a16:creationId xmlns:a16="http://schemas.microsoft.com/office/drawing/2014/main" id="{6917CAB4-23D4-4334-40B5-520300C631CD}"/>
                </a:ext>
              </a:extLst>
            </p:cNvPr>
            <p:cNvSpPr>
              <a:spLocks noChangeArrowheads="1"/>
            </p:cNvSpPr>
            <p:nvPr/>
          </p:nvSpPr>
          <p:spPr bwMode="auto">
            <a:xfrm>
              <a:off x="6205538" y="2284413"/>
              <a:ext cx="304800" cy="913857"/>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298" name="Rectangle 28">
              <a:extLst>
                <a:ext uri="{FF2B5EF4-FFF2-40B4-BE49-F238E27FC236}">
                  <a16:creationId xmlns:a16="http://schemas.microsoft.com/office/drawing/2014/main" id="{2395B664-E3D9-12EA-4007-82DC969E3894}"/>
                </a:ext>
              </a:extLst>
            </p:cNvPr>
            <p:cNvSpPr>
              <a:spLocks noChangeArrowheads="1"/>
            </p:cNvSpPr>
            <p:nvPr/>
          </p:nvSpPr>
          <p:spPr bwMode="auto">
            <a:xfrm>
              <a:off x="6510338" y="2284413"/>
              <a:ext cx="304800" cy="913857"/>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01" name="Text Box 38">
              <a:extLst>
                <a:ext uri="{FF2B5EF4-FFF2-40B4-BE49-F238E27FC236}">
                  <a16:creationId xmlns:a16="http://schemas.microsoft.com/office/drawing/2014/main" id="{DC82FAA3-0D00-A5A1-E43E-6BCDCB80CAB1}"/>
                </a:ext>
              </a:extLst>
            </p:cNvPr>
            <p:cNvSpPr txBox="1">
              <a:spLocks noChangeArrowheads="1"/>
            </p:cNvSpPr>
            <p:nvPr/>
          </p:nvSpPr>
          <p:spPr bwMode="auto">
            <a:xfrm>
              <a:off x="6964363" y="2316144"/>
              <a:ext cx="1676400" cy="320484"/>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id-ID" altLang="ja-JP" sz="1477" dirty="0"/>
                <a:t>C</a:t>
              </a:r>
              <a:r>
                <a:rPr lang="en-US" altLang="ja-JP" sz="1477" dirty="0"/>
                <a:t>-</a:t>
              </a:r>
              <a:r>
                <a:rPr lang="ja-JP" altLang="en-US" sz="1477" dirty="0"/>
                <a:t>３</a:t>
              </a:r>
              <a:r>
                <a:rPr lang="en-US" altLang="ja-JP" sz="1477" dirty="0"/>
                <a:t>　</a:t>
              </a:r>
              <a:r>
                <a:rPr lang="ja-JP" altLang="en-US" sz="1477" dirty="0"/>
                <a:t>グループ</a:t>
              </a:r>
            </a:p>
          </p:txBody>
        </p:sp>
        <p:sp>
          <p:nvSpPr>
            <p:cNvPr id="12314" name="Text Box 76">
              <a:extLst>
                <a:ext uri="{FF2B5EF4-FFF2-40B4-BE49-F238E27FC236}">
                  <a16:creationId xmlns:a16="http://schemas.microsoft.com/office/drawing/2014/main" id="{99D9F79C-C9B4-AAF9-9367-C1E494F0A7C5}"/>
                </a:ext>
              </a:extLst>
            </p:cNvPr>
            <p:cNvSpPr txBox="1">
              <a:spLocks noChangeArrowheads="1"/>
            </p:cNvSpPr>
            <p:nvPr/>
          </p:nvSpPr>
          <p:spPr bwMode="auto">
            <a:xfrm>
              <a:off x="6980238" y="2601724"/>
              <a:ext cx="1860550" cy="687968"/>
            </a:xfrm>
            <a:prstGeom prst="rect">
              <a:avLst/>
            </a:prstGeom>
            <a:noFill/>
            <a:ln>
              <a:noFill/>
            </a:ln>
          </p:spPr>
          <p:txBody>
            <a:bodyPr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島村</a:t>
              </a:r>
              <a:r>
                <a:rPr lang="ja-JP" altLang="en-US" sz="2400" b="1" dirty="0"/>
                <a:t>幹事　　</a:t>
              </a:r>
              <a:r>
                <a:rPr lang="ja-JP" altLang="en-US" sz="1477" dirty="0"/>
                <a:t>（</a:t>
              </a:r>
              <a:r>
                <a:rPr lang="zh-TW" altLang="en-US" sz="1477" dirty="0"/>
                <a:t>㈱豊田自動織機</a:t>
              </a:r>
              <a:r>
                <a:rPr lang="ja-JP" altLang="en-US" sz="1477" dirty="0"/>
                <a:t>）</a:t>
              </a:r>
            </a:p>
          </p:txBody>
        </p:sp>
      </p:grpSp>
      <p:sp>
        <p:nvSpPr>
          <p:cNvPr id="87049" name="Text Box 9">
            <a:extLst>
              <a:ext uri="{FF2B5EF4-FFF2-40B4-BE49-F238E27FC236}">
                <a16:creationId xmlns:a16="http://schemas.microsoft.com/office/drawing/2014/main" id="{A5AE0ACE-BBCB-C1A9-99A1-DD8D3CC2E1FE}"/>
              </a:ext>
            </a:extLst>
          </p:cNvPr>
          <p:cNvSpPr txBox="1">
            <a:spLocks noChangeArrowheads="1"/>
          </p:cNvSpPr>
          <p:nvPr/>
        </p:nvSpPr>
        <p:spPr bwMode="auto">
          <a:xfrm>
            <a:off x="2506663" y="333375"/>
            <a:ext cx="6513512" cy="490538"/>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spAutoFit/>
          </a:bodyPr>
          <a:lstStyle>
            <a:lvl1pPr>
              <a:spcBef>
                <a:spcPct val="20000"/>
              </a:spcBef>
              <a:buChar char="•"/>
              <a:defRPr kumimoji="1" sz="3400">
                <a:solidFill>
                  <a:schemeClr val="tx1"/>
                </a:solidFill>
                <a:latin typeface="Times New Roman" pitchFamily="18" charset="0"/>
                <a:ea typeface="ＭＳ Ｐゴシック" pitchFamily="50" charset="-128"/>
              </a:defRPr>
            </a:lvl1pPr>
            <a:lvl2pPr marL="742950" indent="-285750">
              <a:spcBef>
                <a:spcPct val="20000"/>
              </a:spcBef>
              <a:buChar char="–"/>
              <a:defRPr kumimoji="1" sz="3000">
                <a:solidFill>
                  <a:schemeClr val="tx1"/>
                </a:solidFill>
                <a:latin typeface="Times New Roman" pitchFamily="18" charset="0"/>
                <a:ea typeface="ＭＳ Ｐゴシック" pitchFamily="50" charset="-128"/>
              </a:defRPr>
            </a:lvl2pPr>
            <a:lvl3pPr marL="1143000" indent="-228600">
              <a:spcBef>
                <a:spcPct val="20000"/>
              </a:spcBef>
              <a:buChar char="•"/>
              <a:defRPr kumimoji="1" sz="2600">
                <a:solidFill>
                  <a:schemeClr val="tx1"/>
                </a:solidFill>
                <a:latin typeface="Times New Roman" pitchFamily="18" charset="0"/>
                <a:ea typeface="ＭＳ Ｐゴシック" pitchFamily="50" charset="-128"/>
              </a:defRPr>
            </a:lvl3pPr>
            <a:lvl4pPr marL="1600200" indent="-228600">
              <a:spcBef>
                <a:spcPct val="20000"/>
              </a:spcBef>
              <a:buChar char="–"/>
              <a:defRPr kumimoji="1" sz="2100">
                <a:solidFill>
                  <a:schemeClr val="tx1"/>
                </a:solidFill>
                <a:latin typeface="Times New Roman" pitchFamily="18" charset="0"/>
                <a:ea typeface="ＭＳ Ｐゴシック" pitchFamily="50" charset="-128"/>
              </a:defRPr>
            </a:lvl4pPr>
            <a:lvl5pPr marL="2057400" indent="-228600">
              <a:spcBef>
                <a:spcPct val="20000"/>
              </a:spcBef>
              <a:buChar char="»"/>
              <a:defRPr kumimoji="1" sz="21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9pPr>
          </a:lstStyle>
          <a:p>
            <a:pPr algn="ctr" eaLnBrk="1" hangingPunct="1">
              <a:spcBef>
                <a:spcPct val="50000"/>
              </a:spcBef>
              <a:buFontTx/>
              <a:buNone/>
              <a:defRPr/>
            </a:pPr>
            <a:r>
              <a:rPr lang="en-US" altLang="ja-JP" sz="2585" dirty="0">
                <a:effectLst>
                  <a:outerShdw blurRad="38100" dist="38100" dir="2700000" algn="tl">
                    <a:srgbClr val="FFFFFF"/>
                  </a:outerShdw>
                </a:effectLst>
              </a:rPr>
              <a:t>C</a:t>
            </a:r>
            <a:r>
              <a:rPr lang="ja-JP" altLang="en-US" sz="2585" dirty="0">
                <a:effectLst>
                  <a:outerShdw blurRad="38100" dist="38100" dir="2700000" algn="tl">
                    <a:srgbClr val="FFFFFF"/>
                  </a:outerShdw>
                </a:effectLst>
              </a:rPr>
              <a:t>コース　　会場レイアウト</a:t>
            </a:r>
            <a:r>
              <a:rPr lang="en-US" altLang="ja-JP" sz="2585" dirty="0">
                <a:effectLst>
                  <a:outerShdw blurRad="38100" dist="38100" dir="2700000" algn="tl">
                    <a:srgbClr val="FFFFFF"/>
                  </a:outerShdw>
                </a:effectLst>
              </a:rPr>
              <a:t>(604</a:t>
            </a:r>
            <a:r>
              <a:rPr lang="ja-JP" altLang="en-US" sz="2585" dirty="0">
                <a:effectLst>
                  <a:outerShdw blurRad="38100" dist="38100" dir="2700000" algn="tl">
                    <a:srgbClr val="FFFFFF"/>
                  </a:outerShdw>
                </a:effectLst>
              </a:rPr>
              <a:t>）</a:t>
            </a:r>
          </a:p>
        </p:txBody>
      </p:sp>
      <p:grpSp>
        <p:nvGrpSpPr>
          <p:cNvPr id="10254" name="グループ化 6">
            <a:extLst>
              <a:ext uri="{FF2B5EF4-FFF2-40B4-BE49-F238E27FC236}">
                <a16:creationId xmlns:a16="http://schemas.microsoft.com/office/drawing/2014/main" id="{A636C412-7F21-00CE-3274-E63BA1693471}"/>
              </a:ext>
            </a:extLst>
          </p:cNvPr>
          <p:cNvGrpSpPr>
            <a:grpSpLocks/>
          </p:cNvGrpSpPr>
          <p:nvPr/>
        </p:nvGrpSpPr>
        <p:grpSpPr bwMode="auto">
          <a:xfrm>
            <a:off x="2579688" y="2373313"/>
            <a:ext cx="2890837" cy="993775"/>
            <a:chOff x="233363" y="2409825"/>
            <a:chExt cx="2890837" cy="993177"/>
          </a:xfrm>
        </p:grpSpPr>
        <p:sp>
          <p:nvSpPr>
            <p:cNvPr id="12293" name="Rectangle 8">
              <a:extLst>
                <a:ext uri="{FF2B5EF4-FFF2-40B4-BE49-F238E27FC236}">
                  <a16:creationId xmlns:a16="http://schemas.microsoft.com/office/drawing/2014/main" id="{8646DF00-EE24-303C-694B-F15B30C3FDBB}"/>
                </a:ext>
              </a:extLst>
            </p:cNvPr>
            <p:cNvSpPr>
              <a:spLocks noChangeArrowheads="1"/>
            </p:cNvSpPr>
            <p:nvPr/>
          </p:nvSpPr>
          <p:spPr bwMode="auto">
            <a:xfrm>
              <a:off x="1300163" y="2409825"/>
              <a:ext cx="1676400" cy="280818"/>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nvGrpSpPr>
            <p:cNvPr id="10297" name="Group 10">
              <a:extLst>
                <a:ext uri="{FF2B5EF4-FFF2-40B4-BE49-F238E27FC236}">
                  <a16:creationId xmlns:a16="http://schemas.microsoft.com/office/drawing/2014/main" id="{4CFC8D0F-5626-46DF-0ABA-E60DA8177A1F}"/>
                </a:ext>
              </a:extLst>
            </p:cNvPr>
            <p:cNvGrpSpPr>
              <a:grpSpLocks/>
            </p:cNvGrpSpPr>
            <p:nvPr/>
          </p:nvGrpSpPr>
          <p:grpSpPr bwMode="auto">
            <a:xfrm>
              <a:off x="233363" y="2409825"/>
              <a:ext cx="914400" cy="914400"/>
              <a:chOff x="960" y="912"/>
              <a:chExt cx="576" cy="624"/>
            </a:xfrm>
          </p:grpSpPr>
          <p:sp>
            <p:nvSpPr>
              <p:cNvPr id="12360" name="Rectangle 11">
                <a:extLst>
                  <a:ext uri="{FF2B5EF4-FFF2-40B4-BE49-F238E27FC236}">
                    <a16:creationId xmlns:a16="http://schemas.microsoft.com/office/drawing/2014/main" id="{2D35F294-1738-9C5E-A962-E81ADC25CBD8}"/>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61" name="Rectangle 12">
                <a:extLst>
                  <a:ext uri="{FF2B5EF4-FFF2-40B4-BE49-F238E27FC236}">
                    <a16:creationId xmlns:a16="http://schemas.microsoft.com/office/drawing/2014/main" id="{F3D1A4A1-273D-83ED-45D2-74B78E8CEF12}"/>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62" name="Rectangle 13">
                <a:extLst>
                  <a:ext uri="{FF2B5EF4-FFF2-40B4-BE49-F238E27FC236}">
                    <a16:creationId xmlns:a16="http://schemas.microsoft.com/office/drawing/2014/main" id="{862AFE61-181D-43FC-D3DC-E8E7D9536ADF}"/>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sp>
          <p:nvSpPr>
            <p:cNvPr id="12300" name="Text Box 37">
              <a:extLst>
                <a:ext uri="{FF2B5EF4-FFF2-40B4-BE49-F238E27FC236}">
                  <a16:creationId xmlns:a16="http://schemas.microsoft.com/office/drawing/2014/main" id="{35540C83-6EE2-F7B0-2BDA-23E8CDC0DAD1}"/>
                </a:ext>
              </a:extLst>
            </p:cNvPr>
            <p:cNvSpPr txBox="1">
              <a:spLocks noChangeArrowheads="1"/>
            </p:cNvSpPr>
            <p:nvPr/>
          </p:nvSpPr>
          <p:spPr bwMode="auto">
            <a:xfrm>
              <a:off x="1300163" y="2409825"/>
              <a:ext cx="1641475" cy="318895"/>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id-ID" altLang="ja-JP" sz="1477" dirty="0"/>
                <a:t>C</a:t>
              </a:r>
              <a:r>
                <a:rPr lang="en-US" altLang="ja-JP" sz="1477" dirty="0"/>
                <a:t>-１　</a:t>
              </a:r>
              <a:r>
                <a:rPr lang="ja-JP" altLang="en-US" sz="1477" dirty="0"/>
                <a:t>グループ</a:t>
              </a:r>
            </a:p>
          </p:txBody>
        </p:sp>
        <p:sp>
          <p:nvSpPr>
            <p:cNvPr id="12317" name="Text Box 76">
              <a:extLst>
                <a:ext uri="{FF2B5EF4-FFF2-40B4-BE49-F238E27FC236}">
                  <a16:creationId xmlns:a16="http://schemas.microsoft.com/office/drawing/2014/main" id="{F23F9A0D-0A96-04E9-2134-9B043858B646}"/>
                </a:ext>
              </a:extLst>
            </p:cNvPr>
            <p:cNvSpPr txBox="1">
              <a:spLocks noChangeArrowheads="1"/>
            </p:cNvSpPr>
            <p:nvPr/>
          </p:nvSpPr>
          <p:spPr bwMode="auto">
            <a:xfrm>
              <a:off x="1263650" y="2714442"/>
              <a:ext cx="1860550" cy="688560"/>
            </a:xfrm>
            <a:prstGeom prst="rect">
              <a:avLst/>
            </a:prstGeom>
            <a:noFill/>
            <a:ln>
              <a:noFill/>
            </a:ln>
          </p:spPr>
          <p:txBody>
            <a:bodyPr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中村</a:t>
              </a:r>
              <a:r>
                <a:rPr lang="ja-JP" altLang="en-US" sz="2400" b="1" dirty="0"/>
                <a:t>幹事　　</a:t>
              </a:r>
              <a:r>
                <a:rPr lang="ja-JP" altLang="en-US" sz="1477" dirty="0"/>
                <a:t>（アイシン高丘㈱）</a:t>
              </a:r>
            </a:p>
          </p:txBody>
        </p:sp>
      </p:grpSp>
      <p:grpSp>
        <p:nvGrpSpPr>
          <p:cNvPr id="10255" name="グループ化 1">
            <a:extLst>
              <a:ext uri="{FF2B5EF4-FFF2-40B4-BE49-F238E27FC236}">
                <a16:creationId xmlns:a16="http://schemas.microsoft.com/office/drawing/2014/main" id="{85634E11-2F34-3EFF-7687-18CDD47D2596}"/>
              </a:ext>
            </a:extLst>
          </p:cNvPr>
          <p:cNvGrpSpPr>
            <a:grpSpLocks/>
          </p:cNvGrpSpPr>
          <p:nvPr/>
        </p:nvGrpSpPr>
        <p:grpSpPr bwMode="auto">
          <a:xfrm>
            <a:off x="6096000" y="5799142"/>
            <a:ext cx="1749425" cy="319088"/>
            <a:chOff x="457200" y="5014913"/>
            <a:chExt cx="1895474" cy="346276"/>
          </a:xfrm>
        </p:grpSpPr>
        <p:sp>
          <p:nvSpPr>
            <p:cNvPr id="12352" name="Rectangle 5">
              <a:extLst>
                <a:ext uri="{FF2B5EF4-FFF2-40B4-BE49-F238E27FC236}">
                  <a16:creationId xmlns:a16="http://schemas.microsoft.com/office/drawing/2014/main" id="{0691108E-E790-F9F4-A50B-C021E185C9F9}"/>
                </a:ext>
              </a:extLst>
            </p:cNvPr>
            <p:cNvSpPr>
              <a:spLocks noChangeArrowheads="1"/>
            </p:cNvSpPr>
            <p:nvPr/>
          </p:nvSpPr>
          <p:spPr bwMode="auto">
            <a:xfrm>
              <a:off x="457200" y="5033864"/>
              <a:ext cx="1816353" cy="304929"/>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53" name="Text Box 39">
              <a:extLst>
                <a:ext uri="{FF2B5EF4-FFF2-40B4-BE49-F238E27FC236}">
                  <a16:creationId xmlns:a16="http://schemas.microsoft.com/office/drawing/2014/main" id="{7E003E70-6D76-8D2C-BA84-4C8E9ED8C01B}"/>
                </a:ext>
              </a:extLst>
            </p:cNvPr>
            <p:cNvSpPr txBox="1">
              <a:spLocks noChangeArrowheads="1"/>
            </p:cNvSpPr>
            <p:nvPr/>
          </p:nvSpPr>
          <p:spPr bwMode="auto">
            <a:xfrm>
              <a:off x="476121" y="5014913"/>
              <a:ext cx="1876553" cy="346276"/>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1477" dirty="0"/>
                <a:t>補　　助</a:t>
              </a:r>
            </a:p>
          </p:txBody>
        </p:sp>
      </p:grpSp>
      <p:grpSp>
        <p:nvGrpSpPr>
          <p:cNvPr id="10256" name="グループ化 2">
            <a:extLst>
              <a:ext uri="{FF2B5EF4-FFF2-40B4-BE49-F238E27FC236}">
                <a16:creationId xmlns:a16="http://schemas.microsoft.com/office/drawing/2014/main" id="{592EDB05-1654-072B-67B7-16D28761BE75}"/>
              </a:ext>
            </a:extLst>
          </p:cNvPr>
          <p:cNvGrpSpPr>
            <a:grpSpLocks/>
          </p:cNvGrpSpPr>
          <p:nvPr/>
        </p:nvGrpSpPr>
        <p:grpSpPr bwMode="auto">
          <a:xfrm>
            <a:off x="5519738" y="4462465"/>
            <a:ext cx="3525837" cy="972539"/>
            <a:chOff x="233363" y="3562350"/>
            <a:chExt cx="3526516" cy="971779"/>
          </a:xfrm>
        </p:grpSpPr>
        <p:sp>
          <p:nvSpPr>
            <p:cNvPr id="12292" name="Rectangle 5">
              <a:extLst>
                <a:ext uri="{FF2B5EF4-FFF2-40B4-BE49-F238E27FC236}">
                  <a16:creationId xmlns:a16="http://schemas.microsoft.com/office/drawing/2014/main" id="{FF48C372-C9A4-6C19-2786-20DB325DFA18}"/>
                </a:ext>
              </a:extLst>
            </p:cNvPr>
            <p:cNvSpPr>
              <a:spLocks noChangeArrowheads="1"/>
            </p:cNvSpPr>
            <p:nvPr/>
          </p:nvSpPr>
          <p:spPr bwMode="auto">
            <a:xfrm>
              <a:off x="2037110" y="3603593"/>
              <a:ext cx="1676723" cy="280768"/>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nvGrpSpPr>
            <p:cNvPr id="10288" name="Group 14">
              <a:extLst>
                <a:ext uri="{FF2B5EF4-FFF2-40B4-BE49-F238E27FC236}">
                  <a16:creationId xmlns:a16="http://schemas.microsoft.com/office/drawing/2014/main" id="{B4744E14-95D1-D2F9-C8A5-B1CB2E146155}"/>
                </a:ext>
              </a:extLst>
            </p:cNvPr>
            <p:cNvGrpSpPr>
              <a:grpSpLocks/>
            </p:cNvGrpSpPr>
            <p:nvPr/>
          </p:nvGrpSpPr>
          <p:grpSpPr bwMode="auto">
            <a:xfrm>
              <a:off x="233363" y="3562350"/>
              <a:ext cx="914400" cy="914400"/>
              <a:chOff x="960" y="1872"/>
              <a:chExt cx="576" cy="624"/>
            </a:xfrm>
          </p:grpSpPr>
          <p:sp>
            <p:nvSpPr>
              <p:cNvPr id="12357" name="Rectangle 15">
                <a:extLst>
                  <a:ext uri="{FF2B5EF4-FFF2-40B4-BE49-F238E27FC236}">
                    <a16:creationId xmlns:a16="http://schemas.microsoft.com/office/drawing/2014/main" id="{AC24B24A-1370-FB1F-4459-9F61911AEB4B}"/>
                  </a:ext>
                </a:extLst>
              </p:cNvPr>
              <p:cNvSpPr>
                <a:spLocks noChangeArrowheads="1"/>
              </p:cNvSpPr>
              <p:nvPr/>
            </p:nvSpPr>
            <p:spPr bwMode="auto">
              <a:xfrm>
                <a:off x="960"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58" name="Rectangle 16">
                <a:extLst>
                  <a:ext uri="{FF2B5EF4-FFF2-40B4-BE49-F238E27FC236}">
                    <a16:creationId xmlns:a16="http://schemas.microsoft.com/office/drawing/2014/main" id="{766F93A9-2DAA-2881-5A2B-0DA90AFCC732}"/>
                  </a:ext>
                </a:extLst>
              </p:cNvPr>
              <p:cNvSpPr>
                <a:spLocks noChangeArrowheads="1"/>
              </p:cNvSpPr>
              <p:nvPr/>
            </p:nvSpPr>
            <p:spPr bwMode="auto">
              <a:xfrm>
                <a:off x="1152"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59" name="Rectangle 17">
                <a:extLst>
                  <a:ext uri="{FF2B5EF4-FFF2-40B4-BE49-F238E27FC236}">
                    <a16:creationId xmlns:a16="http://schemas.microsoft.com/office/drawing/2014/main" id="{57C4C5F0-9496-4683-D2C5-91A30FEB78BB}"/>
                  </a:ext>
                </a:extLst>
              </p:cNvPr>
              <p:cNvSpPr>
                <a:spLocks noChangeArrowheads="1"/>
              </p:cNvSpPr>
              <p:nvPr/>
            </p:nvSpPr>
            <p:spPr bwMode="auto">
              <a:xfrm>
                <a:off x="1344"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sp>
          <p:nvSpPr>
            <p:cNvPr id="12302" name="Text Box 39">
              <a:extLst>
                <a:ext uri="{FF2B5EF4-FFF2-40B4-BE49-F238E27FC236}">
                  <a16:creationId xmlns:a16="http://schemas.microsoft.com/office/drawing/2014/main" id="{711B2047-8D30-BEF7-5AC6-1865F1B9537F}"/>
                </a:ext>
              </a:extLst>
            </p:cNvPr>
            <p:cNvSpPr txBox="1">
              <a:spLocks noChangeArrowheads="1"/>
            </p:cNvSpPr>
            <p:nvPr/>
          </p:nvSpPr>
          <p:spPr bwMode="auto">
            <a:xfrm>
              <a:off x="2018057" y="3589316"/>
              <a:ext cx="1641791" cy="320425"/>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id-ID" altLang="ja-JP" sz="1477" dirty="0"/>
                <a:t>C</a:t>
              </a:r>
              <a:r>
                <a:rPr lang="en-US" altLang="ja-JP" sz="1477" dirty="0"/>
                <a:t>-</a:t>
              </a:r>
              <a:r>
                <a:rPr lang="ja-JP" altLang="en-US" sz="1477" dirty="0"/>
                <a:t>４</a:t>
              </a:r>
              <a:r>
                <a:rPr lang="en-US" altLang="ja-JP" sz="1477" dirty="0"/>
                <a:t>　</a:t>
              </a:r>
              <a:r>
                <a:rPr lang="ja-JP" altLang="en-US" sz="1477" dirty="0"/>
                <a:t>グループ</a:t>
              </a:r>
            </a:p>
          </p:txBody>
        </p:sp>
        <p:sp>
          <p:nvSpPr>
            <p:cNvPr id="12322" name="Text Box 71">
              <a:extLst>
                <a:ext uri="{FF2B5EF4-FFF2-40B4-BE49-F238E27FC236}">
                  <a16:creationId xmlns:a16="http://schemas.microsoft.com/office/drawing/2014/main" id="{25018B43-78F4-DD6E-B387-78E73DA95C71}"/>
                </a:ext>
              </a:extLst>
            </p:cNvPr>
            <p:cNvSpPr txBox="1">
              <a:spLocks noChangeArrowheads="1"/>
            </p:cNvSpPr>
            <p:nvPr/>
          </p:nvSpPr>
          <p:spPr bwMode="auto">
            <a:xfrm>
              <a:off x="2102210" y="3846290"/>
              <a:ext cx="1657669" cy="687839"/>
            </a:xfrm>
            <a:prstGeom prst="rect">
              <a:avLst/>
            </a:prstGeom>
            <a:noFill/>
            <a:ln>
              <a:noFill/>
            </a:ln>
          </p:spPr>
          <p:txBody>
            <a:bodyPr wrap="square"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浅野</a:t>
              </a:r>
              <a:r>
                <a:rPr lang="ja-JP" altLang="en-US" sz="2400" b="1" dirty="0"/>
                <a:t>幹事</a:t>
              </a:r>
              <a:r>
                <a:rPr lang="ja-JP" altLang="en-US" sz="2400" dirty="0"/>
                <a:t>　</a:t>
              </a:r>
              <a:r>
                <a:rPr lang="ja-JP" altLang="en-US" sz="1477" dirty="0"/>
                <a:t>（トヨタ自動車㈱）</a:t>
              </a:r>
            </a:p>
          </p:txBody>
        </p:sp>
      </p:grpSp>
      <p:sp>
        <p:nvSpPr>
          <p:cNvPr id="12323" name="Text Box 51">
            <a:extLst>
              <a:ext uri="{FF2B5EF4-FFF2-40B4-BE49-F238E27FC236}">
                <a16:creationId xmlns:a16="http://schemas.microsoft.com/office/drawing/2014/main" id="{054A49DC-A5DE-336E-E29F-F7E578373B84}"/>
              </a:ext>
            </a:extLst>
          </p:cNvPr>
          <p:cNvSpPr txBox="1">
            <a:spLocks noChangeArrowheads="1"/>
          </p:cNvSpPr>
          <p:nvPr/>
        </p:nvSpPr>
        <p:spPr bwMode="auto">
          <a:xfrm>
            <a:off x="1200150" y="533400"/>
            <a:ext cx="1495425" cy="376385"/>
          </a:xfrm>
          <a:prstGeom prst="rect">
            <a:avLst/>
          </a:prstGeom>
          <a:noFill/>
          <a:ln>
            <a:noFill/>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defRPr/>
            </a:pPr>
            <a:r>
              <a:rPr lang="en-US" altLang="ja-JP" sz="1846" dirty="0"/>
              <a:t>3</a:t>
            </a:r>
            <a:r>
              <a:rPr lang="ja-JP" altLang="en-US" sz="1846" dirty="0"/>
              <a:t>月</a:t>
            </a:r>
            <a:r>
              <a:rPr lang="en-US" altLang="ja-JP" sz="1846" dirty="0"/>
              <a:t>25,26</a:t>
            </a:r>
            <a:r>
              <a:rPr lang="ja-JP" altLang="en-US" sz="1846" dirty="0"/>
              <a:t>日</a:t>
            </a:r>
          </a:p>
        </p:txBody>
      </p:sp>
      <p:grpSp>
        <p:nvGrpSpPr>
          <p:cNvPr id="10258" name="グループ化 1">
            <a:extLst>
              <a:ext uri="{FF2B5EF4-FFF2-40B4-BE49-F238E27FC236}">
                <a16:creationId xmlns:a16="http://schemas.microsoft.com/office/drawing/2014/main" id="{48D00C1A-3FB9-E163-BE00-E8B07CD464A2}"/>
              </a:ext>
            </a:extLst>
          </p:cNvPr>
          <p:cNvGrpSpPr>
            <a:grpSpLocks/>
          </p:cNvGrpSpPr>
          <p:nvPr/>
        </p:nvGrpSpPr>
        <p:grpSpPr bwMode="auto">
          <a:xfrm>
            <a:off x="2593975" y="5337175"/>
            <a:ext cx="2947988" cy="1031875"/>
            <a:chOff x="3036888" y="3871913"/>
            <a:chExt cx="2947987" cy="1031875"/>
          </a:xfrm>
        </p:grpSpPr>
        <p:sp>
          <p:nvSpPr>
            <p:cNvPr id="12313" name="Text Box 71">
              <a:extLst>
                <a:ext uri="{FF2B5EF4-FFF2-40B4-BE49-F238E27FC236}">
                  <a16:creationId xmlns:a16="http://schemas.microsoft.com/office/drawing/2014/main" id="{B08E17B8-D982-0F06-B6A8-24F7E48A4D71}"/>
                </a:ext>
              </a:extLst>
            </p:cNvPr>
            <p:cNvSpPr txBox="1">
              <a:spLocks noChangeArrowheads="1"/>
            </p:cNvSpPr>
            <p:nvPr/>
          </p:nvSpPr>
          <p:spPr bwMode="auto">
            <a:xfrm>
              <a:off x="4059238" y="4214813"/>
              <a:ext cx="1925637" cy="688975"/>
            </a:xfrm>
            <a:prstGeom prst="rect">
              <a:avLst/>
            </a:prstGeom>
            <a:noFill/>
            <a:ln>
              <a:noFill/>
            </a:ln>
          </p:spPr>
          <p:txBody>
            <a:bodyPr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小川</a:t>
              </a:r>
              <a:r>
                <a:rPr lang="ja-JP" altLang="en-US" sz="2400" b="1" dirty="0"/>
                <a:t>幹事　　</a:t>
              </a:r>
              <a:r>
                <a:rPr lang="ja-JP" altLang="en-US" sz="1477" dirty="0"/>
                <a:t>（オークマ㈱）</a:t>
              </a:r>
            </a:p>
          </p:txBody>
        </p:sp>
        <p:sp>
          <p:nvSpPr>
            <p:cNvPr id="12332" name="Rectangle 5">
              <a:extLst>
                <a:ext uri="{FF2B5EF4-FFF2-40B4-BE49-F238E27FC236}">
                  <a16:creationId xmlns:a16="http://schemas.microsoft.com/office/drawing/2014/main" id="{9B159E69-AD3B-FD94-D5D8-41F5C423310B}"/>
                </a:ext>
              </a:extLst>
            </p:cNvPr>
            <p:cNvSpPr>
              <a:spLocks noChangeArrowheads="1"/>
            </p:cNvSpPr>
            <p:nvPr/>
          </p:nvSpPr>
          <p:spPr bwMode="auto">
            <a:xfrm>
              <a:off x="4108451" y="3962401"/>
              <a:ext cx="1676399" cy="280987"/>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nvGrpSpPr>
            <p:cNvPr id="10282" name="Group 14">
              <a:extLst>
                <a:ext uri="{FF2B5EF4-FFF2-40B4-BE49-F238E27FC236}">
                  <a16:creationId xmlns:a16="http://schemas.microsoft.com/office/drawing/2014/main" id="{CFCF8F93-07AF-3F73-855F-A6818D727895}"/>
                </a:ext>
              </a:extLst>
            </p:cNvPr>
            <p:cNvGrpSpPr>
              <a:grpSpLocks/>
            </p:cNvGrpSpPr>
            <p:nvPr/>
          </p:nvGrpSpPr>
          <p:grpSpPr bwMode="auto">
            <a:xfrm>
              <a:off x="3036888" y="3871913"/>
              <a:ext cx="914400" cy="914400"/>
              <a:chOff x="960" y="1872"/>
              <a:chExt cx="576" cy="624"/>
            </a:xfrm>
          </p:grpSpPr>
          <p:sp>
            <p:nvSpPr>
              <p:cNvPr id="12340" name="Rectangle 15">
                <a:extLst>
                  <a:ext uri="{FF2B5EF4-FFF2-40B4-BE49-F238E27FC236}">
                    <a16:creationId xmlns:a16="http://schemas.microsoft.com/office/drawing/2014/main" id="{E7EF27EB-FADE-093E-7F04-FC83E1DEEBBF}"/>
                  </a:ext>
                </a:extLst>
              </p:cNvPr>
              <p:cNvSpPr>
                <a:spLocks noChangeArrowheads="1"/>
              </p:cNvSpPr>
              <p:nvPr/>
            </p:nvSpPr>
            <p:spPr bwMode="auto">
              <a:xfrm>
                <a:off x="960"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41" name="Rectangle 16">
                <a:extLst>
                  <a:ext uri="{FF2B5EF4-FFF2-40B4-BE49-F238E27FC236}">
                    <a16:creationId xmlns:a16="http://schemas.microsoft.com/office/drawing/2014/main" id="{DA88CF21-98DB-BC7A-26CA-8AE57150903A}"/>
                  </a:ext>
                </a:extLst>
              </p:cNvPr>
              <p:cNvSpPr>
                <a:spLocks noChangeArrowheads="1"/>
              </p:cNvSpPr>
              <p:nvPr/>
            </p:nvSpPr>
            <p:spPr bwMode="auto">
              <a:xfrm>
                <a:off x="1152"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42" name="Rectangle 17">
                <a:extLst>
                  <a:ext uri="{FF2B5EF4-FFF2-40B4-BE49-F238E27FC236}">
                    <a16:creationId xmlns:a16="http://schemas.microsoft.com/office/drawing/2014/main" id="{05FC2FE4-D61E-9636-AF67-151D4D5E1041}"/>
                  </a:ext>
                </a:extLst>
              </p:cNvPr>
              <p:cNvSpPr>
                <a:spLocks noChangeArrowheads="1"/>
              </p:cNvSpPr>
              <p:nvPr/>
            </p:nvSpPr>
            <p:spPr bwMode="auto">
              <a:xfrm>
                <a:off x="1344" y="187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sp>
          <p:nvSpPr>
            <p:cNvPr id="12337" name="Text Box 39">
              <a:extLst>
                <a:ext uri="{FF2B5EF4-FFF2-40B4-BE49-F238E27FC236}">
                  <a16:creationId xmlns:a16="http://schemas.microsoft.com/office/drawing/2014/main" id="{588785EA-03DB-2274-C2C3-DFA03F5C493F}"/>
                </a:ext>
              </a:extLst>
            </p:cNvPr>
            <p:cNvSpPr txBox="1">
              <a:spLocks noChangeArrowheads="1"/>
            </p:cNvSpPr>
            <p:nvPr/>
          </p:nvSpPr>
          <p:spPr bwMode="auto">
            <a:xfrm>
              <a:off x="4137026" y="3962401"/>
              <a:ext cx="1641474" cy="319087"/>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id-ID" altLang="ja-JP" sz="1477" dirty="0"/>
                <a:t>C</a:t>
              </a:r>
              <a:r>
                <a:rPr lang="en-US" altLang="ja-JP" sz="1477" dirty="0"/>
                <a:t>-</a:t>
              </a:r>
              <a:r>
                <a:rPr lang="ja-JP" altLang="en-US" sz="1477" dirty="0"/>
                <a:t>５</a:t>
              </a:r>
              <a:r>
                <a:rPr lang="en-US" altLang="ja-JP" sz="1477" dirty="0"/>
                <a:t>　</a:t>
              </a:r>
              <a:r>
                <a:rPr lang="ja-JP" altLang="en-US" sz="1477" dirty="0"/>
                <a:t>グループ</a:t>
              </a:r>
            </a:p>
          </p:txBody>
        </p:sp>
      </p:grpSp>
      <p:sp>
        <p:nvSpPr>
          <p:cNvPr id="12338" name="Text Box 71">
            <a:extLst>
              <a:ext uri="{FF2B5EF4-FFF2-40B4-BE49-F238E27FC236}">
                <a16:creationId xmlns:a16="http://schemas.microsoft.com/office/drawing/2014/main" id="{C43EF069-3413-0B0B-C0C5-372F6705FF29}"/>
              </a:ext>
            </a:extLst>
          </p:cNvPr>
          <p:cNvSpPr txBox="1">
            <a:spLocks noChangeArrowheads="1"/>
          </p:cNvSpPr>
          <p:nvPr/>
        </p:nvSpPr>
        <p:spPr bwMode="auto">
          <a:xfrm>
            <a:off x="6005513" y="6135692"/>
            <a:ext cx="1927225" cy="688975"/>
          </a:xfrm>
          <a:prstGeom prst="rect">
            <a:avLst/>
          </a:prstGeom>
          <a:noFill/>
          <a:ln>
            <a:noFill/>
          </a:ln>
        </p:spPr>
        <p:txBody>
          <a:bodyPr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花井</a:t>
            </a:r>
            <a:r>
              <a:rPr lang="ja-JP" altLang="en-US" sz="2400" b="1" dirty="0"/>
              <a:t>幹事　　</a:t>
            </a:r>
            <a:r>
              <a:rPr lang="ja-JP" altLang="en-US" sz="1477" dirty="0"/>
              <a:t>（小島プレス工業㈱ ）</a:t>
            </a:r>
          </a:p>
        </p:txBody>
      </p:sp>
      <p:grpSp>
        <p:nvGrpSpPr>
          <p:cNvPr id="10260" name="グループ化 5">
            <a:extLst>
              <a:ext uri="{FF2B5EF4-FFF2-40B4-BE49-F238E27FC236}">
                <a16:creationId xmlns:a16="http://schemas.microsoft.com/office/drawing/2014/main" id="{6394AB64-C7B9-6AAC-DB40-3D4742F3EBA2}"/>
              </a:ext>
            </a:extLst>
          </p:cNvPr>
          <p:cNvGrpSpPr>
            <a:grpSpLocks/>
          </p:cNvGrpSpPr>
          <p:nvPr/>
        </p:nvGrpSpPr>
        <p:grpSpPr bwMode="auto">
          <a:xfrm>
            <a:off x="5524500" y="2770188"/>
            <a:ext cx="3590925" cy="1135062"/>
            <a:chOff x="3036888" y="2497821"/>
            <a:chExt cx="3591091" cy="1134379"/>
          </a:xfrm>
        </p:grpSpPr>
        <p:sp>
          <p:nvSpPr>
            <p:cNvPr id="12333" name="Rectangle 8">
              <a:extLst>
                <a:ext uri="{FF2B5EF4-FFF2-40B4-BE49-F238E27FC236}">
                  <a16:creationId xmlns:a16="http://schemas.microsoft.com/office/drawing/2014/main" id="{0E86AEBA-17BC-EEBF-87B9-26F597E158B2}"/>
                </a:ext>
              </a:extLst>
            </p:cNvPr>
            <p:cNvSpPr>
              <a:spLocks noChangeArrowheads="1"/>
            </p:cNvSpPr>
            <p:nvPr/>
          </p:nvSpPr>
          <p:spPr bwMode="auto">
            <a:xfrm>
              <a:off x="4843547" y="2526379"/>
              <a:ext cx="1676477" cy="282405"/>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nvGrpSpPr>
            <p:cNvPr id="10274" name="Group 10">
              <a:extLst>
                <a:ext uri="{FF2B5EF4-FFF2-40B4-BE49-F238E27FC236}">
                  <a16:creationId xmlns:a16="http://schemas.microsoft.com/office/drawing/2014/main" id="{DDE7BD01-C708-8154-6662-F28DF932B452}"/>
                </a:ext>
              </a:extLst>
            </p:cNvPr>
            <p:cNvGrpSpPr>
              <a:grpSpLocks/>
            </p:cNvGrpSpPr>
            <p:nvPr/>
          </p:nvGrpSpPr>
          <p:grpSpPr bwMode="auto">
            <a:xfrm>
              <a:off x="3036888" y="2717800"/>
              <a:ext cx="914400" cy="914400"/>
              <a:chOff x="960" y="912"/>
              <a:chExt cx="576" cy="624"/>
            </a:xfrm>
          </p:grpSpPr>
          <p:sp>
            <p:nvSpPr>
              <p:cNvPr id="12343" name="Rectangle 11">
                <a:extLst>
                  <a:ext uri="{FF2B5EF4-FFF2-40B4-BE49-F238E27FC236}">
                    <a16:creationId xmlns:a16="http://schemas.microsoft.com/office/drawing/2014/main" id="{7DF8A2CC-460F-CB4C-2713-F2793148D6A4}"/>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44" name="Rectangle 12">
                <a:extLst>
                  <a:ext uri="{FF2B5EF4-FFF2-40B4-BE49-F238E27FC236}">
                    <a16:creationId xmlns:a16="http://schemas.microsoft.com/office/drawing/2014/main" id="{3744533F-0F34-92CD-546A-66BB6F693227}"/>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sp>
            <p:nvSpPr>
              <p:cNvPr id="12345" name="Rectangle 13">
                <a:extLst>
                  <a:ext uri="{FF2B5EF4-FFF2-40B4-BE49-F238E27FC236}">
                    <a16:creationId xmlns:a16="http://schemas.microsoft.com/office/drawing/2014/main" id="{B4B0F7ED-9598-1A59-7552-9680AFD70B06}"/>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en-US" sz="1292"/>
              </a:p>
            </p:txBody>
          </p:sp>
        </p:grpSp>
        <p:sp>
          <p:nvSpPr>
            <p:cNvPr id="12336" name="Text Box 37">
              <a:extLst>
                <a:ext uri="{FF2B5EF4-FFF2-40B4-BE49-F238E27FC236}">
                  <a16:creationId xmlns:a16="http://schemas.microsoft.com/office/drawing/2014/main" id="{0F63CD1D-8870-9694-8026-1A0D19FF8E9A}"/>
                </a:ext>
              </a:extLst>
            </p:cNvPr>
            <p:cNvSpPr txBox="1">
              <a:spLocks noChangeArrowheads="1"/>
            </p:cNvSpPr>
            <p:nvPr/>
          </p:nvSpPr>
          <p:spPr bwMode="auto">
            <a:xfrm>
              <a:off x="4827671" y="2497821"/>
              <a:ext cx="1639964" cy="320482"/>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id-ID" altLang="ja-JP" sz="1477" dirty="0"/>
                <a:t>C</a:t>
              </a:r>
              <a:r>
                <a:rPr lang="en-US" altLang="ja-JP" sz="1477" dirty="0"/>
                <a:t>-</a:t>
              </a:r>
              <a:r>
                <a:rPr lang="ja-JP" altLang="en-US" sz="1477" dirty="0"/>
                <a:t>２</a:t>
              </a:r>
              <a:r>
                <a:rPr lang="en-US" altLang="ja-JP" sz="1477" dirty="0"/>
                <a:t>　</a:t>
              </a:r>
              <a:r>
                <a:rPr lang="ja-JP" altLang="en-US" sz="1477" dirty="0"/>
                <a:t>グループ</a:t>
              </a:r>
            </a:p>
          </p:txBody>
        </p:sp>
        <p:sp>
          <p:nvSpPr>
            <p:cNvPr id="12339" name="Text Box 76">
              <a:extLst>
                <a:ext uri="{FF2B5EF4-FFF2-40B4-BE49-F238E27FC236}">
                  <a16:creationId xmlns:a16="http://schemas.microsoft.com/office/drawing/2014/main" id="{2445E466-E235-DA04-2BA1-42381A98A397}"/>
                </a:ext>
              </a:extLst>
            </p:cNvPr>
            <p:cNvSpPr txBox="1">
              <a:spLocks noChangeArrowheads="1"/>
            </p:cNvSpPr>
            <p:nvPr/>
          </p:nvSpPr>
          <p:spPr bwMode="auto">
            <a:xfrm>
              <a:off x="4767343" y="2796091"/>
              <a:ext cx="1860636" cy="687963"/>
            </a:xfrm>
            <a:prstGeom prst="rect">
              <a:avLst/>
            </a:prstGeom>
            <a:noFill/>
            <a:ln>
              <a:noFill/>
            </a:ln>
          </p:spPr>
          <p:txBody>
            <a:bodyPr lIns="89389" tIns="45426" rIns="89389" bIns="45426">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defRPr/>
              </a:pPr>
              <a:r>
                <a:rPr lang="ja-JP" altLang="en-US" sz="2400" dirty="0"/>
                <a:t>神谷</a:t>
              </a:r>
              <a:r>
                <a:rPr lang="ja-JP" altLang="en-US" sz="2400" b="1" dirty="0"/>
                <a:t>幹事　</a:t>
              </a:r>
              <a:r>
                <a:rPr lang="ja-JP" altLang="en-US" sz="2400" dirty="0"/>
                <a:t>  </a:t>
              </a:r>
              <a:r>
                <a:rPr lang="ja-JP" altLang="en-US" sz="1477" dirty="0"/>
                <a:t>（トヨタ車体㈱）</a:t>
              </a:r>
            </a:p>
          </p:txBody>
        </p:sp>
      </p:grpSp>
      <p:sp>
        <p:nvSpPr>
          <p:cNvPr id="10261" name="正方形/長方形 1">
            <a:extLst>
              <a:ext uri="{FF2B5EF4-FFF2-40B4-BE49-F238E27FC236}">
                <a16:creationId xmlns:a16="http://schemas.microsoft.com/office/drawing/2014/main" id="{83DA4B84-3D5F-1565-AD8F-0C5E5A5BC0CB}"/>
              </a:ext>
            </a:extLst>
          </p:cNvPr>
          <p:cNvSpPr>
            <a:spLocks noChangeArrowheads="1"/>
          </p:cNvSpPr>
          <p:nvPr/>
        </p:nvSpPr>
        <p:spPr bwMode="auto">
          <a:xfrm>
            <a:off x="2579688" y="3090863"/>
            <a:ext cx="914400" cy="307975"/>
          </a:xfrm>
          <a:prstGeom prst="rect">
            <a:avLst/>
          </a:prstGeom>
          <a:solidFill>
            <a:srgbClr val="663300"/>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10262" name="正方形/長方形 2">
            <a:extLst>
              <a:ext uri="{FF2B5EF4-FFF2-40B4-BE49-F238E27FC236}">
                <a16:creationId xmlns:a16="http://schemas.microsoft.com/office/drawing/2014/main" id="{6CD16FF0-33E0-D7D0-992D-C0CD1E5C8CBD}"/>
              </a:ext>
            </a:extLst>
          </p:cNvPr>
          <p:cNvSpPr>
            <a:spLocks noChangeArrowheads="1"/>
          </p:cNvSpPr>
          <p:nvPr/>
        </p:nvSpPr>
        <p:spPr bwMode="auto">
          <a:xfrm>
            <a:off x="5514975" y="3656013"/>
            <a:ext cx="914400" cy="307975"/>
          </a:xfrm>
          <a:prstGeom prst="rect">
            <a:avLst/>
          </a:prstGeom>
          <a:solidFill>
            <a:srgbClr val="663300"/>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10263" name="正方形/長方形 3">
            <a:extLst>
              <a:ext uri="{FF2B5EF4-FFF2-40B4-BE49-F238E27FC236}">
                <a16:creationId xmlns:a16="http://schemas.microsoft.com/office/drawing/2014/main" id="{179267D0-88E5-85E5-02D2-015D8C306E0D}"/>
              </a:ext>
            </a:extLst>
          </p:cNvPr>
          <p:cNvSpPr>
            <a:spLocks noChangeArrowheads="1"/>
          </p:cNvSpPr>
          <p:nvPr/>
        </p:nvSpPr>
        <p:spPr bwMode="auto">
          <a:xfrm>
            <a:off x="2595563" y="6016625"/>
            <a:ext cx="914400" cy="307975"/>
          </a:xfrm>
          <a:prstGeom prst="rect">
            <a:avLst/>
          </a:prstGeom>
          <a:solidFill>
            <a:srgbClr val="663300"/>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10264" name="正方形/長方形 4">
            <a:extLst>
              <a:ext uri="{FF2B5EF4-FFF2-40B4-BE49-F238E27FC236}">
                <a16:creationId xmlns:a16="http://schemas.microsoft.com/office/drawing/2014/main" id="{85ECB9B9-DD05-6529-F751-1ABAA3560B43}"/>
              </a:ext>
            </a:extLst>
          </p:cNvPr>
          <p:cNvSpPr>
            <a:spLocks noChangeArrowheads="1"/>
          </p:cNvSpPr>
          <p:nvPr/>
        </p:nvSpPr>
        <p:spPr bwMode="auto">
          <a:xfrm>
            <a:off x="5514975" y="5084763"/>
            <a:ext cx="914400" cy="307975"/>
          </a:xfrm>
          <a:prstGeom prst="rect">
            <a:avLst/>
          </a:prstGeom>
          <a:solidFill>
            <a:srgbClr val="663300"/>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10266" name="正方形/長方形 6">
            <a:extLst>
              <a:ext uri="{FF2B5EF4-FFF2-40B4-BE49-F238E27FC236}">
                <a16:creationId xmlns:a16="http://schemas.microsoft.com/office/drawing/2014/main" id="{253D9C1F-B3DF-C89D-0CD1-DE96CDA464AB}"/>
              </a:ext>
            </a:extLst>
          </p:cNvPr>
          <p:cNvSpPr>
            <a:spLocks noChangeArrowheads="1"/>
          </p:cNvSpPr>
          <p:nvPr/>
        </p:nvSpPr>
        <p:spPr bwMode="auto">
          <a:xfrm>
            <a:off x="2579688" y="4503738"/>
            <a:ext cx="914400" cy="307975"/>
          </a:xfrm>
          <a:prstGeom prst="rect">
            <a:avLst/>
          </a:prstGeom>
          <a:solidFill>
            <a:srgbClr val="663300"/>
          </a:solidFill>
          <a:ln w="12700" algn="ctr">
            <a:solidFill>
              <a:srgbClr val="FFFFFF"/>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p>
        </p:txBody>
      </p:sp>
      <p:sp>
        <p:nvSpPr>
          <p:cNvPr id="10267" name="正方形/長方形 7">
            <a:extLst>
              <a:ext uri="{FF2B5EF4-FFF2-40B4-BE49-F238E27FC236}">
                <a16:creationId xmlns:a16="http://schemas.microsoft.com/office/drawing/2014/main" id="{32954801-58D0-21E6-F837-6FC0496D38D8}"/>
              </a:ext>
            </a:extLst>
          </p:cNvPr>
          <p:cNvSpPr>
            <a:spLocks noChangeArrowheads="1"/>
          </p:cNvSpPr>
          <p:nvPr/>
        </p:nvSpPr>
        <p:spPr bwMode="auto">
          <a:xfrm>
            <a:off x="1712913" y="2692400"/>
            <a:ext cx="766762" cy="307975"/>
          </a:xfrm>
          <a:prstGeom prst="rect">
            <a:avLst/>
          </a:prstGeom>
          <a:solidFill>
            <a:srgbClr val="CCFFFF"/>
          </a:solidFill>
          <a:ln w="12700" algn="ctr">
            <a:solidFill>
              <a:schemeClr val="bg2"/>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a:t>ダルマ</a:t>
            </a:r>
          </a:p>
        </p:txBody>
      </p:sp>
      <p:sp>
        <p:nvSpPr>
          <p:cNvPr id="10268" name="正方形/長方形 8">
            <a:extLst>
              <a:ext uri="{FF2B5EF4-FFF2-40B4-BE49-F238E27FC236}">
                <a16:creationId xmlns:a16="http://schemas.microsoft.com/office/drawing/2014/main" id="{C67A5947-1D19-DBB9-F0AF-4ED2BA9B13FE}"/>
              </a:ext>
            </a:extLst>
          </p:cNvPr>
          <p:cNvSpPr>
            <a:spLocks noChangeArrowheads="1"/>
          </p:cNvSpPr>
          <p:nvPr/>
        </p:nvSpPr>
        <p:spPr bwMode="auto">
          <a:xfrm>
            <a:off x="1712913" y="5621338"/>
            <a:ext cx="766762" cy="307975"/>
          </a:xfrm>
          <a:prstGeom prst="rect">
            <a:avLst/>
          </a:prstGeom>
          <a:solidFill>
            <a:srgbClr val="CCFFFF"/>
          </a:solidFill>
          <a:ln w="12700" algn="ctr">
            <a:solidFill>
              <a:schemeClr val="bg2"/>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a:t>ダルマ</a:t>
            </a:r>
          </a:p>
        </p:txBody>
      </p:sp>
      <p:sp>
        <p:nvSpPr>
          <p:cNvPr id="10269" name="正方形/長方形 9">
            <a:extLst>
              <a:ext uri="{FF2B5EF4-FFF2-40B4-BE49-F238E27FC236}">
                <a16:creationId xmlns:a16="http://schemas.microsoft.com/office/drawing/2014/main" id="{0D2D9B6C-9FFB-D26B-C076-C47444C520D0}"/>
              </a:ext>
            </a:extLst>
          </p:cNvPr>
          <p:cNvSpPr>
            <a:spLocks noChangeArrowheads="1"/>
          </p:cNvSpPr>
          <p:nvPr/>
        </p:nvSpPr>
        <p:spPr bwMode="auto">
          <a:xfrm>
            <a:off x="1712913" y="4154488"/>
            <a:ext cx="766762" cy="307975"/>
          </a:xfrm>
          <a:prstGeom prst="rect">
            <a:avLst/>
          </a:prstGeom>
          <a:solidFill>
            <a:srgbClr val="CCFFFF"/>
          </a:solidFill>
          <a:ln w="12700" algn="ctr">
            <a:solidFill>
              <a:schemeClr val="bg2"/>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a:t>ダルマ</a:t>
            </a:r>
          </a:p>
        </p:txBody>
      </p:sp>
      <p:sp>
        <p:nvSpPr>
          <p:cNvPr id="10270" name="正方形/長方形 10">
            <a:extLst>
              <a:ext uri="{FF2B5EF4-FFF2-40B4-BE49-F238E27FC236}">
                <a16:creationId xmlns:a16="http://schemas.microsoft.com/office/drawing/2014/main" id="{175A69B8-D351-803A-6686-928F8D8A0525}"/>
              </a:ext>
            </a:extLst>
          </p:cNvPr>
          <p:cNvSpPr>
            <a:spLocks noChangeArrowheads="1"/>
          </p:cNvSpPr>
          <p:nvPr/>
        </p:nvSpPr>
        <p:spPr bwMode="auto">
          <a:xfrm>
            <a:off x="6503988" y="3349625"/>
            <a:ext cx="766762" cy="307975"/>
          </a:xfrm>
          <a:prstGeom prst="rect">
            <a:avLst/>
          </a:prstGeom>
          <a:solidFill>
            <a:srgbClr val="CCFFFF"/>
          </a:solidFill>
          <a:ln w="12700" algn="ctr">
            <a:solidFill>
              <a:schemeClr val="bg2"/>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a:t>ダルマ</a:t>
            </a:r>
          </a:p>
        </p:txBody>
      </p:sp>
      <p:sp>
        <p:nvSpPr>
          <p:cNvPr id="10271" name="正方形/長方形 11">
            <a:extLst>
              <a:ext uri="{FF2B5EF4-FFF2-40B4-BE49-F238E27FC236}">
                <a16:creationId xmlns:a16="http://schemas.microsoft.com/office/drawing/2014/main" id="{164B12D8-0509-6F95-8772-B8CD02B9D71E}"/>
              </a:ext>
            </a:extLst>
          </p:cNvPr>
          <p:cNvSpPr>
            <a:spLocks noChangeArrowheads="1"/>
          </p:cNvSpPr>
          <p:nvPr/>
        </p:nvSpPr>
        <p:spPr bwMode="auto">
          <a:xfrm>
            <a:off x="6503988" y="4776788"/>
            <a:ext cx="766762" cy="307975"/>
          </a:xfrm>
          <a:prstGeom prst="rect">
            <a:avLst/>
          </a:prstGeom>
          <a:solidFill>
            <a:srgbClr val="CCFFFF"/>
          </a:solidFill>
          <a:ln w="12700" algn="ctr">
            <a:solidFill>
              <a:schemeClr val="bg2"/>
            </a:solidFill>
            <a:round/>
            <a:headEnd/>
            <a:tailEnd/>
          </a:ln>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a:t>ダルマ</a:t>
            </a: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スライド番号プレースホルダ 3">
            <a:extLst>
              <a:ext uri="{FF2B5EF4-FFF2-40B4-BE49-F238E27FC236}">
                <a16:creationId xmlns:a16="http://schemas.microsoft.com/office/drawing/2014/main" id="{1AB6E1D0-3096-1057-A9DB-DCC3A56642AB}"/>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739B917C-D522-402F-9C92-BBF24169B7FA}" type="slidenum">
              <a:rPr lang="en-US" altLang="ja-JP" sz="14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50</a:t>
            </a:fld>
            <a:endParaRPr lang="en-US" altLang="ja-JP" sz="1400" b="0">
              <a:solidFill>
                <a:srgbClr val="000000"/>
              </a:solidFill>
              <a:latin typeface="メイリオ" panose="020B0604030504040204" pitchFamily="50" charset="-128"/>
              <a:ea typeface="メイリオ" panose="020B0604030504040204" pitchFamily="50" charset="-128"/>
            </a:endParaRPr>
          </a:p>
        </p:txBody>
      </p:sp>
      <p:sp>
        <p:nvSpPr>
          <p:cNvPr id="67587" name="AutoShape 2">
            <a:extLst>
              <a:ext uri="{FF2B5EF4-FFF2-40B4-BE49-F238E27FC236}">
                <a16:creationId xmlns:a16="http://schemas.microsoft.com/office/drawing/2014/main" id="{3A3FE702-5855-0EEF-6FE3-75AEABD81441}"/>
              </a:ext>
            </a:extLst>
          </p:cNvPr>
          <p:cNvSpPr>
            <a:spLocks noChangeArrowheads="1"/>
          </p:cNvSpPr>
          <p:nvPr/>
        </p:nvSpPr>
        <p:spPr bwMode="auto">
          <a:xfrm>
            <a:off x="984250" y="0"/>
            <a:ext cx="4848225" cy="7620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３．目標の設定・活動計画作成</a:t>
            </a:r>
          </a:p>
        </p:txBody>
      </p:sp>
      <p:sp>
        <p:nvSpPr>
          <p:cNvPr id="67588" name="Text Box 3">
            <a:extLst>
              <a:ext uri="{FF2B5EF4-FFF2-40B4-BE49-F238E27FC236}">
                <a16:creationId xmlns:a16="http://schemas.microsoft.com/office/drawing/2014/main" id="{B304449E-1A08-0F74-71A4-6C833A9CA0E6}"/>
              </a:ext>
            </a:extLst>
          </p:cNvPr>
          <p:cNvSpPr txBox="1">
            <a:spLocks noChangeArrowheads="1"/>
          </p:cNvSpPr>
          <p:nvPr/>
        </p:nvSpPr>
        <p:spPr bwMode="auto">
          <a:xfrm>
            <a:off x="6096000" y="152400"/>
            <a:ext cx="3878263" cy="64611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現状把握の中から何を、いつまでに</a:t>
            </a:r>
          </a:p>
          <a:p>
            <a:pPr eaLnBrk="1" hangingPunct="1">
              <a:spcBef>
                <a:spcPct val="0"/>
              </a:spcBef>
              <a:buFontTx/>
              <a:buNone/>
            </a:pPr>
            <a:r>
              <a:rPr lang="ja-JP" altLang="en-US" sz="1800" b="0">
                <a:latin typeface="メイリオ" panose="020B0604030504040204" pitchFamily="50" charset="-128"/>
                <a:ea typeface="メイリオ" panose="020B0604030504040204" pitchFamily="50" charset="-128"/>
              </a:rPr>
              <a:t>どこまで改善するか決める</a:t>
            </a:r>
          </a:p>
        </p:txBody>
      </p:sp>
      <p:sp>
        <p:nvSpPr>
          <p:cNvPr id="67589" name="Text Box 7">
            <a:extLst>
              <a:ext uri="{FF2B5EF4-FFF2-40B4-BE49-F238E27FC236}">
                <a16:creationId xmlns:a16="http://schemas.microsoft.com/office/drawing/2014/main" id="{C079556C-67EE-FC82-3188-81FE1172479A}"/>
              </a:ext>
            </a:extLst>
          </p:cNvPr>
          <p:cNvSpPr txBox="1">
            <a:spLocks noChangeArrowheads="1"/>
          </p:cNvSpPr>
          <p:nvPr/>
        </p:nvSpPr>
        <p:spPr bwMode="auto">
          <a:xfrm>
            <a:off x="1676400" y="1371600"/>
            <a:ext cx="1466850" cy="400050"/>
          </a:xfrm>
          <a:prstGeom prst="rect">
            <a:avLst/>
          </a:prstGeom>
          <a:solidFill>
            <a:schemeClr val="bg1"/>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目標の設定</a:t>
            </a:r>
          </a:p>
        </p:txBody>
      </p:sp>
      <p:sp>
        <p:nvSpPr>
          <p:cNvPr id="67590" name="Text Box 8">
            <a:extLst>
              <a:ext uri="{FF2B5EF4-FFF2-40B4-BE49-F238E27FC236}">
                <a16:creationId xmlns:a16="http://schemas.microsoft.com/office/drawing/2014/main" id="{CE764544-CC02-B5D6-AA1B-791B19B5E01A}"/>
              </a:ext>
            </a:extLst>
          </p:cNvPr>
          <p:cNvSpPr txBox="1">
            <a:spLocks noChangeArrowheads="1"/>
          </p:cNvSpPr>
          <p:nvPr/>
        </p:nvSpPr>
        <p:spPr bwMode="auto">
          <a:xfrm>
            <a:off x="3505200" y="1371600"/>
            <a:ext cx="7777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チェックシート、現状把握メモ、累積棒グラフを見ながらグループでダルマ落とし</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の完成度をあげる討議をし、具体的目標を決める。</a:t>
            </a:r>
          </a:p>
        </p:txBody>
      </p:sp>
      <p:sp>
        <p:nvSpPr>
          <p:cNvPr id="67591" name="Rectangle 9">
            <a:extLst>
              <a:ext uri="{FF2B5EF4-FFF2-40B4-BE49-F238E27FC236}">
                <a16:creationId xmlns:a16="http://schemas.microsoft.com/office/drawing/2014/main" id="{4C6BEE84-0303-1396-44CD-FE6393F8B429}"/>
              </a:ext>
            </a:extLst>
          </p:cNvPr>
          <p:cNvSpPr>
            <a:spLocks noChangeArrowheads="1"/>
          </p:cNvSpPr>
          <p:nvPr/>
        </p:nvSpPr>
        <p:spPr bwMode="auto">
          <a:xfrm>
            <a:off x="1828800" y="1981200"/>
            <a:ext cx="8534400" cy="2362200"/>
          </a:xfrm>
          <a:prstGeom prst="rect">
            <a:avLst/>
          </a:prstGeom>
          <a:solidFill>
            <a:srgbClr val="FFFFFF"/>
          </a:solidFill>
          <a:ln w="9525">
            <a:solidFill>
              <a:schemeClr val="tx1"/>
            </a:solidFill>
            <a:miter lim="800000"/>
            <a:headEnd/>
            <a:tailEnd/>
          </a:ln>
        </p:spPr>
        <p:txBody>
          <a:bodyPr wrap="none"/>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具体的目標：（　</a:t>
            </a:r>
            <a:r>
              <a:rPr lang="ja-JP" altLang="en-US" sz="1800" b="0">
                <a:solidFill>
                  <a:srgbClr val="FF0000"/>
                </a:solidFill>
                <a:latin typeface="メイリオ" panose="020B0604030504040204" pitchFamily="50" charset="-128"/>
                <a:ea typeface="メイリオ" panose="020B0604030504040204" pitchFamily="50" charset="-128"/>
              </a:rPr>
              <a:t>なにを、　いつまでに、　いくらをいくつに</a:t>
            </a:r>
            <a:r>
              <a:rPr lang="ja-JP" altLang="en-US" sz="1800" b="0">
                <a:solidFill>
                  <a:srgbClr val="000000"/>
                </a:solidFill>
                <a:latin typeface="メイリオ" panose="020B0604030504040204" pitchFamily="50" charset="-128"/>
                <a:ea typeface="メイリオ" panose="020B0604030504040204" pitchFamily="50" charset="-128"/>
              </a:rPr>
              <a:t>　）</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a:t>
            </a:r>
            <a:r>
              <a:rPr lang="en-US" altLang="ja-JP" sz="1800" b="0">
                <a:solidFill>
                  <a:srgbClr val="000000"/>
                </a:solidFill>
                <a:latin typeface="メイリオ" panose="020B0604030504040204" pitchFamily="50" charset="-128"/>
                <a:ea typeface="メイリオ" panose="020B0604030504040204" pitchFamily="50" charset="-128"/>
              </a:rPr>
              <a:t>※</a:t>
            </a:r>
            <a:r>
              <a:rPr lang="ja-JP" altLang="en-US" sz="1800" b="0">
                <a:solidFill>
                  <a:srgbClr val="000000"/>
                </a:solidFill>
                <a:latin typeface="メイリオ" panose="020B0604030504040204" pitchFamily="50" charset="-128"/>
                <a:ea typeface="メイリオ" panose="020B0604030504040204" pitchFamily="50" charset="-128"/>
              </a:rPr>
              <a:t>目標の設定根拠を記入すると良い</a:t>
            </a:r>
          </a:p>
        </p:txBody>
      </p:sp>
      <p:sp>
        <p:nvSpPr>
          <p:cNvPr id="67592" name="Text Box 10">
            <a:extLst>
              <a:ext uri="{FF2B5EF4-FFF2-40B4-BE49-F238E27FC236}">
                <a16:creationId xmlns:a16="http://schemas.microsoft.com/office/drawing/2014/main" id="{FDC4A104-4997-8E84-BE14-B95435BCC522}"/>
              </a:ext>
            </a:extLst>
          </p:cNvPr>
          <p:cNvSpPr txBox="1">
            <a:spLocks noChangeArrowheads="1"/>
          </p:cNvSpPr>
          <p:nvPr/>
        </p:nvSpPr>
        <p:spPr bwMode="auto">
          <a:xfrm>
            <a:off x="1676400" y="4495800"/>
            <a:ext cx="1724025" cy="400050"/>
          </a:xfrm>
          <a:prstGeom prst="rect">
            <a:avLst/>
          </a:prstGeom>
          <a:solidFill>
            <a:schemeClr val="bg1"/>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活動計画作成</a:t>
            </a:r>
          </a:p>
        </p:txBody>
      </p:sp>
      <p:sp>
        <p:nvSpPr>
          <p:cNvPr id="67593" name="Text Box 11">
            <a:extLst>
              <a:ext uri="{FF2B5EF4-FFF2-40B4-BE49-F238E27FC236}">
                <a16:creationId xmlns:a16="http://schemas.microsoft.com/office/drawing/2014/main" id="{9EB7D188-198E-582F-6CE9-A6F89A4D21D9}"/>
              </a:ext>
            </a:extLst>
          </p:cNvPr>
          <p:cNvSpPr txBox="1">
            <a:spLocks noChangeArrowheads="1"/>
          </p:cNvSpPr>
          <p:nvPr/>
        </p:nvSpPr>
        <p:spPr bwMode="auto">
          <a:xfrm>
            <a:off x="3810000" y="4648200"/>
            <a:ext cx="30511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600" b="0">
                <a:solidFill>
                  <a:srgbClr val="FF0000"/>
                </a:solidFill>
                <a:latin typeface="メイリオ" panose="020B0604030504040204" pitchFamily="50" charset="-128"/>
                <a:ea typeface="メイリオ" panose="020B0604030504040204" pitchFamily="50" charset="-128"/>
              </a:rPr>
              <a:t>※</a:t>
            </a:r>
            <a:r>
              <a:rPr lang="ja-JP" altLang="en-US" sz="1600" b="0">
                <a:solidFill>
                  <a:srgbClr val="FF0000"/>
                </a:solidFill>
                <a:latin typeface="メイリオ" panose="020B0604030504040204" pitchFamily="50" charset="-128"/>
                <a:ea typeface="メイリオ" panose="020B0604030504040204" pitchFamily="50" charset="-128"/>
              </a:rPr>
              <a:t>今回は省略</a:t>
            </a:r>
          </a:p>
        </p:txBody>
      </p:sp>
      <p:pic>
        <p:nvPicPr>
          <p:cNvPr id="67594" name="Picture 12">
            <a:extLst>
              <a:ext uri="{FF2B5EF4-FFF2-40B4-BE49-F238E27FC236}">
                <a16:creationId xmlns:a16="http://schemas.microsoft.com/office/drawing/2014/main" id="{7AF018F1-33F0-1959-40CD-E8CE5670EC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4743450"/>
            <a:ext cx="214630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5" name="Text Box 13">
            <a:extLst>
              <a:ext uri="{FF2B5EF4-FFF2-40B4-BE49-F238E27FC236}">
                <a16:creationId xmlns:a16="http://schemas.microsoft.com/office/drawing/2014/main" id="{6673A966-BD44-03AB-5952-FB6807AC13DF}"/>
              </a:ext>
            </a:extLst>
          </p:cNvPr>
          <p:cNvSpPr txBox="1">
            <a:spLocks noChangeArrowheads="1"/>
          </p:cNvSpPr>
          <p:nvPr/>
        </p:nvSpPr>
        <p:spPr bwMode="auto">
          <a:xfrm>
            <a:off x="1828800" y="5334000"/>
            <a:ext cx="6227763" cy="1200150"/>
          </a:xfrm>
          <a:prstGeom prst="rect">
            <a:avLst/>
          </a:prstGeom>
          <a:solidFill>
            <a:srgbClr val="FFFFFF"/>
          </a:solidFill>
          <a:ln w="9525">
            <a:solidFill>
              <a:schemeClr val="tx1"/>
            </a:solid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①</a:t>
            </a:r>
            <a:r>
              <a:rPr lang="ja-JP" altLang="en-US" sz="1800" b="0">
                <a:solidFill>
                  <a:srgbClr val="000000"/>
                </a:solidFill>
                <a:latin typeface="メイリオ" panose="020B0604030504040204" pitchFamily="50" charset="-128"/>
                <a:ea typeface="メイリオ" panose="020B0604030504040204" pitchFamily="50" charset="-128"/>
              </a:rPr>
              <a:t>いつまでに、なにをするのか、</a:t>
            </a:r>
            <a:r>
              <a:rPr lang="ja-JP" altLang="en-US" sz="1800" b="0" u="sng">
                <a:solidFill>
                  <a:srgbClr val="000000"/>
                </a:solidFill>
                <a:latin typeface="メイリオ" panose="020B0604030504040204" pitchFamily="50" charset="-128"/>
                <a:ea typeface="メイリオ" panose="020B0604030504040204" pitchFamily="50" charset="-128"/>
              </a:rPr>
              <a:t>日程</a:t>
            </a:r>
            <a:r>
              <a:rPr lang="ja-JP" altLang="en-US" sz="1800" b="0">
                <a:solidFill>
                  <a:srgbClr val="000000"/>
                </a:solidFill>
                <a:latin typeface="メイリオ" panose="020B0604030504040204" pitchFamily="50" charset="-128"/>
                <a:ea typeface="メイリオ" panose="020B0604030504040204" pitchFamily="50" charset="-128"/>
              </a:rPr>
              <a:t>を決める。</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②データの収集、要因の解析、対策の実施など、やるべ</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きことについて</a:t>
            </a:r>
            <a:r>
              <a:rPr lang="ja-JP" altLang="en-US" sz="1800" b="0" u="sng">
                <a:solidFill>
                  <a:srgbClr val="000000"/>
                </a:solidFill>
                <a:latin typeface="メイリオ" panose="020B0604030504040204" pitchFamily="50" charset="-128"/>
                <a:ea typeface="メイリオ" panose="020B0604030504040204" pitchFamily="50" charset="-128"/>
              </a:rPr>
              <a:t>役割分担</a:t>
            </a:r>
            <a:r>
              <a:rPr lang="ja-JP" altLang="en-US" sz="1800" b="0">
                <a:solidFill>
                  <a:srgbClr val="000000"/>
                </a:solidFill>
                <a:latin typeface="メイリオ" panose="020B0604030504040204" pitchFamily="50" charset="-128"/>
                <a:ea typeface="メイリオ" panose="020B0604030504040204" pitchFamily="50" charset="-128"/>
              </a:rPr>
              <a:t>を決める。</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③活動計画をガントチャートなどを使って計画書にする。</a:t>
            </a:r>
          </a:p>
        </p:txBody>
      </p:sp>
      <p:sp>
        <p:nvSpPr>
          <p:cNvPr id="67596" name="Text Box 19">
            <a:extLst>
              <a:ext uri="{FF2B5EF4-FFF2-40B4-BE49-F238E27FC236}">
                <a16:creationId xmlns:a16="http://schemas.microsoft.com/office/drawing/2014/main" id="{B9A7BEBD-E259-A891-F935-0F526B232C09}"/>
              </a:ext>
            </a:extLst>
          </p:cNvPr>
          <p:cNvSpPr txBox="1">
            <a:spLocks noChangeArrowheads="1"/>
          </p:cNvSpPr>
          <p:nvPr/>
        </p:nvSpPr>
        <p:spPr bwMode="auto">
          <a:xfrm>
            <a:off x="1828800" y="762000"/>
            <a:ext cx="2646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・目標を設定する</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4">
            <a:extLst>
              <a:ext uri="{FF2B5EF4-FFF2-40B4-BE49-F238E27FC236}">
                <a16:creationId xmlns:a16="http://schemas.microsoft.com/office/drawing/2014/main" id="{9EBD455A-AE38-8C07-4CF0-D92023AC86E2}"/>
              </a:ext>
            </a:extLst>
          </p:cNvPr>
          <p:cNvSpPr txBox="1">
            <a:spLocks noChangeArrowheads="1"/>
          </p:cNvSpPr>
          <p:nvPr/>
        </p:nvSpPr>
        <p:spPr bwMode="auto">
          <a:xfrm>
            <a:off x="1487488" y="-26988"/>
            <a:ext cx="3103562" cy="276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b="0">
                <a:latin typeface="メイリオ" panose="020B0604030504040204" pitchFamily="50" charset="-128"/>
                <a:ea typeface="メイリオ" panose="020B0604030504040204" pitchFamily="50" charset="-128"/>
              </a:rPr>
              <a:t>Ｃコース　ＧＤ記録用紙（発表資料３）</a:t>
            </a:r>
          </a:p>
        </p:txBody>
      </p:sp>
      <p:sp>
        <p:nvSpPr>
          <p:cNvPr id="69635" name="Text Box 5">
            <a:extLst>
              <a:ext uri="{FF2B5EF4-FFF2-40B4-BE49-F238E27FC236}">
                <a16:creationId xmlns:a16="http://schemas.microsoft.com/office/drawing/2014/main" id="{05015884-0F0D-40FE-33E7-7D223E0F2F2F}"/>
              </a:ext>
            </a:extLst>
          </p:cNvPr>
          <p:cNvSpPr txBox="1">
            <a:spLocks noChangeArrowheads="1"/>
          </p:cNvSpPr>
          <p:nvPr/>
        </p:nvSpPr>
        <p:spPr bwMode="auto">
          <a:xfrm>
            <a:off x="1524000" y="260350"/>
            <a:ext cx="45370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３．目標の設定・活動計画作成</a:t>
            </a:r>
          </a:p>
        </p:txBody>
      </p:sp>
      <p:sp>
        <p:nvSpPr>
          <p:cNvPr id="69636" name="Rectangle 6">
            <a:extLst>
              <a:ext uri="{FF2B5EF4-FFF2-40B4-BE49-F238E27FC236}">
                <a16:creationId xmlns:a16="http://schemas.microsoft.com/office/drawing/2014/main" id="{9E358CDB-6E6E-F2ED-2F43-2C4556FA0F76}"/>
              </a:ext>
            </a:extLst>
          </p:cNvPr>
          <p:cNvSpPr>
            <a:spLocks noChangeArrowheads="1"/>
          </p:cNvSpPr>
          <p:nvPr/>
        </p:nvSpPr>
        <p:spPr bwMode="auto">
          <a:xfrm>
            <a:off x="1992313" y="836613"/>
            <a:ext cx="8280400" cy="56165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b="0">
              <a:latin typeface="メイリオ" panose="020B0604030504040204" pitchFamily="50" charset="-128"/>
              <a:ea typeface="メイリオ" panose="020B0604030504040204" pitchFamily="50" charset="-128"/>
            </a:endParaRPr>
          </a:p>
        </p:txBody>
      </p:sp>
      <p:sp>
        <p:nvSpPr>
          <p:cNvPr id="69637" name="Text Box 7">
            <a:extLst>
              <a:ext uri="{FF2B5EF4-FFF2-40B4-BE49-F238E27FC236}">
                <a16:creationId xmlns:a16="http://schemas.microsoft.com/office/drawing/2014/main" id="{17AFEF16-7548-061B-4747-F9D13A5189DD}"/>
              </a:ext>
            </a:extLst>
          </p:cNvPr>
          <p:cNvSpPr txBox="1">
            <a:spLocks noChangeArrowheads="1"/>
          </p:cNvSpPr>
          <p:nvPr/>
        </p:nvSpPr>
        <p:spPr bwMode="auto">
          <a:xfrm>
            <a:off x="2063750" y="908050"/>
            <a:ext cx="5543550"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600" b="0">
                <a:latin typeface="メイリオ" panose="020B0604030504040204" pitchFamily="50" charset="-128"/>
                <a:ea typeface="メイリオ" panose="020B0604030504040204" pitchFamily="50" charset="-128"/>
              </a:rPr>
              <a:t>具体的目標 ： なにを、いつまでに、いくらをいくつに</a:t>
            </a:r>
          </a:p>
          <a:p>
            <a:pPr eaLnBrk="1" hangingPunct="1">
              <a:spcBef>
                <a:spcPct val="50000"/>
              </a:spcBef>
              <a:buFontTx/>
              <a:buNone/>
            </a:pPr>
            <a:r>
              <a:rPr lang="ja-JP" altLang="en-US" sz="1600" b="0">
                <a:latin typeface="メイリオ" panose="020B0604030504040204" pitchFamily="50" charset="-128"/>
                <a:ea typeface="メイリオ" panose="020B0604030504040204" pitchFamily="50" charset="-128"/>
              </a:rPr>
              <a:t>（</a:t>
            </a:r>
            <a:r>
              <a:rPr lang="en-US" altLang="ja-JP" sz="1600" b="0">
                <a:latin typeface="メイリオ" panose="020B0604030504040204" pitchFamily="50" charset="-128"/>
                <a:ea typeface="メイリオ" panose="020B0604030504040204" pitchFamily="50" charset="-128"/>
              </a:rPr>
              <a:t>※ </a:t>
            </a:r>
            <a:r>
              <a:rPr lang="ja-JP" altLang="en-US" sz="1600" b="0">
                <a:latin typeface="メイリオ" panose="020B0604030504040204" pitchFamily="50" charset="-128"/>
                <a:ea typeface="メイリオ" panose="020B0604030504040204" pitchFamily="50" charset="-128"/>
              </a:rPr>
              <a:t>目標の設定根拠も記入するとよい）</a:t>
            </a:r>
          </a:p>
        </p:txBody>
      </p:sp>
      <p:sp>
        <p:nvSpPr>
          <p:cNvPr id="69638" name="Text Box 8">
            <a:extLst>
              <a:ext uri="{FF2B5EF4-FFF2-40B4-BE49-F238E27FC236}">
                <a16:creationId xmlns:a16="http://schemas.microsoft.com/office/drawing/2014/main" id="{A66224CF-9CB4-BA75-9689-CF6E9EB88D28}"/>
              </a:ext>
            </a:extLst>
          </p:cNvPr>
          <p:cNvSpPr txBox="1">
            <a:spLocks noChangeArrowheads="1"/>
          </p:cNvSpPr>
          <p:nvPr/>
        </p:nvSpPr>
        <p:spPr bwMode="auto">
          <a:xfrm>
            <a:off x="2063750" y="1700213"/>
            <a:ext cx="2087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a:latin typeface="メイリオ" panose="020B0604030504040204" pitchFamily="50" charset="-128"/>
                <a:ea typeface="メイリオ" panose="020B0604030504040204" pitchFamily="50" charset="-128"/>
              </a:rPr>
              <a:t>なにを ：</a:t>
            </a:r>
          </a:p>
        </p:txBody>
      </p:sp>
      <p:sp>
        <p:nvSpPr>
          <p:cNvPr id="69639" name="Text Box 9">
            <a:extLst>
              <a:ext uri="{FF2B5EF4-FFF2-40B4-BE49-F238E27FC236}">
                <a16:creationId xmlns:a16="http://schemas.microsoft.com/office/drawing/2014/main" id="{3E29A82C-BF36-B800-38F2-1D35913EB673}"/>
              </a:ext>
            </a:extLst>
          </p:cNvPr>
          <p:cNvSpPr txBox="1">
            <a:spLocks noChangeArrowheads="1"/>
          </p:cNvSpPr>
          <p:nvPr/>
        </p:nvSpPr>
        <p:spPr bwMode="auto">
          <a:xfrm>
            <a:off x="2063750" y="3213100"/>
            <a:ext cx="2087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a:latin typeface="メイリオ" panose="020B0604030504040204" pitchFamily="50" charset="-128"/>
                <a:ea typeface="メイリオ" panose="020B0604030504040204" pitchFamily="50" charset="-128"/>
              </a:rPr>
              <a:t>いつまでに ：</a:t>
            </a:r>
          </a:p>
        </p:txBody>
      </p:sp>
      <p:sp>
        <p:nvSpPr>
          <p:cNvPr id="69640" name="Text Box 10">
            <a:extLst>
              <a:ext uri="{FF2B5EF4-FFF2-40B4-BE49-F238E27FC236}">
                <a16:creationId xmlns:a16="http://schemas.microsoft.com/office/drawing/2014/main" id="{749EC97F-68BC-5D3B-C9BA-D70259B37B9F}"/>
              </a:ext>
            </a:extLst>
          </p:cNvPr>
          <p:cNvSpPr txBox="1">
            <a:spLocks noChangeArrowheads="1"/>
          </p:cNvSpPr>
          <p:nvPr/>
        </p:nvSpPr>
        <p:spPr bwMode="auto">
          <a:xfrm>
            <a:off x="2063750" y="4797425"/>
            <a:ext cx="262255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a:latin typeface="メイリオ" panose="020B0604030504040204" pitchFamily="50" charset="-128"/>
                <a:ea typeface="メイリオ" panose="020B0604030504040204" pitchFamily="50" charset="-128"/>
              </a:rPr>
              <a:t>いくらをいくつに ：</a:t>
            </a:r>
          </a:p>
        </p:txBody>
      </p:sp>
      <p:sp>
        <p:nvSpPr>
          <p:cNvPr id="69641" name="Text Box 61">
            <a:extLst>
              <a:ext uri="{FF2B5EF4-FFF2-40B4-BE49-F238E27FC236}">
                <a16:creationId xmlns:a16="http://schemas.microsoft.com/office/drawing/2014/main" id="{F3A9D717-039F-E4F4-078A-0B3E6875FE48}"/>
              </a:ext>
            </a:extLst>
          </p:cNvPr>
          <p:cNvSpPr txBox="1">
            <a:spLocks noChangeArrowheads="1"/>
          </p:cNvSpPr>
          <p:nvPr/>
        </p:nvSpPr>
        <p:spPr bwMode="auto">
          <a:xfrm>
            <a:off x="8415338" y="531813"/>
            <a:ext cx="2957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u="sng">
                <a:latin typeface="メイリオ" panose="020B0604030504040204" pitchFamily="50" charset="-128"/>
                <a:ea typeface="メイリオ" panose="020B0604030504040204" pitchFamily="50" charset="-128"/>
              </a:rPr>
              <a:t>Ｃース：　　　　　グループ</a:t>
            </a:r>
          </a:p>
        </p:txBody>
      </p:sp>
      <p:sp>
        <p:nvSpPr>
          <p:cNvPr id="69642" name="Text Box 28">
            <a:extLst>
              <a:ext uri="{FF2B5EF4-FFF2-40B4-BE49-F238E27FC236}">
                <a16:creationId xmlns:a16="http://schemas.microsoft.com/office/drawing/2014/main" id="{4A956F1D-E10F-69F7-3813-63EBAE74D9D8}"/>
              </a:ext>
            </a:extLst>
          </p:cNvPr>
          <p:cNvSpPr txBox="1">
            <a:spLocks noChangeArrowheads="1"/>
          </p:cNvSpPr>
          <p:nvPr/>
        </p:nvSpPr>
        <p:spPr bwMode="auto">
          <a:xfrm>
            <a:off x="8975725" y="104775"/>
            <a:ext cx="2206625"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b="0">
                <a:latin typeface="メイリオ" panose="020B0604030504040204" pitchFamily="50" charset="-128"/>
                <a:ea typeface="メイリオ" panose="020B0604030504040204" pitchFamily="50" charset="-128"/>
              </a:rPr>
              <a:t>ﾘｰﾀﾞｰ研修会（初級）</a:t>
            </a:r>
          </a:p>
        </p:txBody>
      </p:sp>
      <p:sp>
        <p:nvSpPr>
          <p:cNvPr id="69643" name="テキスト ボックス 1">
            <a:extLst>
              <a:ext uri="{FF2B5EF4-FFF2-40B4-BE49-F238E27FC236}">
                <a16:creationId xmlns:a16="http://schemas.microsoft.com/office/drawing/2014/main" id="{69941001-34F6-E5A2-BD71-55AEB5E2EC47}"/>
              </a:ext>
            </a:extLst>
          </p:cNvPr>
          <p:cNvSpPr txBox="1">
            <a:spLocks noChangeArrowheads="1"/>
          </p:cNvSpPr>
          <p:nvPr/>
        </p:nvSpPr>
        <p:spPr bwMode="auto">
          <a:xfrm>
            <a:off x="9434513" y="6502400"/>
            <a:ext cx="9604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en-US" altLang="ja-JP" sz="1100" b="0">
                <a:solidFill>
                  <a:srgbClr val="3333FF"/>
                </a:solidFill>
                <a:latin typeface="メイリオ" panose="020B0604030504040204" pitchFamily="50" charset="-128"/>
                <a:ea typeface="メイリオ" panose="020B0604030504040204" pitchFamily="50" charset="-128"/>
              </a:rPr>
              <a:t>11</a:t>
            </a:r>
            <a:r>
              <a:rPr lang="ja-JP" altLang="en-US" sz="1100" b="0">
                <a:solidFill>
                  <a:srgbClr val="3333FF"/>
                </a:solidFill>
                <a:latin typeface="メイリオ" panose="020B0604030504040204" pitchFamily="50" charset="-128"/>
                <a:ea typeface="メイリオ" panose="020B0604030504040204" pitchFamily="50" charset="-128"/>
              </a:rPr>
              <a:t>：</a:t>
            </a:r>
            <a:r>
              <a:rPr lang="en-US" altLang="ja-JP" sz="1100" b="0">
                <a:solidFill>
                  <a:srgbClr val="3333FF"/>
                </a:solidFill>
                <a:latin typeface="メイリオ" panose="020B0604030504040204" pitchFamily="50" charset="-128"/>
                <a:ea typeface="メイリオ" panose="020B0604030504040204" pitchFamily="50" charset="-128"/>
              </a:rPr>
              <a:t>45</a:t>
            </a:r>
            <a:r>
              <a:rPr lang="ja-JP" altLang="en-US" sz="1100" b="0">
                <a:solidFill>
                  <a:srgbClr val="3333FF"/>
                </a:solidFill>
                <a:latin typeface="メイリオ" panose="020B0604030504040204" pitchFamily="50" charset="-128"/>
                <a:ea typeface="メイリオ" panose="020B0604030504040204" pitchFamily="50" charset="-128"/>
              </a:rPr>
              <a:t>まで</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3">
            <a:extLst>
              <a:ext uri="{FF2B5EF4-FFF2-40B4-BE49-F238E27FC236}">
                <a16:creationId xmlns:a16="http://schemas.microsoft.com/office/drawing/2014/main" id="{8473C8F5-F8A5-D613-329F-6D5D66FD8FE9}"/>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70659" name="正方形/長方形 4">
            <a:extLst>
              <a:ext uri="{FF2B5EF4-FFF2-40B4-BE49-F238E27FC236}">
                <a16:creationId xmlns:a16="http://schemas.microsoft.com/office/drawing/2014/main" id="{F528BEF3-1916-E546-2ADB-341020B200FF}"/>
              </a:ext>
            </a:extLst>
          </p:cNvPr>
          <p:cNvSpPr>
            <a:spLocks noChangeArrowheads="1"/>
          </p:cNvSpPr>
          <p:nvPr/>
        </p:nvSpPr>
        <p:spPr bwMode="auto">
          <a:xfrm>
            <a:off x="2873375" y="2757488"/>
            <a:ext cx="6361113" cy="2794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F4668BBA-C0B0-29E1-B27E-4FC6B78DB53B}"/>
              </a:ext>
            </a:extLst>
          </p:cNvPr>
          <p:cNvGraphicFramePr>
            <a:graphicFrameLocks noChangeAspect="1"/>
          </p:cNvGraphicFramePr>
          <p:nvPr>
            <p:extLst>
              <p:ext uri="{D42A27DB-BD31-4B8C-83A1-F6EECF244321}">
                <p14:modId xmlns:p14="http://schemas.microsoft.com/office/powerpoint/2010/main" val="895768537"/>
              </p:ext>
            </p:extLst>
          </p:nvPr>
        </p:nvGraphicFramePr>
        <p:xfrm>
          <a:off x="3034506"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C3F62A97-AEBB-1A7B-9AD6-A46F75693E20}"/>
                          </a:ext>
                        </a:extLst>
                      </p:cNvPr>
                      <p:cNvPicPr/>
                      <p:nvPr/>
                    </p:nvPicPr>
                    <p:blipFill>
                      <a:blip r:embed="rId3"/>
                      <a:stretch>
                        <a:fillRect/>
                      </a:stretch>
                    </p:blipFill>
                    <p:spPr>
                      <a:xfrm>
                        <a:off x="3034506" y="74613"/>
                        <a:ext cx="6038850" cy="6708774"/>
                      </a:xfrm>
                      <a:prstGeom prst="rect">
                        <a:avLst/>
                      </a:prstGeom>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3">
            <a:extLst>
              <a:ext uri="{FF2B5EF4-FFF2-40B4-BE49-F238E27FC236}">
                <a16:creationId xmlns:a16="http://schemas.microsoft.com/office/drawing/2014/main" id="{CA1DC917-A789-996F-2CC4-43F4A239499E}"/>
              </a:ext>
            </a:extLst>
          </p:cNvPr>
          <p:cNvSpPr txBox="1">
            <a:spLocks noChangeArrowheads="1"/>
          </p:cNvSpPr>
          <p:nvPr/>
        </p:nvSpPr>
        <p:spPr bwMode="auto">
          <a:xfrm>
            <a:off x="3165475" y="2701925"/>
            <a:ext cx="5414963" cy="585788"/>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tIns="108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0">
                <a:latin typeface="メイリオ" panose="020B0604030504040204" pitchFamily="50" charset="-128"/>
                <a:ea typeface="メイリオ" panose="020B0604030504040204" pitchFamily="50" charset="-128"/>
              </a:rPr>
              <a:t>特性要因図（説明）</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スライド番号プレースホルダ 3">
            <a:extLst>
              <a:ext uri="{FF2B5EF4-FFF2-40B4-BE49-F238E27FC236}">
                <a16:creationId xmlns:a16="http://schemas.microsoft.com/office/drawing/2014/main" id="{6B2E9BAF-C9BB-BEFC-794A-9169E3CC5BAC}"/>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A4875254-DA2C-4645-8E3B-1125D0759EA7}"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54</a:t>
            </a:fld>
            <a:endParaRPr lang="en-US" altLang="ja-JP" sz="1200" b="0">
              <a:solidFill>
                <a:srgbClr val="000000"/>
              </a:solidFill>
              <a:latin typeface="メイリオ" panose="020B0604030504040204" pitchFamily="50" charset="-128"/>
              <a:ea typeface="メイリオ" panose="020B0604030504040204" pitchFamily="50" charset="-128"/>
            </a:endParaRPr>
          </a:p>
        </p:txBody>
      </p:sp>
      <p:grpSp>
        <p:nvGrpSpPr>
          <p:cNvPr id="73731" name="Group 1047">
            <a:extLst>
              <a:ext uri="{FF2B5EF4-FFF2-40B4-BE49-F238E27FC236}">
                <a16:creationId xmlns:a16="http://schemas.microsoft.com/office/drawing/2014/main" id="{C5B989EE-B92B-71AF-2E4E-02F55B97412C}"/>
              </a:ext>
            </a:extLst>
          </p:cNvPr>
          <p:cNvGrpSpPr>
            <a:grpSpLocks/>
          </p:cNvGrpSpPr>
          <p:nvPr/>
        </p:nvGrpSpPr>
        <p:grpSpPr bwMode="auto">
          <a:xfrm>
            <a:off x="1905000" y="4343400"/>
            <a:ext cx="8458200" cy="2362200"/>
            <a:chOff x="240" y="144"/>
            <a:chExt cx="5328" cy="1488"/>
          </a:xfrm>
        </p:grpSpPr>
        <p:sp>
          <p:nvSpPr>
            <p:cNvPr id="73739" name="Rectangle 1029">
              <a:extLst>
                <a:ext uri="{FF2B5EF4-FFF2-40B4-BE49-F238E27FC236}">
                  <a16:creationId xmlns:a16="http://schemas.microsoft.com/office/drawing/2014/main" id="{AFE1D10D-BC22-E305-B1C7-101586AE834D}"/>
                </a:ext>
              </a:extLst>
            </p:cNvPr>
            <p:cNvSpPr>
              <a:spLocks noChangeArrowheads="1"/>
            </p:cNvSpPr>
            <p:nvPr/>
          </p:nvSpPr>
          <p:spPr bwMode="auto">
            <a:xfrm>
              <a:off x="1296" y="384"/>
              <a:ext cx="1680" cy="432"/>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FF0000"/>
                  </a:solidFill>
                  <a:latin typeface="メイリオ" panose="020B0604030504040204" pitchFamily="50" charset="-128"/>
                  <a:ea typeface="メイリオ" panose="020B0604030504040204" pitchFamily="50" charset="-128"/>
                </a:rPr>
                <a:t>要因の解析</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事実を解析し原因を見つける</a:t>
              </a:r>
            </a:p>
          </p:txBody>
        </p:sp>
        <p:sp>
          <p:nvSpPr>
            <p:cNvPr id="73740" name="Rectangle 1030">
              <a:extLst>
                <a:ext uri="{FF2B5EF4-FFF2-40B4-BE49-F238E27FC236}">
                  <a16:creationId xmlns:a16="http://schemas.microsoft.com/office/drawing/2014/main" id="{87723197-8F4B-7D6B-512D-6B7FA2D34EAB}"/>
                </a:ext>
              </a:extLst>
            </p:cNvPr>
            <p:cNvSpPr>
              <a:spLocks noChangeArrowheads="1"/>
            </p:cNvSpPr>
            <p:nvPr/>
          </p:nvSpPr>
          <p:spPr bwMode="auto">
            <a:xfrm>
              <a:off x="2976" y="384"/>
              <a:ext cx="1440" cy="432"/>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・なぜ悪いのか事実を</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　解析し原因を見つける</a:t>
              </a:r>
            </a:p>
          </p:txBody>
        </p:sp>
        <p:sp>
          <p:nvSpPr>
            <p:cNvPr id="73741" name="Rectangle 1031">
              <a:extLst>
                <a:ext uri="{FF2B5EF4-FFF2-40B4-BE49-F238E27FC236}">
                  <a16:creationId xmlns:a16="http://schemas.microsoft.com/office/drawing/2014/main" id="{5E5BD4F1-E22F-70FD-D6B8-83C45EE5031E}"/>
                </a:ext>
              </a:extLst>
            </p:cNvPr>
            <p:cNvSpPr>
              <a:spLocks noChangeArrowheads="1"/>
            </p:cNvSpPr>
            <p:nvPr/>
          </p:nvSpPr>
          <p:spPr bwMode="auto">
            <a:xfrm>
              <a:off x="4416" y="384"/>
              <a:ext cx="1152" cy="432"/>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特性要因図</a:t>
              </a:r>
            </a:p>
          </p:txBody>
        </p:sp>
        <p:sp>
          <p:nvSpPr>
            <p:cNvPr id="73742" name="Rectangle 1032">
              <a:extLst>
                <a:ext uri="{FF2B5EF4-FFF2-40B4-BE49-F238E27FC236}">
                  <a16:creationId xmlns:a16="http://schemas.microsoft.com/office/drawing/2014/main" id="{D852ECC7-7EAD-DA77-E18C-BB466DD0914D}"/>
                </a:ext>
              </a:extLst>
            </p:cNvPr>
            <p:cNvSpPr>
              <a:spLocks noChangeArrowheads="1"/>
            </p:cNvSpPr>
            <p:nvPr/>
          </p:nvSpPr>
          <p:spPr bwMode="auto">
            <a:xfrm>
              <a:off x="1296" y="816"/>
              <a:ext cx="1680"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FF0000"/>
                  </a:solidFill>
                  <a:latin typeface="メイリオ" panose="020B0604030504040204" pitchFamily="50" charset="-128"/>
                  <a:ea typeface="メイリオ" panose="020B0604030504040204" pitchFamily="50" charset="-128"/>
                </a:rPr>
                <a:t>対策検討・実施</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対策・アイデアを出す</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・具体化検討</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・内容確認</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実施方法検討</a:t>
              </a:r>
            </a:p>
          </p:txBody>
        </p:sp>
        <p:sp>
          <p:nvSpPr>
            <p:cNvPr id="73743" name="Rectangle 1033">
              <a:extLst>
                <a:ext uri="{FF2B5EF4-FFF2-40B4-BE49-F238E27FC236}">
                  <a16:creationId xmlns:a16="http://schemas.microsoft.com/office/drawing/2014/main" id="{D8913CDE-56C6-3F6F-F649-ACC4C1646A62}"/>
                </a:ext>
              </a:extLst>
            </p:cNvPr>
            <p:cNvSpPr>
              <a:spLocks noChangeArrowheads="1"/>
            </p:cNvSpPr>
            <p:nvPr/>
          </p:nvSpPr>
          <p:spPr bwMode="auto">
            <a:xfrm>
              <a:off x="2976" y="816"/>
              <a:ext cx="1440"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・改善方法を検討し</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　実施する</a:t>
              </a:r>
            </a:p>
            <a:p>
              <a:pPr eaLnBrk="1" hangingPunct="1">
                <a:spcBef>
                  <a:spcPct val="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73744" name="Rectangle 1034">
              <a:extLst>
                <a:ext uri="{FF2B5EF4-FFF2-40B4-BE49-F238E27FC236}">
                  <a16:creationId xmlns:a16="http://schemas.microsoft.com/office/drawing/2014/main" id="{09A5375A-90BD-309B-B3E8-20FF8EB228C5}"/>
                </a:ext>
              </a:extLst>
            </p:cNvPr>
            <p:cNvSpPr>
              <a:spLocks noChangeArrowheads="1"/>
            </p:cNvSpPr>
            <p:nvPr/>
          </p:nvSpPr>
          <p:spPr bwMode="auto">
            <a:xfrm>
              <a:off x="4416" y="816"/>
              <a:ext cx="1152"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対策の検討</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系統マトリックス図</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対策案の検証</a:t>
              </a:r>
            </a:p>
          </p:txBody>
        </p:sp>
        <p:sp>
          <p:nvSpPr>
            <p:cNvPr id="73745" name="Rectangle 1035">
              <a:extLst>
                <a:ext uri="{FF2B5EF4-FFF2-40B4-BE49-F238E27FC236}">
                  <a16:creationId xmlns:a16="http://schemas.microsoft.com/office/drawing/2014/main" id="{54A7C306-F7CB-B569-9986-5845C529860C}"/>
                </a:ext>
              </a:extLst>
            </p:cNvPr>
            <p:cNvSpPr>
              <a:spLocks noChangeArrowheads="1"/>
            </p:cNvSpPr>
            <p:nvPr/>
          </p:nvSpPr>
          <p:spPr bwMode="auto">
            <a:xfrm>
              <a:off x="1056" y="384"/>
              <a:ext cx="240" cy="432"/>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４</a:t>
              </a:r>
            </a:p>
          </p:txBody>
        </p:sp>
        <p:sp>
          <p:nvSpPr>
            <p:cNvPr id="73746" name="Rectangle 1036">
              <a:extLst>
                <a:ext uri="{FF2B5EF4-FFF2-40B4-BE49-F238E27FC236}">
                  <a16:creationId xmlns:a16="http://schemas.microsoft.com/office/drawing/2014/main" id="{5F9B4715-72C7-6AC7-940A-0B55EEBC124D}"/>
                </a:ext>
              </a:extLst>
            </p:cNvPr>
            <p:cNvSpPr>
              <a:spLocks noChangeArrowheads="1"/>
            </p:cNvSpPr>
            <p:nvPr/>
          </p:nvSpPr>
          <p:spPr bwMode="auto">
            <a:xfrm>
              <a:off x="1056" y="816"/>
              <a:ext cx="240"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５</a:t>
              </a:r>
            </a:p>
          </p:txBody>
        </p:sp>
        <p:sp>
          <p:nvSpPr>
            <p:cNvPr id="73747" name="Rectangle 1037">
              <a:extLst>
                <a:ext uri="{FF2B5EF4-FFF2-40B4-BE49-F238E27FC236}">
                  <a16:creationId xmlns:a16="http://schemas.microsoft.com/office/drawing/2014/main" id="{F9FA990E-F688-3283-C484-107A8983EC40}"/>
                </a:ext>
              </a:extLst>
            </p:cNvPr>
            <p:cNvSpPr>
              <a:spLocks noChangeArrowheads="1"/>
            </p:cNvSpPr>
            <p:nvPr/>
          </p:nvSpPr>
          <p:spPr bwMode="auto">
            <a:xfrm>
              <a:off x="576" y="384"/>
              <a:ext cx="480"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実行</a:t>
              </a:r>
            </a:p>
          </p:txBody>
        </p:sp>
        <p:sp>
          <p:nvSpPr>
            <p:cNvPr id="73748" name="Rectangle 1038">
              <a:extLst>
                <a:ext uri="{FF2B5EF4-FFF2-40B4-BE49-F238E27FC236}">
                  <a16:creationId xmlns:a16="http://schemas.microsoft.com/office/drawing/2014/main" id="{52B8E21A-BE16-CBA5-3350-B8883E66F3D8}"/>
                </a:ext>
              </a:extLst>
            </p:cNvPr>
            <p:cNvSpPr>
              <a:spLocks noChangeArrowheads="1"/>
            </p:cNvSpPr>
            <p:nvPr/>
          </p:nvSpPr>
          <p:spPr bwMode="auto">
            <a:xfrm>
              <a:off x="240" y="384"/>
              <a:ext cx="336"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Ｄ</a:t>
              </a:r>
            </a:p>
          </p:txBody>
        </p:sp>
        <p:sp>
          <p:nvSpPr>
            <p:cNvPr id="73749" name="Rectangle 1040">
              <a:extLst>
                <a:ext uri="{FF2B5EF4-FFF2-40B4-BE49-F238E27FC236}">
                  <a16:creationId xmlns:a16="http://schemas.microsoft.com/office/drawing/2014/main" id="{504A6982-83CB-E9D5-92D7-E7DA1C3F88CC}"/>
                </a:ext>
              </a:extLst>
            </p:cNvPr>
            <p:cNvSpPr>
              <a:spLocks noChangeArrowheads="1"/>
            </p:cNvSpPr>
            <p:nvPr/>
          </p:nvSpPr>
          <p:spPr bwMode="auto">
            <a:xfrm>
              <a:off x="240" y="144"/>
              <a:ext cx="816" cy="24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管理のサイクル</a:t>
              </a:r>
            </a:p>
          </p:txBody>
        </p:sp>
        <p:sp>
          <p:nvSpPr>
            <p:cNvPr id="73750" name="Rectangle 1041">
              <a:extLst>
                <a:ext uri="{FF2B5EF4-FFF2-40B4-BE49-F238E27FC236}">
                  <a16:creationId xmlns:a16="http://schemas.microsoft.com/office/drawing/2014/main" id="{3E7655DD-D6C3-085C-4310-A4DDFDBB74A5}"/>
                </a:ext>
              </a:extLst>
            </p:cNvPr>
            <p:cNvSpPr>
              <a:spLocks noChangeArrowheads="1"/>
            </p:cNvSpPr>
            <p:nvPr/>
          </p:nvSpPr>
          <p:spPr bwMode="auto">
            <a:xfrm>
              <a:off x="1056" y="144"/>
              <a:ext cx="1920"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問題解決の進め方手順（ＱＣストーリー）</a:t>
              </a:r>
            </a:p>
          </p:txBody>
        </p:sp>
        <p:sp>
          <p:nvSpPr>
            <p:cNvPr id="73751" name="Rectangle 1042">
              <a:extLst>
                <a:ext uri="{FF2B5EF4-FFF2-40B4-BE49-F238E27FC236}">
                  <a16:creationId xmlns:a16="http://schemas.microsoft.com/office/drawing/2014/main" id="{C9F9E8C9-62B2-51E5-75E7-69DC8923047B}"/>
                </a:ext>
              </a:extLst>
            </p:cNvPr>
            <p:cNvSpPr>
              <a:spLocks noChangeArrowheads="1"/>
            </p:cNvSpPr>
            <p:nvPr/>
          </p:nvSpPr>
          <p:spPr bwMode="auto">
            <a:xfrm>
              <a:off x="2976" y="144"/>
              <a:ext cx="2592"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体　験　学　習</a:t>
              </a:r>
            </a:p>
          </p:txBody>
        </p:sp>
      </p:grpSp>
      <p:pic>
        <p:nvPicPr>
          <p:cNvPr id="73732" name="Picture 1046">
            <a:extLst>
              <a:ext uri="{FF2B5EF4-FFF2-40B4-BE49-F238E27FC236}">
                <a16:creationId xmlns:a16="http://schemas.microsoft.com/office/drawing/2014/main" id="{D04FDDF5-0AE4-5B19-2A5A-92CA40C0A3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7225" y="1300163"/>
            <a:ext cx="2087563" cy="250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33" name="Group 25">
            <a:extLst>
              <a:ext uri="{FF2B5EF4-FFF2-40B4-BE49-F238E27FC236}">
                <a16:creationId xmlns:a16="http://schemas.microsoft.com/office/drawing/2014/main" id="{CBFCC7BD-24D1-4AF1-55A7-0868F9FACDDF}"/>
              </a:ext>
            </a:extLst>
          </p:cNvPr>
          <p:cNvGrpSpPr>
            <a:grpSpLocks/>
          </p:cNvGrpSpPr>
          <p:nvPr/>
        </p:nvGrpSpPr>
        <p:grpSpPr bwMode="auto">
          <a:xfrm>
            <a:off x="1981200" y="762000"/>
            <a:ext cx="3952875" cy="2971800"/>
            <a:chOff x="288" y="480"/>
            <a:chExt cx="2490" cy="1872"/>
          </a:xfrm>
        </p:grpSpPr>
        <p:sp>
          <p:nvSpPr>
            <p:cNvPr id="73734" name="AutoShape 1048">
              <a:extLst>
                <a:ext uri="{FF2B5EF4-FFF2-40B4-BE49-F238E27FC236}">
                  <a16:creationId xmlns:a16="http://schemas.microsoft.com/office/drawing/2014/main" id="{4B3E4E60-104E-3813-532D-93908353488F}"/>
                </a:ext>
              </a:extLst>
            </p:cNvPr>
            <p:cNvSpPr>
              <a:spLocks noChangeArrowheads="1"/>
            </p:cNvSpPr>
            <p:nvPr/>
          </p:nvSpPr>
          <p:spPr bwMode="auto">
            <a:xfrm>
              <a:off x="288" y="624"/>
              <a:ext cx="2490" cy="1728"/>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sp>
          <p:nvSpPr>
            <p:cNvPr id="73735" name="AutoShape 1049">
              <a:extLst>
                <a:ext uri="{FF2B5EF4-FFF2-40B4-BE49-F238E27FC236}">
                  <a16:creationId xmlns:a16="http://schemas.microsoft.com/office/drawing/2014/main" id="{B555B4BA-A802-507F-8223-7E7698F5403C}"/>
                </a:ext>
              </a:extLst>
            </p:cNvPr>
            <p:cNvSpPr>
              <a:spLocks noChangeArrowheads="1"/>
            </p:cNvSpPr>
            <p:nvPr/>
          </p:nvSpPr>
          <p:spPr bwMode="auto">
            <a:xfrm>
              <a:off x="576" y="480"/>
              <a:ext cx="1446" cy="288"/>
            </a:xfrm>
            <a:prstGeom prst="roundRect">
              <a:avLst>
                <a:gd name="adj" fmla="val 10417"/>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（４） 要因解析</a:t>
              </a:r>
            </a:p>
          </p:txBody>
        </p:sp>
        <p:sp>
          <p:nvSpPr>
            <p:cNvPr id="73736" name="Text Box 1050">
              <a:extLst>
                <a:ext uri="{FF2B5EF4-FFF2-40B4-BE49-F238E27FC236}">
                  <a16:creationId xmlns:a16="http://schemas.microsoft.com/office/drawing/2014/main" id="{A805E97D-992C-F907-78D3-CE862C018C0E}"/>
                </a:ext>
              </a:extLst>
            </p:cNvPr>
            <p:cNvSpPr txBox="1">
              <a:spLocks noChangeArrowheads="1"/>
            </p:cNvSpPr>
            <p:nvPr/>
          </p:nvSpPr>
          <p:spPr bwMode="auto">
            <a:xfrm>
              <a:off x="672" y="816"/>
              <a:ext cx="1728"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FF3300"/>
                  </a:solidFill>
                  <a:latin typeface="メイリオ" panose="020B0604030504040204" pitchFamily="50" charset="-128"/>
                  <a:ea typeface="メイリオ" panose="020B0604030504040204" pitchFamily="50" charset="-128"/>
                </a:rPr>
                <a:t>素手では勝てない</a:t>
              </a:r>
              <a:endParaRPr lang="en-US" altLang="ja-JP" sz="2000" b="0">
                <a:solidFill>
                  <a:srgbClr val="FF3300"/>
                </a:solidFill>
                <a:latin typeface="メイリオ" panose="020B0604030504040204" pitchFamily="50" charset="-128"/>
                <a:ea typeface="メイリオ" panose="020B0604030504040204" pitchFamily="50" charset="-128"/>
              </a:endParaRPr>
            </a:p>
            <a:p>
              <a:pPr eaLnBrk="1" hangingPunct="1">
                <a:spcBef>
                  <a:spcPct val="50000"/>
                </a:spcBef>
                <a:buFontTx/>
                <a:buNone/>
              </a:pPr>
              <a:r>
                <a:rPr lang="ja-JP" altLang="en-US" sz="2000" b="0">
                  <a:solidFill>
                    <a:srgbClr val="FF3300"/>
                  </a:solidFill>
                  <a:latin typeface="メイリオ" panose="020B0604030504040204" pitchFamily="50" charset="-128"/>
                  <a:ea typeface="メイリオ" panose="020B0604030504040204" pitchFamily="50" charset="-128"/>
                </a:rPr>
                <a:t>ＱＣ手法を武器に！</a:t>
              </a:r>
            </a:p>
          </p:txBody>
        </p:sp>
        <p:sp>
          <p:nvSpPr>
            <p:cNvPr id="73737" name="Text Box 1051">
              <a:extLst>
                <a:ext uri="{FF2B5EF4-FFF2-40B4-BE49-F238E27FC236}">
                  <a16:creationId xmlns:a16="http://schemas.microsoft.com/office/drawing/2014/main" id="{D8493EAA-30AF-543D-F09A-4EC1D40F6C64}"/>
                </a:ext>
              </a:extLst>
            </p:cNvPr>
            <p:cNvSpPr txBox="1">
              <a:spLocks noChangeArrowheads="1"/>
            </p:cNvSpPr>
            <p:nvPr/>
          </p:nvSpPr>
          <p:spPr bwMode="auto">
            <a:xfrm>
              <a:off x="672" y="1728"/>
              <a:ext cx="1680" cy="4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000000"/>
                  </a:solidFill>
                  <a:latin typeface="メイリオ" panose="020B0604030504040204" pitchFamily="50" charset="-128"/>
                  <a:ea typeface="メイリオ" panose="020B0604030504040204" pitchFamily="50" charset="-128"/>
                </a:rPr>
                <a:t>真因追及は「なぜ」「なぜ」を繰り返す</a:t>
              </a:r>
            </a:p>
          </p:txBody>
        </p:sp>
        <p:sp>
          <p:nvSpPr>
            <p:cNvPr id="73738" name="AutoShape 1057">
              <a:extLst>
                <a:ext uri="{FF2B5EF4-FFF2-40B4-BE49-F238E27FC236}">
                  <a16:creationId xmlns:a16="http://schemas.microsoft.com/office/drawing/2014/main" id="{C562E583-FE4E-2118-17C1-517F21F1D7BE}"/>
                </a:ext>
              </a:extLst>
            </p:cNvPr>
            <p:cNvSpPr>
              <a:spLocks noChangeArrowheads="1"/>
            </p:cNvSpPr>
            <p:nvPr/>
          </p:nvSpPr>
          <p:spPr bwMode="auto">
            <a:xfrm>
              <a:off x="1152" y="1380"/>
              <a:ext cx="618" cy="348"/>
            </a:xfrm>
            <a:prstGeom prst="downArrow">
              <a:avLst>
                <a:gd name="adj1" fmla="val 52380"/>
                <a:gd name="adj2" fmla="val 45833"/>
              </a:avLst>
            </a:prstGeom>
            <a:solidFill>
              <a:srgbClr val="CCECFF"/>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3" name="Group 23">
            <a:extLst>
              <a:ext uri="{FF2B5EF4-FFF2-40B4-BE49-F238E27FC236}">
                <a16:creationId xmlns:a16="http://schemas.microsoft.com/office/drawing/2014/main" id="{E350DA67-E3A5-C330-4CF7-82C958ABA628}"/>
              </a:ext>
            </a:extLst>
          </p:cNvPr>
          <p:cNvGrpSpPr>
            <a:grpSpLocks/>
          </p:cNvGrpSpPr>
          <p:nvPr/>
        </p:nvGrpSpPr>
        <p:grpSpPr bwMode="auto">
          <a:xfrm>
            <a:off x="3200400" y="3276600"/>
            <a:ext cx="5910263" cy="3206750"/>
            <a:chOff x="1056" y="2064"/>
            <a:chExt cx="3723" cy="2020"/>
          </a:xfrm>
        </p:grpSpPr>
        <p:pic>
          <p:nvPicPr>
            <p:cNvPr id="75794" name="Picture 5">
              <a:extLst>
                <a:ext uri="{FF2B5EF4-FFF2-40B4-BE49-F238E27FC236}">
                  <a16:creationId xmlns:a16="http://schemas.microsoft.com/office/drawing/2014/main" id="{4D180CD6-A357-038E-0C4C-BDA336DC794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56" y="2064"/>
              <a:ext cx="3723" cy="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95" name="Rectangle 21">
              <a:extLst>
                <a:ext uri="{FF2B5EF4-FFF2-40B4-BE49-F238E27FC236}">
                  <a16:creationId xmlns:a16="http://schemas.microsoft.com/office/drawing/2014/main" id="{E90895E4-967F-0AA2-2B98-87BEAC97A960}"/>
                </a:ext>
              </a:extLst>
            </p:cNvPr>
            <p:cNvSpPr>
              <a:spLocks noChangeArrowheads="1"/>
            </p:cNvSpPr>
            <p:nvPr/>
          </p:nvSpPr>
          <p:spPr bwMode="auto">
            <a:xfrm>
              <a:off x="2711" y="3218"/>
              <a:ext cx="224" cy="194"/>
            </a:xfrm>
            <a:prstGeom prst="rect">
              <a:avLst/>
            </a:prstGeom>
            <a:solidFill>
              <a:srgbClr val="FFFFFF"/>
            </a:solidFill>
            <a:ln w="12700">
              <a:solidFill>
                <a:srgbClr val="FFFFFF"/>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
        <p:nvSpPr>
          <p:cNvPr id="75779" name="AutoShape 2">
            <a:extLst>
              <a:ext uri="{FF2B5EF4-FFF2-40B4-BE49-F238E27FC236}">
                <a16:creationId xmlns:a16="http://schemas.microsoft.com/office/drawing/2014/main" id="{5022412C-2C0E-A0F1-57A2-0D9103ECEBBF}"/>
              </a:ext>
            </a:extLst>
          </p:cNvPr>
          <p:cNvSpPr>
            <a:spLocks noChangeArrowheads="1"/>
          </p:cNvSpPr>
          <p:nvPr/>
        </p:nvSpPr>
        <p:spPr bwMode="auto">
          <a:xfrm>
            <a:off x="1752600" y="0"/>
            <a:ext cx="2514600" cy="6858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４．要因の解析</a:t>
            </a:r>
          </a:p>
        </p:txBody>
      </p:sp>
      <p:sp>
        <p:nvSpPr>
          <p:cNvPr id="153607" name="Text Box 3">
            <a:extLst>
              <a:ext uri="{FF2B5EF4-FFF2-40B4-BE49-F238E27FC236}">
                <a16:creationId xmlns:a16="http://schemas.microsoft.com/office/drawing/2014/main" id="{6A40D950-F672-9E14-2765-02BB9610E5D1}"/>
              </a:ext>
            </a:extLst>
          </p:cNvPr>
          <p:cNvSpPr txBox="1">
            <a:spLocks noChangeArrowheads="1"/>
          </p:cNvSpPr>
          <p:nvPr/>
        </p:nvSpPr>
        <p:spPr bwMode="auto">
          <a:xfrm>
            <a:off x="4495800" y="152400"/>
            <a:ext cx="4186238" cy="4619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latin typeface="メイリオ" panose="020B0604030504040204" pitchFamily="50" charset="-128"/>
                <a:ea typeface="メイリオ" panose="020B0604030504040204" pitchFamily="50" charset="-128"/>
              </a:rPr>
              <a:t>事実を解析し原因を見つける</a:t>
            </a:r>
          </a:p>
        </p:txBody>
      </p:sp>
      <p:sp>
        <p:nvSpPr>
          <p:cNvPr id="153608" name="Text Box 4">
            <a:extLst>
              <a:ext uri="{FF2B5EF4-FFF2-40B4-BE49-F238E27FC236}">
                <a16:creationId xmlns:a16="http://schemas.microsoft.com/office/drawing/2014/main" id="{844651C9-9FA4-E885-F89E-8A3CC5FB46B4}"/>
              </a:ext>
            </a:extLst>
          </p:cNvPr>
          <p:cNvSpPr txBox="1">
            <a:spLocks noChangeArrowheads="1"/>
          </p:cNvSpPr>
          <p:nvPr/>
        </p:nvSpPr>
        <p:spPr bwMode="auto">
          <a:xfrm>
            <a:off x="1676400" y="685800"/>
            <a:ext cx="9186863"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・なぜ悪いのか事実を解析し原因を見つける</a:t>
            </a:r>
          </a:p>
          <a:p>
            <a:pPr eaLnBrk="1" hangingPunct="1">
              <a:spcBef>
                <a:spcPct val="0"/>
              </a:spcBef>
              <a:buFontTx/>
              <a:buNone/>
            </a:pPr>
            <a:endParaRPr lang="ja-JP" altLang="en-US" sz="2400" b="0">
              <a:solidFill>
                <a:srgbClr val="0033CC"/>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400" b="0">
                <a:solidFill>
                  <a:srgbClr val="0033CC"/>
                </a:solidFill>
                <a:latin typeface="メイリオ" panose="020B0604030504040204" pitchFamily="50" charset="-128"/>
                <a:ea typeface="メイリオ" panose="020B0604030504040204" pitchFamily="50" charset="-128"/>
              </a:rPr>
              <a:t>　　　　　　　　　　　　　</a:t>
            </a:r>
            <a:r>
              <a:rPr lang="en-US" altLang="ja-JP" sz="2400" b="0">
                <a:solidFill>
                  <a:srgbClr val="0033CC"/>
                </a:solidFill>
                <a:latin typeface="メイリオ" panose="020B0604030504040204" pitchFamily="50" charset="-128"/>
                <a:ea typeface="メイリオ" panose="020B0604030504040204" pitchFamily="50" charset="-128"/>
              </a:rPr>
              <a:t>【</a:t>
            </a:r>
            <a:r>
              <a:rPr lang="ja-JP" altLang="en-US" sz="2400" b="0">
                <a:solidFill>
                  <a:srgbClr val="0033CC"/>
                </a:solidFill>
                <a:latin typeface="メイリオ" panose="020B0604030504040204" pitchFamily="50" charset="-128"/>
                <a:ea typeface="メイリオ" panose="020B0604030504040204" pitchFamily="50" charset="-128"/>
              </a:rPr>
              <a:t>特性要因図の作り方と活用</a:t>
            </a:r>
            <a:r>
              <a:rPr lang="en-US" altLang="ja-JP" sz="2400" b="0">
                <a:solidFill>
                  <a:srgbClr val="0033CC"/>
                </a:solidFill>
                <a:latin typeface="メイリオ" panose="020B0604030504040204" pitchFamily="50" charset="-128"/>
                <a:ea typeface="メイリオ" panose="020B0604030504040204" pitchFamily="50" charset="-128"/>
              </a:rPr>
              <a:t>】</a:t>
            </a:r>
            <a:r>
              <a:rPr lang="ja-JP" altLang="en-US" sz="2400" b="0">
                <a:solidFill>
                  <a:srgbClr val="0033CC"/>
                </a:solidFill>
                <a:latin typeface="メイリオ" panose="020B0604030504040204" pitchFamily="50" charset="-128"/>
                <a:ea typeface="メイリオ" panose="020B0604030504040204" pitchFamily="50" charset="-128"/>
              </a:rPr>
              <a:t>　　</a:t>
            </a:r>
            <a:endParaRPr lang="en-US" altLang="ja-JP" sz="2400" b="0">
              <a:solidFill>
                <a:srgbClr val="0033CC"/>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（１）特性要因図とは</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・問題とする</a:t>
            </a:r>
            <a:r>
              <a:rPr lang="ja-JP" altLang="en-US" sz="1800" b="0">
                <a:solidFill>
                  <a:srgbClr val="FF0000"/>
                </a:solidFill>
                <a:latin typeface="メイリオ" panose="020B0604030504040204" pitchFamily="50" charset="-128"/>
                <a:ea typeface="メイリオ" panose="020B0604030504040204" pitchFamily="50" charset="-128"/>
              </a:rPr>
              <a:t>特性</a:t>
            </a:r>
            <a:r>
              <a:rPr lang="ja-JP" altLang="en-US" sz="1800" b="0">
                <a:solidFill>
                  <a:srgbClr val="000000"/>
                </a:solidFill>
                <a:latin typeface="メイリオ" panose="020B0604030504040204" pitchFamily="50" charset="-128"/>
                <a:ea typeface="メイリオ" panose="020B0604030504040204" pitchFamily="50" charset="-128"/>
              </a:rPr>
              <a:t>とそれに影響をおよぼしていると思われる</a:t>
            </a:r>
            <a:r>
              <a:rPr lang="ja-JP" altLang="en-US" sz="1800" b="0">
                <a:solidFill>
                  <a:srgbClr val="FF0000"/>
                </a:solidFill>
                <a:latin typeface="メイリオ" panose="020B0604030504040204" pitchFamily="50" charset="-128"/>
                <a:ea typeface="メイリオ" panose="020B0604030504040204" pitchFamily="50" charset="-128"/>
              </a:rPr>
              <a:t>要因</a:t>
            </a:r>
            <a:r>
              <a:rPr lang="ja-JP" altLang="en-US" sz="1800" b="0">
                <a:solidFill>
                  <a:srgbClr val="000000"/>
                </a:solidFill>
                <a:latin typeface="メイリオ" panose="020B0604030504040204" pitchFamily="50" charset="-128"/>
                <a:ea typeface="メイリオ" panose="020B0604030504040204" pitchFamily="50" charset="-128"/>
              </a:rPr>
              <a:t>との関係を整理して</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魚の骨のような体系的にまとめた図です。</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・特性要因図は他の道具と違ってデータが数値ではなく、言葉となります。</a:t>
            </a:r>
          </a:p>
        </p:txBody>
      </p:sp>
      <p:grpSp>
        <p:nvGrpSpPr>
          <p:cNvPr id="153609" name="Group 15">
            <a:extLst>
              <a:ext uri="{FF2B5EF4-FFF2-40B4-BE49-F238E27FC236}">
                <a16:creationId xmlns:a16="http://schemas.microsoft.com/office/drawing/2014/main" id="{8BD67051-D440-7EEF-FFDB-4191929457AE}"/>
              </a:ext>
            </a:extLst>
          </p:cNvPr>
          <p:cNvGrpSpPr>
            <a:grpSpLocks/>
          </p:cNvGrpSpPr>
          <p:nvPr/>
        </p:nvGrpSpPr>
        <p:grpSpPr bwMode="auto">
          <a:xfrm>
            <a:off x="8382000" y="3352800"/>
            <a:ext cx="990600" cy="3048000"/>
            <a:chOff x="4320" y="1968"/>
            <a:chExt cx="624" cy="1920"/>
          </a:xfrm>
        </p:grpSpPr>
        <p:sp>
          <p:nvSpPr>
            <p:cNvPr id="75792" name="Text Box 9">
              <a:extLst>
                <a:ext uri="{FF2B5EF4-FFF2-40B4-BE49-F238E27FC236}">
                  <a16:creationId xmlns:a16="http://schemas.microsoft.com/office/drawing/2014/main" id="{87F5C448-FEE2-6A7C-659F-7AD8A1E0B2FC}"/>
                </a:ext>
              </a:extLst>
            </p:cNvPr>
            <p:cNvSpPr txBox="1">
              <a:spLocks noChangeArrowheads="1"/>
            </p:cNvSpPr>
            <p:nvPr/>
          </p:nvSpPr>
          <p:spPr bwMode="auto">
            <a:xfrm>
              <a:off x="4461" y="2400"/>
              <a:ext cx="349"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特　　　性</a:t>
              </a:r>
            </a:p>
          </p:txBody>
        </p:sp>
        <p:sp>
          <p:nvSpPr>
            <p:cNvPr id="75793" name="Oval 14">
              <a:extLst>
                <a:ext uri="{FF2B5EF4-FFF2-40B4-BE49-F238E27FC236}">
                  <a16:creationId xmlns:a16="http://schemas.microsoft.com/office/drawing/2014/main" id="{101682F3-B053-BCFE-43A5-11F0134FA992}"/>
                </a:ext>
              </a:extLst>
            </p:cNvPr>
            <p:cNvSpPr>
              <a:spLocks noChangeArrowheads="1"/>
            </p:cNvSpPr>
            <p:nvPr/>
          </p:nvSpPr>
          <p:spPr bwMode="auto">
            <a:xfrm>
              <a:off x="4320" y="1968"/>
              <a:ext cx="624" cy="1920"/>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grpSp>
        <p:nvGrpSpPr>
          <p:cNvPr id="153612" name="Group 20">
            <a:extLst>
              <a:ext uri="{FF2B5EF4-FFF2-40B4-BE49-F238E27FC236}">
                <a16:creationId xmlns:a16="http://schemas.microsoft.com/office/drawing/2014/main" id="{BDEC7DCA-85A0-58A8-009D-1CB438B8493F}"/>
              </a:ext>
            </a:extLst>
          </p:cNvPr>
          <p:cNvGrpSpPr>
            <a:grpSpLocks/>
          </p:cNvGrpSpPr>
          <p:nvPr/>
        </p:nvGrpSpPr>
        <p:grpSpPr bwMode="auto">
          <a:xfrm>
            <a:off x="3048000" y="3048000"/>
            <a:ext cx="4114800" cy="3657600"/>
            <a:chOff x="960" y="1776"/>
            <a:chExt cx="2592" cy="2304"/>
          </a:xfrm>
        </p:grpSpPr>
        <p:sp>
          <p:nvSpPr>
            <p:cNvPr id="75784" name="Text Box 10">
              <a:extLst>
                <a:ext uri="{FF2B5EF4-FFF2-40B4-BE49-F238E27FC236}">
                  <a16:creationId xmlns:a16="http://schemas.microsoft.com/office/drawing/2014/main" id="{FE759E50-68E0-8D9C-627E-3DF74EEAD105}"/>
                </a:ext>
              </a:extLst>
            </p:cNvPr>
            <p:cNvSpPr txBox="1">
              <a:spLocks noChangeArrowheads="1"/>
            </p:cNvSpPr>
            <p:nvPr/>
          </p:nvSpPr>
          <p:spPr bwMode="auto">
            <a:xfrm>
              <a:off x="1584" y="1920"/>
              <a:ext cx="6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33CC"/>
                  </a:solidFill>
                  <a:latin typeface="メイリオ" panose="020B0604030504040204" pitchFamily="50" charset="-128"/>
                  <a:ea typeface="メイリオ" panose="020B0604030504040204" pitchFamily="50" charset="-128"/>
                </a:rPr>
                <a:t>要　　因</a:t>
              </a:r>
            </a:p>
          </p:txBody>
        </p:sp>
        <p:sp>
          <p:nvSpPr>
            <p:cNvPr id="75785" name="Text Box 11">
              <a:extLst>
                <a:ext uri="{FF2B5EF4-FFF2-40B4-BE49-F238E27FC236}">
                  <a16:creationId xmlns:a16="http://schemas.microsoft.com/office/drawing/2014/main" id="{9563E63D-6A4B-8EA3-E331-A5FB95A4153F}"/>
                </a:ext>
              </a:extLst>
            </p:cNvPr>
            <p:cNvSpPr txBox="1">
              <a:spLocks noChangeArrowheads="1"/>
            </p:cNvSpPr>
            <p:nvPr/>
          </p:nvSpPr>
          <p:spPr bwMode="auto">
            <a:xfrm>
              <a:off x="2448" y="3744"/>
              <a:ext cx="6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33CC"/>
                  </a:solidFill>
                  <a:latin typeface="メイリオ" panose="020B0604030504040204" pitchFamily="50" charset="-128"/>
                  <a:ea typeface="メイリオ" panose="020B0604030504040204" pitchFamily="50" charset="-128"/>
                </a:rPr>
                <a:t>要　　因</a:t>
              </a:r>
            </a:p>
          </p:txBody>
        </p:sp>
        <p:sp>
          <p:nvSpPr>
            <p:cNvPr id="75786" name="Text Box 12">
              <a:extLst>
                <a:ext uri="{FF2B5EF4-FFF2-40B4-BE49-F238E27FC236}">
                  <a16:creationId xmlns:a16="http://schemas.microsoft.com/office/drawing/2014/main" id="{8457BA4C-7F22-CA2A-3080-91B64A9EA348}"/>
                </a:ext>
              </a:extLst>
            </p:cNvPr>
            <p:cNvSpPr txBox="1">
              <a:spLocks noChangeArrowheads="1"/>
            </p:cNvSpPr>
            <p:nvPr/>
          </p:nvSpPr>
          <p:spPr bwMode="auto">
            <a:xfrm>
              <a:off x="2688" y="1920"/>
              <a:ext cx="6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33CC"/>
                  </a:solidFill>
                  <a:latin typeface="メイリオ" panose="020B0604030504040204" pitchFamily="50" charset="-128"/>
                  <a:ea typeface="メイリオ" panose="020B0604030504040204" pitchFamily="50" charset="-128"/>
                </a:rPr>
                <a:t>要　　因</a:t>
              </a:r>
            </a:p>
          </p:txBody>
        </p:sp>
        <p:sp>
          <p:nvSpPr>
            <p:cNvPr id="75787" name="Text Box 13">
              <a:extLst>
                <a:ext uri="{FF2B5EF4-FFF2-40B4-BE49-F238E27FC236}">
                  <a16:creationId xmlns:a16="http://schemas.microsoft.com/office/drawing/2014/main" id="{7B119AD1-B82C-D5E8-68EA-7411D0C7785E}"/>
                </a:ext>
              </a:extLst>
            </p:cNvPr>
            <p:cNvSpPr txBox="1">
              <a:spLocks noChangeArrowheads="1"/>
            </p:cNvSpPr>
            <p:nvPr/>
          </p:nvSpPr>
          <p:spPr bwMode="auto">
            <a:xfrm>
              <a:off x="1200" y="3744"/>
              <a:ext cx="63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33CC"/>
                  </a:solidFill>
                  <a:latin typeface="メイリオ" panose="020B0604030504040204" pitchFamily="50" charset="-128"/>
                  <a:ea typeface="メイリオ" panose="020B0604030504040204" pitchFamily="50" charset="-128"/>
                </a:rPr>
                <a:t>要　　因</a:t>
              </a:r>
            </a:p>
          </p:txBody>
        </p:sp>
        <p:sp>
          <p:nvSpPr>
            <p:cNvPr id="75788" name="Oval 16">
              <a:extLst>
                <a:ext uri="{FF2B5EF4-FFF2-40B4-BE49-F238E27FC236}">
                  <a16:creationId xmlns:a16="http://schemas.microsoft.com/office/drawing/2014/main" id="{4774EEFA-866D-3717-FA85-305AFAF8416E}"/>
                </a:ext>
              </a:extLst>
            </p:cNvPr>
            <p:cNvSpPr>
              <a:spLocks noChangeArrowheads="1"/>
            </p:cNvSpPr>
            <p:nvPr/>
          </p:nvSpPr>
          <p:spPr bwMode="auto">
            <a:xfrm>
              <a:off x="2496" y="1776"/>
              <a:ext cx="1056" cy="480"/>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5789" name="Oval 17">
              <a:extLst>
                <a:ext uri="{FF2B5EF4-FFF2-40B4-BE49-F238E27FC236}">
                  <a16:creationId xmlns:a16="http://schemas.microsoft.com/office/drawing/2014/main" id="{5410B730-6460-3F49-FB5E-2CCFAE8C2F69}"/>
                </a:ext>
              </a:extLst>
            </p:cNvPr>
            <p:cNvSpPr>
              <a:spLocks noChangeArrowheads="1"/>
            </p:cNvSpPr>
            <p:nvPr/>
          </p:nvSpPr>
          <p:spPr bwMode="auto">
            <a:xfrm>
              <a:off x="1344" y="1776"/>
              <a:ext cx="1056" cy="480"/>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5790" name="Oval 18">
              <a:extLst>
                <a:ext uri="{FF2B5EF4-FFF2-40B4-BE49-F238E27FC236}">
                  <a16:creationId xmlns:a16="http://schemas.microsoft.com/office/drawing/2014/main" id="{3B8D943F-63A8-F394-4A9B-7686945988D6}"/>
                </a:ext>
              </a:extLst>
            </p:cNvPr>
            <p:cNvSpPr>
              <a:spLocks noChangeArrowheads="1"/>
            </p:cNvSpPr>
            <p:nvPr/>
          </p:nvSpPr>
          <p:spPr bwMode="auto">
            <a:xfrm>
              <a:off x="2208" y="3600"/>
              <a:ext cx="1056" cy="480"/>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5791" name="Oval 19">
              <a:extLst>
                <a:ext uri="{FF2B5EF4-FFF2-40B4-BE49-F238E27FC236}">
                  <a16:creationId xmlns:a16="http://schemas.microsoft.com/office/drawing/2014/main" id="{8A21EDC1-0E15-D3F4-2EE6-127975F38917}"/>
                </a:ext>
              </a:extLst>
            </p:cNvPr>
            <p:cNvSpPr>
              <a:spLocks noChangeArrowheads="1"/>
            </p:cNvSpPr>
            <p:nvPr/>
          </p:nvSpPr>
          <p:spPr bwMode="auto">
            <a:xfrm>
              <a:off x="960" y="3600"/>
              <a:ext cx="1056" cy="480"/>
            </a:xfrm>
            <a:prstGeom prst="ellipse">
              <a:avLst/>
            </a:prstGeom>
            <a:noFill/>
            <a:ln w="381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3607"/>
                                        </p:tgtEl>
                                        <p:attrNameLst>
                                          <p:attrName>style.visibility</p:attrName>
                                        </p:attrNameLst>
                                      </p:cBhvr>
                                      <p:to>
                                        <p:strVal val="visible"/>
                                      </p:to>
                                    </p:set>
                                    <p:animEffect transition="in" filter="fade">
                                      <p:cBhvr>
                                        <p:cTn id="7" dur="1000"/>
                                        <p:tgtEl>
                                          <p:spTgt spid="153607"/>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53608"/>
                                        </p:tgtEl>
                                        <p:attrNameLst>
                                          <p:attrName>style.visibility</p:attrName>
                                        </p:attrNameLst>
                                      </p:cBhvr>
                                      <p:to>
                                        <p:strVal val="visible"/>
                                      </p:to>
                                    </p:set>
                                    <p:animEffect transition="in" filter="fade">
                                      <p:cBhvr>
                                        <p:cTn id="11" dur="1000"/>
                                        <p:tgtEl>
                                          <p:spTgt spid="15360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153609"/>
                                        </p:tgtEl>
                                        <p:attrNameLst>
                                          <p:attrName>style.visibility</p:attrName>
                                        </p:attrNameLst>
                                      </p:cBhvr>
                                      <p:to>
                                        <p:strVal val="visible"/>
                                      </p:to>
                                    </p:set>
                                    <p:animEffect transition="in" filter="fade">
                                      <p:cBhvr>
                                        <p:cTn id="16" dur="1000"/>
                                        <p:tgtEl>
                                          <p:spTgt spid="153609"/>
                                        </p:tgtEl>
                                      </p:cBhvr>
                                    </p:animEffect>
                                  </p:childTnLst>
                                </p:cTn>
                              </p:par>
                            </p:childTnLst>
                          </p:cTn>
                        </p:par>
                        <p:par>
                          <p:cTn id="17" fill="hold" nodeType="afterGroup">
                            <p:stCondLst>
                              <p:cond delay="1000"/>
                            </p:stCondLst>
                            <p:childTnLst>
                              <p:par>
                                <p:cTn id="18" presetID="10" presetClass="entr" presetSubtype="0" fill="hold" nodeType="afterEffect">
                                  <p:stCondLst>
                                    <p:cond delay="0"/>
                                  </p:stCondLst>
                                  <p:childTnLst>
                                    <p:set>
                                      <p:cBhvr>
                                        <p:cTn id="19" dur="1" fill="hold">
                                          <p:stCondLst>
                                            <p:cond delay="0"/>
                                          </p:stCondLst>
                                        </p:cTn>
                                        <p:tgtEl>
                                          <p:spTgt spid="153603"/>
                                        </p:tgtEl>
                                        <p:attrNameLst>
                                          <p:attrName>style.visibility</p:attrName>
                                        </p:attrNameLst>
                                      </p:cBhvr>
                                      <p:to>
                                        <p:strVal val="visible"/>
                                      </p:to>
                                    </p:set>
                                    <p:animEffect transition="in" filter="fade">
                                      <p:cBhvr>
                                        <p:cTn id="20" dur="1000"/>
                                        <p:tgtEl>
                                          <p:spTgt spid="15360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53612"/>
                                        </p:tgtEl>
                                        <p:attrNameLst>
                                          <p:attrName>style.visibility</p:attrName>
                                        </p:attrNameLst>
                                      </p:cBhvr>
                                      <p:to>
                                        <p:strVal val="visible"/>
                                      </p:to>
                                    </p:set>
                                    <p:animEffect transition="in" filter="fade">
                                      <p:cBhvr>
                                        <p:cTn id="25" dur="1000"/>
                                        <p:tgtEl>
                                          <p:spTgt spid="153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7" grpId="0" animBg="1"/>
      <p:bldP spid="15360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1026">
            <a:extLst>
              <a:ext uri="{FF2B5EF4-FFF2-40B4-BE49-F238E27FC236}">
                <a16:creationId xmlns:a16="http://schemas.microsoft.com/office/drawing/2014/main" id="{041FE67C-4DCE-B915-1E6F-A1D98ABF64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84338" y="1371600"/>
            <a:ext cx="5910262"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2" name="Text Box 1028">
            <a:extLst>
              <a:ext uri="{FF2B5EF4-FFF2-40B4-BE49-F238E27FC236}">
                <a16:creationId xmlns:a16="http://schemas.microsoft.com/office/drawing/2014/main" id="{01B3A187-1DA3-1BB5-C9A4-7192A91546E9}"/>
              </a:ext>
            </a:extLst>
          </p:cNvPr>
          <p:cNvSpPr txBox="1">
            <a:spLocks noChangeArrowheads="1"/>
          </p:cNvSpPr>
          <p:nvPr/>
        </p:nvSpPr>
        <p:spPr bwMode="auto">
          <a:xfrm>
            <a:off x="7085013" y="1727200"/>
            <a:ext cx="43021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　ムダなコピーが多い</a:t>
            </a:r>
          </a:p>
        </p:txBody>
      </p:sp>
      <p:sp>
        <p:nvSpPr>
          <p:cNvPr id="155653" name="Text Box 1031">
            <a:extLst>
              <a:ext uri="{FF2B5EF4-FFF2-40B4-BE49-F238E27FC236}">
                <a16:creationId xmlns:a16="http://schemas.microsoft.com/office/drawing/2014/main" id="{B30BA12A-3740-9811-3A6C-5580EAD3A461}"/>
              </a:ext>
            </a:extLst>
          </p:cNvPr>
          <p:cNvSpPr txBox="1">
            <a:spLocks noChangeArrowheads="1"/>
          </p:cNvSpPr>
          <p:nvPr/>
        </p:nvSpPr>
        <p:spPr bwMode="auto">
          <a:xfrm>
            <a:off x="4495800" y="1371600"/>
            <a:ext cx="804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方　法</a:t>
            </a:r>
          </a:p>
        </p:txBody>
      </p:sp>
      <p:sp>
        <p:nvSpPr>
          <p:cNvPr id="155654" name="Text Box 1032">
            <a:extLst>
              <a:ext uri="{FF2B5EF4-FFF2-40B4-BE49-F238E27FC236}">
                <a16:creationId xmlns:a16="http://schemas.microsoft.com/office/drawing/2014/main" id="{0106B76F-88CD-94EA-08CA-D074BD5C4F92}"/>
              </a:ext>
            </a:extLst>
          </p:cNvPr>
          <p:cNvSpPr txBox="1">
            <a:spLocks noChangeArrowheads="1"/>
          </p:cNvSpPr>
          <p:nvPr/>
        </p:nvSpPr>
        <p:spPr bwMode="auto">
          <a:xfrm>
            <a:off x="4038600" y="4267200"/>
            <a:ext cx="804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材　料</a:t>
            </a:r>
          </a:p>
        </p:txBody>
      </p:sp>
      <p:sp>
        <p:nvSpPr>
          <p:cNvPr id="155655" name="Text Box 1033">
            <a:extLst>
              <a:ext uri="{FF2B5EF4-FFF2-40B4-BE49-F238E27FC236}">
                <a16:creationId xmlns:a16="http://schemas.microsoft.com/office/drawing/2014/main" id="{BEF1098E-A298-9037-6279-836A537BA22F}"/>
              </a:ext>
            </a:extLst>
          </p:cNvPr>
          <p:cNvSpPr txBox="1">
            <a:spLocks noChangeArrowheads="1"/>
          </p:cNvSpPr>
          <p:nvPr/>
        </p:nvSpPr>
        <p:spPr bwMode="auto">
          <a:xfrm>
            <a:off x="2819400" y="1371600"/>
            <a:ext cx="3921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人</a:t>
            </a:r>
          </a:p>
        </p:txBody>
      </p:sp>
      <p:sp>
        <p:nvSpPr>
          <p:cNvPr id="155656" name="Text Box 1039">
            <a:extLst>
              <a:ext uri="{FF2B5EF4-FFF2-40B4-BE49-F238E27FC236}">
                <a16:creationId xmlns:a16="http://schemas.microsoft.com/office/drawing/2014/main" id="{2756D0A5-8CB6-8E5B-F46B-B8E421A7AFF1}"/>
              </a:ext>
            </a:extLst>
          </p:cNvPr>
          <p:cNvSpPr txBox="1">
            <a:spLocks noChangeArrowheads="1"/>
          </p:cNvSpPr>
          <p:nvPr/>
        </p:nvSpPr>
        <p:spPr bwMode="auto">
          <a:xfrm>
            <a:off x="2895600" y="685800"/>
            <a:ext cx="2244725" cy="584200"/>
          </a:xfrm>
          <a:prstGeom prst="rect">
            <a:avLst/>
          </a:prstGeom>
          <a:solidFill>
            <a:schemeClr val="accent3"/>
          </a:solidFill>
          <a:ln w="9525">
            <a:no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b="0">
                <a:solidFill>
                  <a:srgbClr val="000000"/>
                </a:solidFill>
                <a:latin typeface="メイリオ" panose="020B0604030504040204" pitchFamily="50" charset="-128"/>
                <a:ea typeface="メイリオ" panose="020B0604030504040204" pitchFamily="50" charset="-128"/>
              </a:rPr>
              <a:t>要　　　因</a:t>
            </a:r>
          </a:p>
        </p:txBody>
      </p:sp>
      <p:sp>
        <p:nvSpPr>
          <p:cNvPr id="155657" name="Text Box 1040">
            <a:extLst>
              <a:ext uri="{FF2B5EF4-FFF2-40B4-BE49-F238E27FC236}">
                <a16:creationId xmlns:a16="http://schemas.microsoft.com/office/drawing/2014/main" id="{A563C205-DE61-3E89-AF2F-A61213F87D75}"/>
              </a:ext>
            </a:extLst>
          </p:cNvPr>
          <p:cNvSpPr txBox="1">
            <a:spLocks noChangeArrowheads="1"/>
          </p:cNvSpPr>
          <p:nvPr/>
        </p:nvSpPr>
        <p:spPr bwMode="auto">
          <a:xfrm>
            <a:off x="6705600" y="685800"/>
            <a:ext cx="1420813" cy="584200"/>
          </a:xfrm>
          <a:prstGeom prst="rect">
            <a:avLst/>
          </a:prstGeom>
          <a:solidFill>
            <a:schemeClr val="accent3"/>
          </a:solidFill>
          <a:ln w="9525">
            <a:no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b="0" dirty="0">
                <a:solidFill>
                  <a:srgbClr val="000000"/>
                </a:solidFill>
                <a:latin typeface="メイリオ" panose="020B0604030504040204" pitchFamily="50" charset="-128"/>
                <a:ea typeface="メイリオ" panose="020B0604030504040204" pitchFamily="50" charset="-128"/>
              </a:rPr>
              <a:t>特　性</a:t>
            </a:r>
          </a:p>
        </p:txBody>
      </p:sp>
      <p:sp>
        <p:nvSpPr>
          <p:cNvPr id="155658" name="Text Box 1044">
            <a:extLst>
              <a:ext uri="{FF2B5EF4-FFF2-40B4-BE49-F238E27FC236}">
                <a16:creationId xmlns:a16="http://schemas.microsoft.com/office/drawing/2014/main" id="{B0D239D5-FBE3-0A90-61F2-EB6464211144}"/>
              </a:ext>
            </a:extLst>
          </p:cNvPr>
          <p:cNvSpPr txBox="1">
            <a:spLocks noChangeArrowheads="1"/>
          </p:cNvSpPr>
          <p:nvPr/>
        </p:nvSpPr>
        <p:spPr bwMode="auto">
          <a:xfrm>
            <a:off x="7627938" y="1371600"/>
            <a:ext cx="3673475"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a:t>
            </a:r>
            <a:r>
              <a:rPr lang="ja-JP" altLang="en-US" sz="1800" b="0">
                <a:solidFill>
                  <a:srgbClr val="000000"/>
                </a:solidFill>
                <a:latin typeface="メイリオ" panose="020B0604030504040204" pitchFamily="50" charset="-128"/>
                <a:ea typeface="メイリオ" panose="020B0604030504040204" pitchFamily="50" charset="-128"/>
              </a:rPr>
              <a:t>特性とは</a:t>
            </a:r>
            <a:r>
              <a:rPr lang="en-US" altLang="ja-JP" sz="1800" b="0">
                <a:solidFill>
                  <a:srgbClr val="000000"/>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仕事の結果、あるいは工程</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から生み出される</a:t>
            </a:r>
            <a:r>
              <a:rPr lang="ja-JP" altLang="en-US" sz="1600" b="0">
                <a:solidFill>
                  <a:srgbClr val="0033CC"/>
                </a:solidFill>
                <a:latin typeface="メイリオ" panose="020B0604030504040204" pitchFamily="50" charset="-128"/>
                <a:ea typeface="メイリオ" panose="020B0604030504040204" pitchFamily="50" charset="-128"/>
              </a:rPr>
              <a:t>結果</a:t>
            </a:r>
            <a:r>
              <a:rPr lang="ja-JP" altLang="en-US" sz="1600" b="0">
                <a:solidFill>
                  <a:srgbClr val="FF0000"/>
                </a:solidFill>
                <a:latin typeface="メイリオ" panose="020B0604030504040204" pitchFamily="50" charset="-128"/>
                <a:ea typeface="メイリオ" panose="020B0604030504040204" pitchFamily="50" charset="-128"/>
              </a:rPr>
              <a:t>を示</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すものである。</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・品質（Ｑ）：外観、寸法、不良率</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クレーム件数</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・原価（Ｃ）：材料費、加工費、売</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上高、クレーム金額</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・納期（Ｄ）：工数、稼働率、生産</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量、出荷量</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・安全（Ｓ）：災害率、事故件数、</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ヒヤリハット件数</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・モラール（Ｍ）：出勤率、参加率、</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提案件数、改善件数</a:t>
            </a:r>
          </a:p>
        </p:txBody>
      </p:sp>
      <p:sp>
        <p:nvSpPr>
          <p:cNvPr id="77834" name="Text Box 1049">
            <a:extLst>
              <a:ext uri="{FF2B5EF4-FFF2-40B4-BE49-F238E27FC236}">
                <a16:creationId xmlns:a16="http://schemas.microsoft.com/office/drawing/2014/main" id="{B3F59035-6190-19E0-D52B-53BFAA4F90A9}"/>
              </a:ext>
            </a:extLst>
          </p:cNvPr>
          <p:cNvSpPr txBox="1">
            <a:spLocks noChangeArrowheads="1"/>
          </p:cNvSpPr>
          <p:nvPr/>
        </p:nvSpPr>
        <p:spPr bwMode="auto">
          <a:xfrm>
            <a:off x="1752600" y="152400"/>
            <a:ext cx="5108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i="1" u="sng">
                <a:solidFill>
                  <a:srgbClr val="000000"/>
                </a:solidFill>
                <a:latin typeface="メイリオ" panose="020B0604030504040204" pitchFamily="50" charset="-128"/>
                <a:ea typeface="メイリオ" panose="020B0604030504040204" pitchFamily="50" charset="-128"/>
              </a:rPr>
              <a:t>参考：</a:t>
            </a:r>
            <a:r>
              <a:rPr lang="en-US" altLang="ja-JP" sz="2400" b="0" i="1" u="sng">
                <a:solidFill>
                  <a:srgbClr val="000000"/>
                </a:solidFill>
                <a:latin typeface="メイリオ" panose="020B0604030504040204" pitchFamily="50" charset="-128"/>
                <a:ea typeface="メイリオ" panose="020B0604030504040204" pitchFamily="50" charset="-128"/>
              </a:rPr>
              <a:t>《</a:t>
            </a:r>
            <a:r>
              <a:rPr lang="ja-JP" altLang="en-US" sz="2400" b="0" i="1" u="sng">
                <a:solidFill>
                  <a:srgbClr val="000000"/>
                </a:solidFill>
                <a:latin typeface="メイリオ" panose="020B0604030504040204" pitchFamily="50" charset="-128"/>
                <a:ea typeface="メイリオ" panose="020B0604030504040204" pitchFamily="50" charset="-128"/>
              </a:rPr>
              <a:t>特性とは･･　要因とは･･</a:t>
            </a:r>
            <a:r>
              <a:rPr lang="en-US" altLang="ja-JP" sz="2400" b="0" i="1" u="sng">
                <a:solidFill>
                  <a:srgbClr val="000000"/>
                </a:solidFill>
                <a:latin typeface="メイリオ" panose="020B0604030504040204" pitchFamily="50" charset="-128"/>
                <a:ea typeface="メイリオ" panose="020B0604030504040204" pitchFamily="50" charset="-128"/>
              </a:rPr>
              <a:t>》</a:t>
            </a:r>
          </a:p>
        </p:txBody>
      </p:sp>
      <p:sp>
        <p:nvSpPr>
          <p:cNvPr id="155664" name="Text Box 1051">
            <a:extLst>
              <a:ext uri="{FF2B5EF4-FFF2-40B4-BE49-F238E27FC236}">
                <a16:creationId xmlns:a16="http://schemas.microsoft.com/office/drawing/2014/main" id="{0A12C28B-17B0-3422-FB9B-D18309BEB009}"/>
              </a:ext>
            </a:extLst>
          </p:cNvPr>
          <p:cNvSpPr txBox="1">
            <a:spLocks noChangeArrowheads="1"/>
          </p:cNvSpPr>
          <p:nvPr/>
        </p:nvSpPr>
        <p:spPr bwMode="auto">
          <a:xfrm>
            <a:off x="2057400" y="4267200"/>
            <a:ext cx="8048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計　測</a:t>
            </a:r>
          </a:p>
        </p:txBody>
      </p:sp>
      <p:sp>
        <p:nvSpPr>
          <p:cNvPr id="77836" name="Rectangle 1055">
            <a:extLst>
              <a:ext uri="{FF2B5EF4-FFF2-40B4-BE49-F238E27FC236}">
                <a16:creationId xmlns:a16="http://schemas.microsoft.com/office/drawing/2014/main" id="{5D060540-7B50-5828-42B5-92E1BCAF78BE}"/>
              </a:ext>
            </a:extLst>
          </p:cNvPr>
          <p:cNvSpPr>
            <a:spLocks noChangeArrowheads="1"/>
          </p:cNvSpPr>
          <p:nvPr/>
        </p:nvSpPr>
        <p:spPr bwMode="auto">
          <a:xfrm>
            <a:off x="4437063" y="3203575"/>
            <a:ext cx="184150" cy="307975"/>
          </a:xfrm>
          <a:prstGeom prst="rect">
            <a:avLst/>
          </a:prstGeom>
          <a:solidFill>
            <a:srgbClr val="FFFFFF"/>
          </a:solidFill>
          <a:ln w="12700">
            <a:solidFill>
              <a:srgbClr val="FFFFFF"/>
            </a:solidFill>
            <a:miter lim="800000"/>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nvGrpSpPr>
          <p:cNvPr id="155673" name="Group 25">
            <a:extLst>
              <a:ext uri="{FF2B5EF4-FFF2-40B4-BE49-F238E27FC236}">
                <a16:creationId xmlns:a16="http://schemas.microsoft.com/office/drawing/2014/main" id="{ECF935EE-9EBE-7F0D-1983-C63A72A738A9}"/>
              </a:ext>
            </a:extLst>
          </p:cNvPr>
          <p:cNvGrpSpPr>
            <a:grpSpLocks/>
          </p:cNvGrpSpPr>
          <p:nvPr/>
        </p:nvGrpSpPr>
        <p:grpSpPr bwMode="auto">
          <a:xfrm>
            <a:off x="1752600" y="4724400"/>
            <a:ext cx="8515350" cy="1857375"/>
            <a:chOff x="144" y="2976"/>
            <a:chExt cx="5364" cy="1170"/>
          </a:xfrm>
        </p:grpSpPr>
        <p:grpSp>
          <p:nvGrpSpPr>
            <p:cNvPr id="77838" name="Group 1050">
              <a:extLst>
                <a:ext uri="{FF2B5EF4-FFF2-40B4-BE49-F238E27FC236}">
                  <a16:creationId xmlns:a16="http://schemas.microsoft.com/office/drawing/2014/main" id="{21B5A54A-5677-4F69-E514-FB184A6AC058}"/>
                </a:ext>
              </a:extLst>
            </p:cNvPr>
            <p:cNvGrpSpPr>
              <a:grpSpLocks/>
            </p:cNvGrpSpPr>
            <p:nvPr/>
          </p:nvGrpSpPr>
          <p:grpSpPr bwMode="auto">
            <a:xfrm>
              <a:off x="144" y="2976"/>
              <a:ext cx="3967" cy="1170"/>
              <a:chOff x="144" y="2880"/>
              <a:chExt cx="3967" cy="1170"/>
            </a:xfrm>
          </p:grpSpPr>
          <p:sp>
            <p:nvSpPr>
              <p:cNvPr id="77843" name="Text Box 1045">
                <a:extLst>
                  <a:ext uri="{FF2B5EF4-FFF2-40B4-BE49-F238E27FC236}">
                    <a16:creationId xmlns:a16="http://schemas.microsoft.com/office/drawing/2014/main" id="{5BF3413B-846F-E724-A708-31CCF978291D}"/>
                  </a:ext>
                </a:extLst>
              </p:cNvPr>
              <p:cNvSpPr txBox="1">
                <a:spLocks noChangeArrowheads="1"/>
              </p:cNvSpPr>
              <p:nvPr/>
            </p:nvSpPr>
            <p:spPr bwMode="auto">
              <a:xfrm>
                <a:off x="144" y="2880"/>
                <a:ext cx="296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a:t>
                </a:r>
                <a:r>
                  <a:rPr lang="ja-JP" altLang="en-US" sz="1800" b="0">
                    <a:solidFill>
                      <a:srgbClr val="000000"/>
                    </a:solidFill>
                    <a:latin typeface="メイリオ" panose="020B0604030504040204" pitchFamily="50" charset="-128"/>
                    <a:ea typeface="メイリオ" panose="020B0604030504040204" pitchFamily="50" charset="-128"/>
                  </a:rPr>
                  <a:t>要因とは</a:t>
                </a:r>
                <a:r>
                  <a:rPr lang="en-US" altLang="ja-JP" sz="1800" b="0">
                    <a:solidFill>
                      <a:srgbClr val="000000"/>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結果（特性）に影響を与えるとして取上げた</a:t>
                </a:r>
                <a:r>
                  <a:rPr lang="ja-JP" altLang="en-US" sz="1600" b="0">
                    <a:solidFill>
                      <a:srgbClr val="0033CC"/>
                    </a:solidFill>
                    <a:latin typeface="メイリオ" panose="020B0604030504040204" pitchFamily="50" charset="-128"/>
                    <a:ea typeface="メイリオ" panose="020B0604030504040204" pitchFamily="50" charset="-128"/>
                  </a:rPr>
                  <a:t>原因</a:t>
                </a:r>
              </a:p>
            </p:txBody>
          </p:sp>
          <p:sp>
            <p:nvSpPr>
              <p:cNvPr id="77844" name="Text Box 1046">
                <a:extLst>
                  <a:ext uri="{FF2B5EF4-FFF2-40B4-BE49-F238E27FC236}">
                    <a16:creationId xmlns:a16="http://schemas.microsoft.com/office/drawing/2014/main" id="{39CA265D-FA76-D792-D9AD-2065AB61E176}"/>
                  </a:ext>
                </a:extLst>
              </p:cNvPr>
              <p:cNvSpPr txBox="1">
                <a:spLocks noChangeArrowheads="1"/>
              </p:cNvSpPr>
              <p:nvPr/>
            </p:nvSpPr>
            <p:spPr bwMode="auto">
              <a:xfrm>
                <a:off x="624" y="3216"/>
                <a:ext cx="3487" cy="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600" b="0">
                    <a:solidFill>
                      <a:srgbClr val="FF0000"/>
                    </a:solidFill>
                    <a:latin typeface="メイリオ" panose="020B0604030504040204" pitchFamily="50" charset="-128"/>
                    <a:ea typeface="メイリオ" panose="020B0604030504040204" pitchFamily="50" charset="-128"/>
                  </a:rPr>
                  <a:t>Man</a:t>
                </a:r>
                <a:r>
                  <a:rPr lang="ja-JP" altLang="en-US" sz="1600" b="0">
                    <a:solidFill>
                      <a:srgbClr val="FF0000"/>
                    </a:solidFill>
                    <a:latin typeface="メイリオ" panose="020B0604030504040204" pitchFamily="50" charset="-128"/>
                    <a:ea typeface="メイリオ" panose="020B0604030504040204" pitchFamily="50" charset="-128"/>
                  </a:rPr>
                  <a:t>：人（作業者）</a:t>
                </a:r>
              </a:p>
              <a:p>
                <a:pPr eaLnBrk="1" hangingPunct="1">
                  <a:spcBef>
                    <a:spcPct val="0"/>
                  </a:spcBef>
                  <a:buFontTx/>
                  <a:buNone/>
                </a:pPr>
                <a:r>
                  <a:rPr lang="en-US" altLang="ja-JP" sz="1600" b="0">
                    <a:solidFill>
                      <a:srgbClr val="FF0000"/>
                    </a:solidFill>
                    <a:latin typeface="メイリオ" panose="020B0604030504040204" pitchFamily="50" charset="-128"/>
                    <a:ea typeface="メイリオ" panose="020B0604030504040204" pitchFamily="50" charset="-128"/>
                  </a:rPr>
                  <a:t>Machine</a:t>
                </a:r>
                <a:r>
                  <a:rPr lang="ja-JP" altLang="en-US" sz="1600" b="0">
                    <a:solidFill>
                      <a:srgbClr val="FF0000"/>
                    </a:solidFill>
                    <a:latin typeface="メイリオ" panose="020B0604030504040204" pitchFamily="50" charset="-128"/>
                    <a:ea typeface="メイリオ" panose="020B0604030504040204" pitchFamily="50" charset="-128"/>
                  </a:rPr>
                  <a:t>：機械（設備、装置）</a:t>
                </a:r>
              </a:p>
              <a:p>
                <a:pPr eaLnBrk="1" hangingPunct="1">
                  <a:spcBef>
                    <a:spcPct val="0"/>
                  </a:spcBef>
                  <a:buFontTx/>
                  <a:buNone/>
                </a:pPr>
                <a:r>
                  <a:rPr lang="en-US" altLang="ja-JP" sz="1600" b="0">
                    <a:solidFill>
                      <a:srgbClr val="FF0000"/>
                    </a:solidFill>
                    <a:latin typeface="メイリオ" panose="020B0604030504040204" pitchFamily="50" charset="-128"/>
                    <a:ea typeface="メイリオ" panose="020B0604030504040204" pitchFamily="50" charset="-128"/>
                  </a:rPr>
                  <a:t>Material</a:t>
                </a:r>
                <a:r>
                  <a:rPr lang="ja-JP" altLang="en-US" sz="1600" b="0">
                    <a:solidFill>
                      <a:srgbClr val="FF0000"/>
                    </a:solidFill>
                    <a:latin typeface="メイリオ" panose="020B0604030504040204" pitchFamily="50" charset="-128"/>
                    <a:ea typeface="メイリオ" panose="020B0604030504040204" pitchFamily="50" charset="-128"/>
                  </a:rPr>
                  <a:t>：材料（部品）</a:t>
                </a:r>
                <a:r>
                  <a:rPr lang="ja-JP" altLang="en-US" sz="1600" b="0">
                    <a:solidFill>
                      <a:srgbClr val="000000"/>
                    </a:solidFill>
                    <a:latin typeface="メイリオ" panose="020B0604030504040204" pitchFamily="50" charset="-128"/>
                    <a:ea typeface="メイリオ" panose="020B0604030504040204" pitchFamily="50" charset="-128"/>
                  </a:rPr>
                  <a:t>　　　＋　</a:t>
                </a:r>
                <a:r>
                  <a:rPr lang="en-US" altLang="ja-JP" sz="1600" b="0">
                    <a:solidFill>
                      <a:srgbClr val="000000"/>
                    </a:solidFill>
                    <a:latin typeface="メイリオ" panose="020B0604030504040204" pitchFamily="50" charset="-128"/>
                    <a:ea typeface="メイリオ" panose="020B0604030504040204" pitchFamily="50" charset="-128"/>
                  </a:rPr>
                  <a:t>Environment</a:t>
                </a:r>
                <a:r>
                  <a:rPr lang="ja-JP" altLang="en-US" sz="1600" b="0">
                    <a:solidFill>
                      <a:srgbClr val="000000"/>
                    </a:solidFill>
                    <a:latin typeface="メイリオ" panose="020B0604030504040204" pitchFamily="50" charset="-128"/>
                    <a:ea typeface="メイリオ" panose="020B0604030504040204" pitchFamily="50" charset="-128"/>
                  </a:rPr>
                  <a:t>：環境</a:t>
                </a:r>
              </a:p>
              <a:p>
                <a:pPr eaLnBrk="1" hangingPunct="1">
                  <a:spcBef>
                    <a:spcPct val="0"/>
                  </a:spcBef>
                  <a:buFontTx/>
                  <a:buNone/>
                </a:pPr>
                <a:r>
                  <a:rPr lang="en-US" altLang="ja-JP" sz="1600" b="0">
                    <a:solidFill>
                      <a:srgbClr val="FF0000"/>
                    </a:solidFill>
                    <a:latin typeface="メイリオ" panose="020B0604030504040204" pitchFamily="50" charset="-128"/>
                    <a:ea typeface="メイリオ" panose="020B0604030504040204" pitchFamily="50" charset="-128"/>
                  </a:rPr>
                  <a:t>Method</a:t>
                </a:r>
                <a:r>
                  <a:rPr lang="ja-JP" altLang="en-US" sz="1600" b="0">
                    <a:solidFill>
                      <a:srgbClr val="FF0000"/>
                    </a:solidFill>
                    <a:latin typeface="メイリオ" panose="020B0604030504040204" pitchFamily="50" charset="-128"/>
                    <a:ea typeface="メイリオ" panose="020B0604030504040204" pitchFamily="50" charset="-128"/>
                  </a:rPr>
                  <a:t>：方法（作業方法）</a:t>
                </a:r>
                <a:endParaRPr lang="ja-JP" altLang="en-US"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en-US" altLang="ja-JP" sz="1600" b="0">
                    <a:solidFill>
                      <a:srgbClr val="000000"/>
                    </a:solidFill>
                    <a:latin typeface="メイリオ" panose="020B0604030504040204" pitchFamily="50" charset="-128"/>
                    <a:ea typeface="メイリオ" panose="020B0604030504040204" pitchFamily="50" charset="-128"/>
                  </a:rPr>
                  <a:t>Measurement</a:t>
                </a:r>
                <a:r>
                  <a:rPr lang="ja-JP" altLang="en-US" sz="1600" b="0">
                    <a:solidFill>
                      <a:srgbClr val="000000"/>
                    </a:solidFill>
                    <a:latin typeface="メイリオ" panose="020B0604030504040204" pitchFamily="50" charset="-128"/>
                    <a:ea typeface="メイリオ" panose="020B0604030504040204" pitchFamily="50" charset="-128"/>
                  </a:rPr>
                  <a:t>：測定</a:t>
                </a:r>
              </a:p>
            </p:txBody>
          </p:sp>
          <p:sp>
            <p:nvSpPr>
              <p:cNvPr id="77845" name="Text Box 1048">
                <a:extLst>
                  <a:ext uri="{FF2B5EF4-FFF2-40B4-BE49-F238E27FC236}">
                    <a16:creationId xmlns:a16="http://schemas.microsoft.com/office/drawing/2014/main" id="{25539D8C-0C68-19D8-DF98-A3770C24675A}"/>
                  </a:ext>
                </a:extLst>
              </p:cNvPr>
              <p:cNvSpPr txBox="1">
                <a:spLocks noChangeArrowheads="1"/>
              </p:cNvSpPr>
              <p:nvPr/>
            </p:nvSpPr>
            <p:spPr bwMode="auto">
              <a:xfrm>
                <a:off x="192" y="3312"/>
                <a:ext cx="67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４Ｍ</a:t>
                </a:r>
              </a:p>
              <a:p>
                <a:pPr eaLnBrk="1" hangingPunct="1">
                  <a:spcBef>
                    <a:spcPct val="0"/>
                  </a:spcBef>
                  <a:buFontTx/>
                  <a:buNone/>
                </a:pPr>
                <a:r>
                  <a:rPr lang="en-US" altLang="ja-JP" sz="2400" b="0">
                    <a:solidFill>
                      <a:srgbClr val="000000"/>
                    </a:solidFill>
                    <a:latin typeface="メイリオ" panose="020B0604030504040204" pitchFamily="50" charset="-128"/>
                    <a:ea typeface="メイリオ" panose="020B0604030504040204" pitchFamily="50" charset="-128"/>
                  </a:rPr>
                  <a:t>(5M</a:t>
                </a:r>
                <a:r>
                  <a:rPr lang="ja-JP" altLang="en-US" sz="2400" b="0">
                    <a:solidFill>
                      <a:srgbClr val="000000"/>
                    </a:solidFill>
                    <a:latin typeface="メイリオ" panose="020B0604030504040204" pitchFamily="50" charset="-128"/>
                    <a:ea typeface="メイリオ" panose="020B0604030504040204" pitchFamily="50" charset="-128"/>
                  </a:rPr>
                  <a:t>）</a:t>
                </a:r>
              </a:p>
            </p:txBody>
          </p:sp>
        </p:grpSp>
        <p:sp>
          <p:nvSpPr>
            <p:cNvPr id="77839" name="Text Box 78">
              <a:extLst>
                <a:ext uri="{FF2B5EF4-FFF2-40B4-BE49-F238E27FC236}">
                  <a16:creationId xmlns:a16="http://schemas.microsoft.com/office/drawing/2014/main" id="{7EA71814-4451-EC47-1BAB-85140921E98C}"/>
                </a:ext>
              </a:extLst>
            </p:cNvPr>
            <p:cNvSpPr txBox="1">
              <a:spLocks noChangeArrowheads="1"/>
            </p:cNvSpPr>
            <p:nvPr/>
          </p:nvSpPr>
          <p:spPr bwMode="auto">
            <a:xfrm>
              <a:off x="4104" y="3582"/>
              <a:ext cx="140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５Ｍ＋１Ｅ</a:t>
              </a:r>
            </a:p>
          </p:txBody>
        </p:sp>
        <p:sp>
          <p:nvSpPr>
            <p:cNvPr id="77840" name="Rectangle 80">
              <a:extLst>
                <a:ext uri="{FF2B5EF4-FFF2-40B4-BE49-F238E27FC236}">
                  <a16:creationId xmlns:a16="http://schemas.microsoft.com/office/drawing/2014/main" id="{221F6F35-7652-7CF7-DAD8-F87794B0A68B}"/>
                </a:ext>
              </a:extLst>
            </p:cNvPr>
            <p:cNvSpPr>
              <a:spLocks noChangeArrowheads="1"/>
            </p:cNvSpPr>
            <p:nvPr/>
          </p:nvSpPr>
          <p:spPr bwMode="auto">
            <a:xfrm>
              <a:off x="2664" y="3632"/>
              <a:ext cx="1224" cy="19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7841" name="Text Box 81">
              <a:extLst>
                <a:ext uri="{FF2B5EF4-FFF2-40B4-BE49-F238E27FC236}">
                  <a16:creationId xmlns:a16="http://schemas.microsoft.com/office/drawing/2014/main" id="{7CF76610-B9BD-80A8-F7CE-13FB293D67D7}"/>
                </a:ext>
              </a:extLst>
            </p:cNvPr>
            <p:cNvSpPr txBox="1">
              <a:spLocks noChangeArrowheads="1"/>
            </p:cNvSpPr>
            <p:nvPr/>
          </p:nvSpPr>
          <p:spPr bwMode="auto">
            <a:xfrm>
              <a:off x="3058" y="3352"/>
              <a:ext cx="34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Ｅ</a:t>
              </a:r>
            </a:p>
          </p:txBody>
        </p:sp>
        <p:sp>
          <p:nvSpPr>
            <p:cNvPr id="77842" name="AutoShape 82">
              <a:extLst>
                <a:ext uri="{FF2B5EF4-FFF2-40B4-BE49-F238E27FC236}">
                  <a16:creationId xmlns:a16="http://schemas.microsoft.com/office/drawing/2014/main" id="{59A3B814-6149-8D13-101A-1B887496E3C0}"/>
                </a:ext>
              </a:extLst>
            </p:cNvPr>
            <p:cNvSpPr>
              <a:spLocks noChangeArrowheads="1"/>
            </p:cNvSpPr>
            <p:nvPr/>
          </p:nvSpPr>
          <p:spPr bwMode="auto">
            <a:xfrm>
              <a:off x="4105" y="3548"/>
              <a:ext cx="148" cy="385"/>
            </a:xfrm>
            <a:prstGeom prst="rightArrow">
              <a:avLst>
                <a:gd name="adj1" fmla="val 50000"/>
                <a:gd name="adj2" fmla="val 43181"/>
              </a:avLst>
            </a:prstGeom>
            <a:solidFill>
              <a:srgbClr val="CCFFFF"/>
            </a:solidFill>
            <a:ln w="12700">
              <a:solidFill>
                <a:schemeClr val="tx1"/>
              </a:solidFill>
              <a:miter lim="800000"/>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5657"/>
                                        </p:tgtEl>
                                        <p:attrNameLst>
                                          <p:attrName>style.visibility</p:attrName>
                                        </p:attrNameLst>
                                      </p:cBhvr>
                                      <p:to>
                                        <p:strVal val="visible"/>
                                      </p:to>
                                    </p:set>
                                    <p:animEffect transition="in" filter="fade">
                                      <p:cBhvr>
                                        <p:cTn id="7" dur="1000"/>
                                        <p:tgtEl>
                                          <p:spTgt spid="155657"/>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55658"/>
                                        </p:tgtEl>
                                        <p:attrNameLst>
                                          <p:attrName>style.visibility</p:attrName>
                                        </p:attrNameLst>
                                      </p:cBhvr>
                                      <p:to>
                                        <p:strVal val="visible"/>
                                      </p:to>
                                    </p:set>
                                    <p:animEffect transition="in" filter="fade">
                                      <p:cBhvr>
                                        <p:cTn id="11" dur="1000"/>
                                        <p:tgtEl>
                                          <p:spTgt spid="15565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155652"/>
                                        </p:tgtEl>
                                        <p:attrNameLst>
                                          <p:attrName>style.visibility</p:attrName>
                                        </p:attrNameLst>
                                      </p:cBhvr>
                                      <p:to>
                                        <p:strVal val="visible"/>
                                      </p:to>
                                    </p:set>
                                    <p:animEffect transition="in" filter="fade">
                                      <p:cBhvr>
                                        <p:cTn id="16" dur="1000"/>
                                        <p:tgtEl>
                                          <p:spTgt spid="15565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155656"/>
                                        </p:tgtEl>
                                        <p:attrNameLst>
                                          <p:attrName>style.visibility</p:attrName>
                                        </p:attrNameLst>
                                      </p:cBhvr>
                                      <p:to>
                                        <p:strVal val="visible"/>
                                      </p:to>
                                    </p:set>
                                    <p:animEffect transition="in" filter="fade">
                                      <p:cBhvr>
                                        <p:cTn id="21" dur="1000"/>
                                        <p:tgtEl>
                                          <p:spTgt spid="155656"/>
                                        </p:tgtEl>
                                      </p:cBhvr>
                                    </p:animEffect>
                                  </p:childTnLst>
                                </p:cTn>
                              </p:par>
                            </p:childTnLst>
                          </p:cTn>
                        </p:par>
                        <p:par>
                          <p:cTn id="22" fill="hold" nodeType="afterGroup">
                            <p:stCondLst>
                              <p:cond delay="1000"/>
                            </p:stCondLst>
                            <p:childTnLst>
                              <p:par>
                                <p:cTn id="23" presetID="10" presetClass="entr" presetSubtype="0" fill="hold" nodeType="afterEffect">
                                  <p:stCondLst>
                                    <p:cond delay="0"/>
                                  </p:stCondLst>
                                  <p:childTnLst>
                                    <p:set>
                                      <p:cBhvr>
                                        <p:cTn id="24" dur="1" fill="hold">
                                          <p:stCondLst>
                                            <p:cond delay="0"/>
                                          </p:stCondLst>
                                        </p:cTn>
                                        <p:tgtEl>
                                          <p:spTgt spid="155673"/>
                                        </p:tgtEl>
                                        <p:attrNameLst>
                                          <p:attrName>style.visibility</p:attrName>
                                        </p:attrNameLst>
                                      </p:cBhvr>
                                      <p:to>
                                        <p:strVal val="visible"/>
                                      </p:to>
                                    </p:set>
                                    <p:animEffect transition="in" filter="fade">
                                      <p:cBhvr>
                                        <p:cTn id="25" dur="1000"/>
                                        <p:tgtEl>
                                          <p:spTgt spid="15567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55655"/>
                                        </p:tgtEl>
                                        <p:attrNameLst>
                                          <p:attrName>style.visibility</p:attrName>
                                        </p:attrNameLst>
                                      </p:cBhvr>
                                      <p:to>
                                        <p:strVal val="visible"/>
                                      </p:to>
                                    </p:set>
                                    <p:animEffect transition="in" filter="fade">
                                      <p:cBhvr>
                                        <p:cTn id="30" dur="1000"/>
                                        <p:tgtEl>
                                          <p:spTgt spid="155655"/>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155653"/>
                                        </p:tgtEl>
                                        <p:attrNameLst>
                                          <p:attrName>style.visibility</p:attrName>
                                        </p:attrNameLst>
                                      </p:cBhvr>
                                      <p:to>
                                        <p:strVal val="visible"/>
                                      </p:to>
                                    </p:set>
                                    <p:animEffect transition="in" filter="fade">
                                      <p:cBhvr>
                                        <p:cTn id="34" dur="1000"/>
                                        <p:tgtEl>
                                          <p:spTgt spid="155653"/>
                                        </p:tgtEl>
                                      </p:cBhvr>
                                    </p:animEffect>
                                  </p:childTnLst>
                                </p:cTn>
                              </p:par>
                            </p:childTnLst>
                          </p:cTn>
                        </p:par>
                        <p:par>
                          <p:cTn id="35" fill="hold" nodeType="afterGroup">
                            <p:stCondLst>
                              <p:cond delay="2000"/>
                            </p:stCondLst>
                            <p:childTnLst>
                              <p:par>
                                <p:cTn id="36" presetID="10" presetClass="entr" presetSubtype="0" fill="hold" nodeType="afterEffect">
                                  <p:stCondLst>
                                    <p:cond delay="0"/>
                                  </p:stCondLst>
                                  <p:childTnLst>
                                    <p:set>
                                      <p:cBhvr>
                                        <p:cTn id="37" dur="1" fill="hold">
                                          <p:stCondLst>
                                            <p:cond delay="0"/>
                                          </p:stCondLst>
                                        </p:cTn>
                                        <p:tgtEl>
                                          <p:spTgt spid="155654"/>
                                        </p:tgtEl>
                                        <p:attrNameLst>
                                          <p:attrName>style.visibility</p:attrName>
                                        </p:attrNameLst>
                                      </p:cBhvr>
                                      <p:to>
                                        <p:strVal val="visible"/>
                                      </p:to>
                                    </p:set>
                                    <p:animEffect transition="in" filter="fade">
                                      <p:cBhvr>
                                        <p:cTn id="38" dur="1000"/>
                                        <p:tgtEl>
                                          <p:spTgt spid="155654"/>
                                        </p:tgtEl>
                                      </p:cBhvr>
                                    </p:animEffect>
                                  </p:childTnLst>
                                </p:cTn>
                              </p:par>
                            </p:childTnLst>
                          </p:cTn>
                        </p:par>
                        <p:par>
                          <p:cTn id="39" fill="hold" nodeType="afterGroup">
                            <p:stCondLst>
                              <p:cond delay="3000"/>
                            </p:stCondLst>
                            <p:childTnLst>
                              <p:par>
                                <p:cTn id="40" presetID="10" presetClass="entr" presetSubtype="0" fill="hold" nodeType="afterEffect">
                                  <p:stCondLst>
                                    <p:cond delay="0"/>
                                  </p:stCondLst>
                                  <p:childTnLst>
                                    <p:set>
                                      <p:cBhvr>
                                        <p:cTn id="41" dur="1" fill="hold">
                                          <p:stCondLst>
                                            <p:cond delay="0"/>
                                          </p:stCondLst>
                                        </p:cTn>
                                        <p:tgtEl>
                                          <p:spTgt spid="155664"/>
                                        </p:tgtEl>
                                        <p:attrNameLst>
                                          <p:attrName>style.visibility</p:attrName>
                                        </p:attrNameLst>
                                      </p:cBhvr>
                                      <p:to>
                                        <p:strVal val="visible"/>
                                      </p:to>
                                    </p:set>
                                    <p:animEffect transition="in" filter="fade">
                                      <p:cBhvr>
                                        <p:cTn id="42" dur="1000"/>
                                        <p:tgtEl>
                                          <p:spTgt spid="155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P spid="155653" grpId="0"/>
      <p:bldP spid="155654" grpId="0"/>
      <p:bldP spid="155655" grpId="0"/>
      <p:bldP spid="155656" grpId="0" animBg="1"/>
      <p:bldP spid="155657" grpId="0" animBg="1"/>
      <p:bldP spid="155658" grpId="0"/>
      <p:bldP spid="15566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1029">
            <a:extLst>
              <a:ext uri="{FF2B5EF4-FFF2-40B4-BE49-F238E27FC236}">
                <a16:creationId xmlns:a16="http://schemas.microsoft.com/office/drawing/2014/main" id="{039C463E-D9EB-37C0-277E-04C63E96450E}"/>
              </a:ext>
            </a:extLst>
          </p:cNvPr>
          <p:cNvSpPr txBox="1">
            <a:spLocks noChangeArrowheads="1"/>
          </p:cNvSpPr>
          <p:nvPr/>
        </p:nvSpPr>
        <p:spPr bwMode="auto">
          <a:xfrm>
            <a:off x="1660525" y="96838"/>
            <a:ext cx="387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（２）特性要因図の作り方</a:t>
            </a:r>
            <a:endParaRPr lang="ja-JP" altLang="en-US" sz="2400" b="0">
              <a:solidFill>
                <a:srgbClr val="000000"/>
              </a:solidFill>
              <a:latin typeface="メイリオ" panose="020B0604030504040204" pitchFamily="50" charset="-128"/>
              <a:ea typeface="メイリオ" panose="020B0604030504040204" pitchFamily="50" charset="-128"/>
            </a:endParaRPr>
          </a:p>
        </p:txBody>
      </p:sp>
      <p:sp>
        <p:nvSpPr>
          <p:cNvPr id="60422" name="Rectangle 1030">
            <a:extLst>
              <a:ext uri="{FF2B5EF4-FFF2-40B4-BE49-F238E27FC236}">
                <a16:creationId xmlns:a16="http://schemas.microsoft.com/office/drawing/2014/main" id="{17EDDFFE-CA1E-91C5-B430-CF32951CD046}"/>
              </a:ext>
            </a:extLst>
          </p:cNvPr>
          <p:cNvSpPr>
            <a:spLocks noChangeArrowheads="1"/>
          </p:cNvSpPr>
          <p:nvPr/>
        </p:nvSpPr>
        <p:spPr bwMode="auto">
          <a:xfrm>
            <a:off x="9829800" y="2438400"/>
            <a:ext cx="609600" cy="3505200"/>
          </a:xfrm>
          <a:prstGeom prst="rect">
            <a:avLst/>
          </a:prstGeom>
          <a:solidFill>
            <a:srgbClr val="FF99CC"/>
          </a:solidFill>
          <a:ln w="9525">
            <a:solidFill>
              <a:schemeClr val="tx1"/>
            </a:solidFill>
            <a:miter lim="800000"/>
            <a:headEnd/>
            <a:tailEnd/>
          </a:ln>
        </p:spPr>
        <p:txBody>
          <a:bodyPr vert="eaVert"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手順（１）</a:t>
            </a:r>
            <a:r>
              <a:rPr lang="ja-JP" altLang="en-US" sz="2800" b="0">
                <a:solidFill>
                  <a:srgbClr val="000000"/>
                </a:solidFill>
                <a:latin typeface="メイリオ" panose="020B0604030504040204" pitchFamily="50" charset="-128"/>
                <a:ea typeface="メイリオ" panose="020B0604030504040204" pitchFamily="50" charset="-128"/>
              </a:rPr>
              <a:t>特　　性</a:t>
            </a:r>
          </a:p>
        </p:txBody>
      </p:sp>
      <p:sp>
        <p:nvSpPr>
          <p:cNvPr id="60423" name="AutoShape 1031">
            <a:extLst>
              <a:ext uri="{FF2B5EF4-FFF2-40B4-BE49-F238E27FC236}">
                <a16:creationId xmlns:a16="http://schemas.microsoft.com/office/drawing/2014/main" id="{B0A833D4-82BB-98F8-EAA1-625C1A476CB7}"/>
              </a:ext>
            </a:extLst>
          </p:cNvPr>
          <p:cNvSpPr>
            <a:spLocks noChangeArrowheads="1"/>
          </p:cNvSpPr>
          <p:nvPr/>
        </p:nvSpPr>
        <p:spPr bwMode="auto">
          <a:xfrm>
            <a:off x="2362200" y="3886200"/>
            <a:ext cx="7467600" cy="609600"/>
          </a:xfrm>
          <a:prstGeom prst="rightArrow">
            <a:avLst>
              <a:gd name="adj1" fmla="val 45315"/>
              <a:gd name="adj2" fmla="val 9902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手順（２）</a:t>
            </a:r>
            <a:r>
              <a:rPr lang="ja-JP" altLang="en-US" sz="1600" b="0">
                <a:solidFill>
                  <a:srgbClr val="000000"/>
                </a:solidFill>
                <a:latin typeface="メイリオ" panose="020B0604030504040204" pitchFamily="50" charset="-128"/>
                <a:ea typeface="メイリオ" panose="020B0604030504040204" pitchFamily="50" charset="-128"/>
              </a:rPr>
              <a:t>背　　　骨</a:t>
            </a:r>
          </a:p>
        </p:txBody>
      </p:sp>
      <p:grpSp>
        <p:nvGrpSpPr>
          <p:cNvPr id="2" name="Group 1049">
            <a:extLst>
              <a:ext uri="{FF2B5EF4-FFF2-40B4-BE49-F238E27FC236}">
                <a16:creationId xmlns:a16="http://schemas.microsoft.com/office/drawing/2014/main" id="{78164155-48FF-FCD7-9B2F-246686496153}"/>
              </a:ext>
            </a:extLst>
          </p:cNvPr>
          <p:cNvGrpSpPr>
            <a:grpSpLocks/>
          </p:cNvGrpSpPr>
          <p:nvPr/>
        </p:nvGrpSpPr>
        <p:grpSpPr bwMode="auto">
          <a:xfrm>
            <a:off x="4419600" y="2286000"/>
            <a:ext cx="4114800" cy="1905000"/>
            <a:chOff x="1632" y="672"/>
            <a:chExt cx="2592" cy="1440"/>
          </a:xfrm>
        </p:grpSpPr>
        <p:sp>
          <p:nvSpPr>
            <p:cNvPr id="79918" name="AutoShape 1035">
              <a:extLst>
                <a:ext uri="{FF2B5EF4-FFF2-40B4-BE49-F238E27FC236}">
                  <a16:creationId xmlns:a16="http://schemas.microsoft.com/office/drawing/2014/main" id="{84E9FA02-8FF8-8DEC-B812-8D78C85E6BED}"/>
                </a:ext>
              </a:extLst>
            </p:cNvPr>
            <p:cNvSpPr>
              <a:spLocks noChangeArrowheads="1"/>
            </p:cNvSpPr>
            <p:nvPr/>
          </p:nvSpPr>
          <p:spPr bwMode="auto">
            <a:xfrm rot="3552900" flipV="1">
              <a:off x="3408" y="129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9919" name="AutoShape 1037">
              <a:extLst>
                <a:ext uri="{FF2B5EF4-FFF2-40B4-BE49-F238E27FC236}">
                  <a16:creationId xmlns:a16="http://schemas.microsoft.com/office/drawing/2014/main" id="{473D1C00-BDE8-38E0-C551-D66EBC477FC8}"/>
                </a:ext>
              </a:extLst>
            </p:cNvPr>
            <p:cNvSpPr>
              <a:spLocks noChangeArrowheads="1"/>
            </p:cNvSpPr>
            <p:nvPr/>
          </p:nvSpPr>
          <p:spPr bwMode="auto">
            <a:xfrm rot="3552900" flipV="1">
              <a:off x="2208" y="129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9920" name="AutoShape 1038">
              <a:extLst>
                <a:ext uri="{FF2B5EF4-FFF2-40B4-BE49-F238E27FC236}">
                  <a16:creationId xmlns:a16="http://schemas.microsoft.com/office/drawing/2014/main" id="{D04D315D-F1A4-361A-C328-3DE0E0E6FC16}"/>
                </a:ext>
              </a:extLst>
            </p:cNvPr>
            <p:cNvSpPr>
              <a:spLocks noChangeArrowheads="1"/>
            </p:cNvSpPr>
            <p:nvPr/>
          </p:nvSpPr>
          <p:spPr bwMode="auto">
            <a:xfrm rot="3552900" flipV="1">
              <a:off x="1008" y="129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
        <p:nvSpPr>
          <p:cNvPr id="60433" name="Rectangle 1041">
            <a:extLst>
              <a:ext uri="{FF2B5EF4-FFF2-40B4-BE49-F238E27FC236}">
                <a16:creationId xmlns:a16="http://schemas.microsoft.com/office/drawing/2014/main" id="{DC8037AB-9571-97FB-7187-F0D14FA56F3F}"/>
              </a:ext>
            </a:extLst>
          </p:cNvPr>
          <p:cNvSpPr>
            <a:spLocks noChangeArrowheads="1"/>
          </p:cNvSpPr>
          <p:nvPr/>
        </p:nvSpPr>
        <p:spPr bwMode="auto">
          <a:xfrm>
            <a:off x="7239000" y="2057400"/>
            <a:ext cx="16002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人（</a:t>
            </a:r>
            <a:r>
              <a:rPr lang="en-US" altLang="ja-JP" sz="1600" b="0">
                <a:solidFill>
                  <a:srgbClr val="000000"/>
                </a:solidFill>
                <a:latin typeface="メイリオ" panose="020B0604030504040204" pitchFamily="50" charset="-128"/>
                <a:ea typeface="メイリオ" panose="020B0604030504040204" pitchFamily="50" charset="-128"/>
              </a:rPr>
              <a:t>Man</a:t>
            </a:r>
            <a:r>
              <a:rPr lang="ja-JP" altLang="en-US" sz="1600" b="0">
                <a:solidFill>
                  <a:srgbClr val="000000"/>
                </a:solidFill>
                <a:latin typeface="メイリオ" panose="020B0604030504040204" pitchFamily="50" charset="-128"/>
                <a:ea typeface="メイリオ" panose="020B0604030504040204" pitchFamily="50" charset="-128"/>
              </a:rPr>
              <a:t>）</a:t>
            </a:r>
          </a:p>
        </p:txBody>
      </p:sp>
      <p:sp>
        <p:nvSpPr>
          <p:cNvPr id="60434" name="Rectangle 1042">
            <a:extLst>
              <a:ext uri="{FF2B5EF4-FFF2-40B4-BE49-F238E27FC236}">
                <a16:creationId xmlns:a16="http://schemas.microsoft.com/office/drawing/2014/main" id="{F44C7715-816A-426B-0401-8F9EF7F35764}"/>
              </a:ext>
            </a:extLst>
          </p:cNvPr>
          <p:cNvSpPr>
            <a:spLocks noChangeArrowheads="1"/>
          </p:cNvSpPr>
          <p:nvPr/>
        </p:nvSpPr>
        <p:spPr bwMode="auto">
          <a:xfrm>
            <a:off x="5334000" y="2057400"/>
            <a:ext cx="16002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方法（</a:t>
            </a:r>
            <a:r>
              <a:rPr lang="en-US" altLang="ja-JP" sz="1400" b="0">
                <a:solidFill>
                  <a:srgbClr val="000000"/>
                </a:solidFill>
                <a:latin typeface="メイリオ" panose="020B0604030504040204" pitchFamily="50" charset="-128"/>
                <a:ea typeface="メイリオ" panose="020B0604030504040204" pitchFamily="50" charset="-128"/>
              </a:rPr>
              <a:t>Method</a:t>
            </a:r>
            <a:r>
              <a:rPr lang="ja-JP" altLang="en-US" sz="1400" b="0">
                <a:solidFill>
                  <a:srgbClr val="000000"/>
                </a:solidFill>
                <a:latin typeface="メイリオ" panose="020B0604030504040204" pitchFamily="50" charset="-128"/>
                <a:ea typeface="メイリオ" panose="020B0604030504040204" pitchFamily="50" charset="-128"/>
              </a:rPr>
              <a:t>）</a:t>
            </a:r>
          </a:p>
        </p:txBody>
      </p:sp>
      <p:sp>
        <p:nvSpPr>
          <p:cNvPr id="60435" name="Rectangle 1043">
            <a:extLst>
              <a:ext uri="{FF2B5EF4-FFF2-40B4-BE49-F238E27FC236}">
                <a16:creationId xmlns:a16="http://schemas.microsoft.com/office/drawing/2014/main" id="{0D26C536-AEDA-1D9B-6E3C-AD0038E6B087}"/>
              </a:ext>
            </a:extLst>
          </p:cNvPr>
          <p:cNvSpPr>
            <a:spLocks noChangeArrowheads="1"/>
          </p:cNvSpPr>
          <p:nvPr/>
        </p:nvSpPr>
        <p:spPr bwMode="auto">
          <a:xfrm>
            <a:off x="3352800" y="2057400"/>
            <a:ext cx="16002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設備（</a:t>
            </a:r>
            <a:r>
              <a:rPr lang="en-US" altLang="ja-JP" sz="1400" b="0">
                <a:solidFill>
                  <a:srgbClr val="000000"/>
                </a:solidFill>
                <a:latin typeface="メイリオ" panose="020B0604030504040204" pitchFamily="50" charset="-128"/>
                <a:ea typeface="メイリオ" panose="020B0604030504040204" pitchFamily="50" charset="-128"/>
              </a:rPr>
              <a:t>Machine</a:t>
            </a:r>
            <a:r>
              <a:rPr lang="ja-JP" altLang="en-US" sz="1400" b="0">
                <a:solidFill>
                  <a:srgbClr val="000000"/>
                </a:solidFill>
                <a:latin typeface="メイリオ" panose="020B0604030504040204" pitchFamily="50" charset="-128"/>
                <a:ea typeface="メイリオ" panose="020B0604030504040204" pitchFamily="50" charset="-128"/>
              </a:rPr>
              <a:t>）</a:t>
            </a:r>
          </a:p>
        </p:txBody>
      </p:sp>
      <p:grpSp>
        <p:nvGrpSpPr>
          <p:cNvPr id="3" name="Group 1050">
            <a:extLst>
              <a:ext uri="{FF2B5EF4-FFF2-40B4-BE49-F238E27FC236}">
                <a16:creationId xmlns:a16="http://schemas.microsoft.com/office/drawing/2014/main" id="{962957DC-9291-C236-7998-2ABB941D4B8B}"/>
              </a:ext>
            </a:extLst>
          </p:cNvPr>
          <p:cNvGrpSpPr>
            <a:grpSpLocks/>
          </p:cNvGrpSpPr>
          <p:nvPr/>
        </p:nvGrpSpPr>
        <p:grpSpPr bwMode="auto">
          <a:xfrm>
            <a:off x="3505200" y="4191000"/>
            <a:ext cx="4114800" cy="1752600"/>
            <a:chOff x="1152" y="2112"/>
            <a:chExt cx="2592" cy="1440"/>
          </a:xfrm>
        </p:grpSpPr>
        <p:sp>
          <p:nvSpPr>
            <p:cNvPr id="79915" name="AutoShape 1039">
              <a:extLst>
                <a:ext uri="{FF2B5EF4-FFF2-40B4-BE49-F238E27FC236}">
                  <a16:creationId xmlns:a16="http://schemas.microsoft.com/office/drawing/2014/main" id="{EA2A400A-C8A0-9D70-18D9-3E0C5D87584D}"/>
                </a:ext>
              </a:extLst>
            </p:cNvPr>
            <p:cNvSpPr>
              <a:spLocks noChangeArrowheads="1"/>
            </p:cNvSpPr>
            <p:nvPr/>
          </p:nvSpPr>
          <p:spPr bwMode="auto">
            <a:xfrm rot="-3552900">
              <a:off x="1728" y="273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9916" name="AutoShape 1040">
              <a:extLst>
                <a:ext uri="{FF2B5EF4-FFF2-40B4-BE49-F238E27FC236}">
                  <a16:creationId xmlns:a16="http://schemas.microsoft.com/office/drawing/2014/main" id="{DA1578F0-E204-2389-4179-A6FC6C824C60}"/>
                </a:ext>
              </a:extLst>
            </p:cNvPr>
            <p:cNvSpPr>
              <a:spLocks noChangeArrowheads="1"/>
            </p:cNvSpPr>
            <p:nvPr/>
          </p:nvSpPr>
          <p:spPr bwMode="auto">
            <a:xfrm rot="-3552900">
              <a:off x="2928" y="273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sp>
          <p:nvSpPr>
            <p:cNvPr id="79917" name="AutoShape 1046">
              <a:extLst>
                <a:ext uri="{FF2B5EF4-FFF2-40B4-BE49-F238E27FC236}">
                  <a16:creationId xmlns:a16="http://schemas.microsoft.com/office/drawing/2014/main" id="{6430CD77-AC58-BCFE-8251-26B3E0E1C090}"/>
                </a:ext>
              </a:extLst>
            </p:cNvPr>
            <p:cNvSpPr>
              <a:spLocks noChangeArrowheads="1"/>
            </p:cNvSpPr>
            <p:nvPr/>
          </p:nvSpPr>
          <p:spPr bwMode="auto">
            <a:xfrm rot="-3552900">
              <a:off x="528" y="2736"/>
              <a:ext cx="1440" cy="192"/>
            </a:xfrm>
            <a:prstGeom prst="rightArrow">
              <a:avLst>
                <a:gd name="adj1" fmla="val 40620"/>
                <a:gd name="adj2" fmla="val 103681"/>
              </a:avLst>
            </a:prstGeom>
            <a:solidFill>
              <a:srgbClr val="FFFF00"/>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b="0">
                <a:solidFill>
                  <a:srgbClr val="000000"/>
                </a:solidFill>
                <a:latin typeface="メイリオ" panose="020B0604030504040204" pitchFamily="50" charset="-128"/>
                <a:ea typeface="メイリオ" panose="020B0604030504040204" pitchFamily="50" charset="-128"/>
              </a:endParaRPr>
            </a:p>
          </p:txBody>
        </p:sp>
      </p:grpSp>
      <p:sp>
        <p:nvSpPr>
          <p:cNvPr id="60439" name="Rectangle 1047">
            <a:extLst>
              <a:ext uri="{FF2B5EF4-FFF2-40B4-BE49-F238E27FC236}">
                <a16:creationId xmlns:a16="http://schemas.microsoft.com/office/drawing/2014/main" id="{F3D553D2-8C96-379D-02BA-2868FE07562A}"/>
              </a:ext>
            </a:extLst>
          </p:cNvPr>
          <p:cNvSpPr>
            <a:spLocks noChangeArrowheads="1"/>
          </p:cNvSpPr>
          <p:nvPr/>
        </p:nvSpPr>
        <p:spPr bwMode="auto">
          <a:xfrm>
            <a:off x="2209800" y="5638800"/>
            <a:ext cx="19050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環境（</a:t>
            </a:r>
            <a:r>
              <a:rPr lang="en-US" altLang="ja-JP" sz="1400" b="0">
                <a:solidFill>
                  <a:srgbClr val="000000"/>
                </a:solidFill>
                <a:latin typeface="メイリオ" panose="020B0604030504040204" pitchFamily="50" charset="-128"/>
                <a:ea typeface="メイリオ" panose="020B0604030504040204" pitchFamily="50" charset="-128"/>
              </a:rPr>
              <a:t>Environment</a:t>
            </a:r>
            <a:r>
              <a:rPr lang="ja-JP" altLang="en-US" sz="1400" b="0">
                <a:solidFill>
                  <a:srgbClr val="000000"/>
                </a:solidFill>
                <a:latin typeface="メイリオ" panose="020B0604030504040204" pitchFamily="50" charset="-128"/>
                <a:ea typeface="メイリオ" panose="020B0604030504040204" pitchFamily="50" charset="-128"/>
              </a:rPr>
              <a:t>）</a:t>
            </a:r>
          </a:p>
        </p:txBody>
      </p:sp>
      <p:sp>
        <p:nvSpPr>
          <p:cNvPr id="60440" name="Text Box 1048">
            <a:extLst>
              <a:ext uri="{FF2B5EF4-FFF2-40B4-BE49-F238E27FC236}">
                <a16:creationId xmlns:a16="http://schemas.microsoft.com/office/drawing/2014/main" id="{4A45A619-8E98-CD9B-5CF8-AD63EFBE046D}"/>
              </a:ext>
            </a:extLst>
          </p:cNvPr>
          <p:cNvSpPr txBox="1">
            <a:spLocks noChangeArrowheads="1"/>
          </p:cNvSpPr>
          <p:nvPr/>
        </p:nvSpPr>
        <p:spPr bwMode="auto">
          <a:xfrm>
            <a:off x="4181475" y="6226175"/>
            <a:ext cx="35607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手順（３）</a:t>
            </a:r>
            <a:r>
              <a:rPr lang="ja-JP" altLang="en-US" sz="1800" b="0">
                <a:solidFill>
                  <a:srgbClr val="000000"/>
                </a:solidFill>
                <a:latin typeface="メイリオ" panose="020B0604030504040204" pitchFamily="50" charset="-128"/>
                <a:ea typeface="メイリオ" panose="020B0604030504040204" pitchFamily="50" charset="-128"/>
              </a:rPr>
              <a:t>大骨と大要因</a:t>
            </a:r>
            <a:endParaRPr lang="ja-JP" altLang="en-US" sz="1600" b="0">
              <a:solidFill>
                <a:srgbClr val="FF0000"/>
              </a:solidFill>
              <a:latin typeface="メイリオ" panose="020B0604030504040204" pitchFamily="50" charset="-128"/>
              <a:ea typeface="メイリオ" panose="020B0604030504040204" pitchFamily="50" charset="-128"/>
            </a:endParaRPr>
          </a:p>
        </p:txBody>
      </p:sp>
      <p:sp>
        <p:nvSpPr>
          <p:cNvPr id="60436" name="Rectangle 1044">
            <a:extLst>
              <a:ext uri="{FF2B5EF4-FFF2-40B4-BE49-F238E27FC236}">
                <a16:creationId xmlns:a16="http://schemas.microsoft.com/office/drawing/2014/main" id="{4D7D821E-30DD-C06A-69C9-F14F0EDB2603}"/>
              </a:ext>
            </a:extLst>
          </p:cNvPr>
          <p:cNvSpPr>
            <a:spLocks noChangeArrowheads="1"/>
          </p:cNvSpPr>
          <p:nvPr/>
        </p:nvSpPr>
        <p:spPr bwMode="auto">
          <a:xfrm>
            <a:off x="6562725" y="5638800"/>
            <a:ext cx="16002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材料（</a:t>
            </a:r>
            <a:r>
              <a:rPr lang="en-US" altLang="ja-JP" sz="1400" b="0">
                <a:solidFill>
                  <a:srgbClr val="000000"/>
                </a:solidFill>
                <a:latin typeface="メイリオ" panose="020B0604030504040204" pitchFamily="50" charset="-128"/>
                <a:ea typeface="メイリオ" panose="020B0604030504040204" pitchFamily="50" charset="-128"/>
              </a:rPr>
              <a:t>Material</a:t>
            </a:r>
            <a:r>
              <a:rPr lang="ja-JP" altLang="en-US" sz="1400" b="0">
                <a:solidFill>
                  <a:srgbClr val="000000"/>
                </a:solidFill>
                <a:latin typeface="メイリオ" panose="020B0604030504040204" pitchFamily="50" charset="-128"/>
                <a:ea typeface="メイリオ" panose="020B0604030504040204" pitchFamily="50" charset="-128"/>
              </a:rPr>
              <a:t>）</a:t>
            </a:r>
          </a:p>
        </p:txBody>
      </p:sp>
      <p:sp>
        <p:nvSpPr>
          <p:cNvPr id="60437" name="Rectangle 1045">
            <a:extLst>
              <a:ext uri="{FF2B5EF4-FFF2-40B4-BE49-F238E27FC236}">
                <a16:creationId xmlns:a16="http://schemas.microsoft.com/office/drawing/2014/main" id="{19D98ACE-64FE-124F-73FC-B136A7331849}"/>
              </a:ext>
            </a:extLst>
          </p:cNvPr>
          <p:cNvSpPr>
            <a:spLocks noChangeArrowheads="1"/>
          </p:cNvSpPr>
          <p:nvPr/>
        </p:nvSpPr>
        <p:spPr bwMode="auto">
          <a:xfrm>
            <a:off x="4343400" y="5638800"/>
            <a:ext cx="1981200" cy="533400"/>
          </a:xfrm>
          <a:prstGeom prst="rect">
            <a:avLst/>
          </a:prstGeom>
          <a:solidFill>
            <a:srgbClr val="CCFFFF"/>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測定（ </a:t>
            </a:r>
            <a:r>
              <a:rPr lang="en-US" altLang="ja-JP" sz="1400" b="0">
                <a:solidFill>
                  <a:srgbClr val="000000"/>
                </a:solidFill>
                <a:latin typeface="メイリオ" panose="020B0604030504040204" pitchFamily="50" charset="-128"/>
                <a:ea typeface="メイリオ" panose="020B0604030504040204" pitchFamily="50" charset="-128"/>
              </a:rPr>
              <a:t>Measurement </a:t>
            </a:r>
            <a:r>
              <a:rPr lang="ja-JP" altLang="en-US" sz="1400" b="0">
                <a:solidFill>
                  <a:srgbClr val="000000"/>
                </a:solidFill>
                <a:latin typeface="メイリオ" panose="020B0604030504040204" pitchFamily="50" charset="-128"/>
                <a:ea typeface="メイリオ" panose="020B0604030504040204" pitchFamily="50" charset="-128"/>
              </a:rPr>
              <a:t>）</a:t>
            </a:r>
          </a:p>
        </p:txBody>
      </p:sp>
      <p:grpSp>
        <p:nvGrpSpPr>
          <p:cNvPr id="4" name="Group 1056">
            <a:extLst>
              <a:ext uri="{FF2B5EF4-FFF2-40B4-BE49-F238E27FC236}">
                <a16:creationId xmlns:a16="http://schemas.microsoft.com/office/drawing/2014/main" id="{8F46B615-0284-B0B0-C304-F54789B1C112}"/>
              </a:ext>
            </a:extLst>
          </p:cNvPr>
          <p:cNvGrpSpPr>
            <a:grpSpLocks/>
          </p:cNvGrpSpPr>
          <p:nvPr/>
        </p:nvGrpSpPr>
        <p:grpSpPr bwMode="auto">
          <a:xfrm>
            <a:off x="1828800" y="3024188"/>
            <a:ext cx="2667000" cy="400050"/>
            <a:chOff x="192" y="1281"/>
            <a:chExt cx="1488" cy="252"/>
          </a:xfrm>
        </p:grpSpPr>
        <p:sp>
          <p:nvSpPr>
            <p:cNvPr id="79913" name="Line 1051">
              <a:extLst>
                <a:ext uri="{FF2B5EF4-FFF2-40B4-BE49-F238E27FC236}">
                  <a16:creationId xmlns:a16="http://schemas.microsoft.com/office/drawing/2014/main" id="{87C1511F-E846-F82F-B294-3F4CBD369C0E}"/>
                </a:ext>
              </a:extLst>
            </p:cNvPr>
            <p:cNvSpPr>
              <a:spLocks noChangeShapeType="1"/>
            </p:cNvSpPr>
            <p:nvPr/>
          </p:nvSpPr>
          <p:spPr bwMode="auto">
            <a:xfrm>
              <a:off x="624" y="1392"/>
              <a:ext cx="1056"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14" name="Text Box 1055">
              <a:extLst>
                <a:ext uri="{FF2B5EF4-FFF2-40B4-BE49-F238E27FC236}">
                  <a16:creationId xmlns:a16="http://schemas.microsoft.com/office/drawing/2014/main" id="{478AB88C-D53A-11EC-1E39-D66161F39243}"/>
                </a:ext>
              </a:extLst>
            </p:cNvPr>
            <p:cNvSpPr txBox="1">
              <a:spLocks noChangeArrowheads="1"/>
            </p:cNvSpPr>
            <p:nvPr/>
          </p:nvSpPr>
          <p:spPr bwMode="auto">
            <a:xfrm>
              <a:off x="192" y="1281"/>
              <a:ext cx="3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中骨</a:t>
              </a:r>
            </a:p>
          </p:txBody>
        </p:sp>
      </p:grpSp>
      <p:grpSp>
        <p:nvGrpSpPr>
          <p:cNvPr id="5" name="Group 1099">
            <a:extLst>
              <a:ext uri="{FF2B5EF4-FFF2-40B4-BE49-F238E27FC236}">
                <a16:creationId xmlns:a16="http://schemas.microsoft.com/office/drawing/2014/main" id="{59C73C3E-858B-8EC7-FA50-99E072B95B24}"/>
              </a:ext>
            </a:extLst>
          </p:cNvPr>
          <p:cNvGrpSpPr>
            <a:grpSpLocks/>
          </p:cNvGrpSpPr>
          <p:nvPr/>
        </p:nvGrpSpPr>
        <p:grpSpPr bwMode="auto">
          <a:xfrm>
            <a:off x="2819400" y="2286000"/>
            <a:ext cx="1522413" cy="1728788"/>
            <a:chOff x="816" y="1440"/>
            <a:chExt cx="959" cy="1089"/>
          </a:xfrm>
        </p:grpSpPr>
        <p:sp>
          <p:nvSpPr>
            <p:cNvPr id="79909" name="Line 1052">
              <a:extLst>
                <a:ext uri="{FF2B5EF4-FFF2-40B4-BE49-F238E27FC236}">
                  <a16:creationId xmlns:a16="http://schemas.microsoft.com/office/drawing/2014/main" id="{FEE6CAFF-3133-2795-AD53-EDF79FDFCC98}"/>
                </a:ext>
              </a:extLst>
            </p:cNvPr>
            <p:cNvSpPr>
              <a:spLocks noChangeShapeType="1"/>
            </p:cNvSpPr>
            <p:nvPr/>
          </p:nvSpPr>
          <p:spPr bwMode="auto">
            <a:xfrm>
              <a:off x="1008" y="1632"/>
              <a:ext cx="24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10" name="Line 1054">
              <a:extLst>
                <a:ext uri="{FF2B5EF4-FFF2-40B4-BE49-F238E27FC236}">
                  <a16:creationId xmlns:a16="http://schemas.microsoft.com/office/drawing/2014/main" id="{6DC00D8A-7D59-5285-541D-924A1E4D955D}"/>
                </a:ext>
              </a:extLst>
            </p:cNvPr>
            <p:cNvSpPr>
              <a:spLocks noChangeShapeType="1"/>
            </p:cNvSpPr>
            <p:nvPr/>
          </p:nvSpPr>
          <p:spPr bwMode="auto">
            <a:xfrm flipH="1" flipV="1">
              <a:off x="1392" y="2016"/>
              <a:ext cx="174" cy="30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11" name="Text Box 1057">
              <a:extLst>
                <a:ext uri="{FF2B5EF4-FFF2-40B4-BE49-F238E27FC236}">
                  <a16:creationId xmlns:a16="http://schemas.microsoft.com/office/drawing/2014/main" id="{CBA69731-6EEB-B6D1-9DD8-CB25F843FFC5}"/>
                </a:ext>
              </a:extLst>
            </p:cNvPr>
            <p:cNvSpPr txBox="1">
              <a:spLocks noChangeArrowheads="1"/>
            </p:cNvSpPr>
            <p:nvPr/>
          </p:nvSpPr>
          <p:spPr bwMode="auto">
            <a:xfrm>
              <a:off x="816" y="1440"/>
              <a:ext cx="37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小骨</a:t>
              </a:r>
            </a:p>
          </p:txBody>
        </p:sp>
        <p:sp>
          <p:nvSpPr>
            <p:cNvPr id="79912" name="Text Box 1058">
              <a:extLst>
                <a:ext uri="{FF2B5EF4-FFF2-40B4-BE49-F238E27FC236}">
                  <a16:creationId xmlns:a16="http://schemas.microsoft.com/office/drawing/2014/main" id="{6AF9682A-E4F5-40F6-D2BD-DBDF93E40B8A}"/>
                </a:ext>
              </a:extLst>
            </p:cNvPr>
            <p:cNvSpPr txBox="1">
              <a:spLocks noChangeArrowheads="1"/>
            </p:cNvSpPr>
            <p:nvPr/>
          </p:nvSpPr>
          <p:spPr bwMode="auto">
            <a:xfrm>
              <a:off x="1398" y="2316"/>
              <a:ext cx="37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小骨</a:t>
              </a:r>
            </a:p>
          </p:txBody>
        </p:sp>
      </p:grpSp>
      <p:grpSp>
        <p:nvGrpSpPr>
          <p:cNvPr id="6" name="Group 1098">
            <a:extLst>
              <a:ext uri="{FF2B5EF4-FFF2-40B4-BE49-F238E27FC236}">
                <a16:creationId xmlns:a16="http://schemas.microsoft.com/office/drawing/2014/main" id="{C63CBBB8-B9AB-7D55-CA19-34FB97B81C2B}"/>
              </a:ext>
            </a:extLst>
          </p:cNvPr>
          <p:cNvGrpSpPr>
            <a:grpSpLocks/>
          </p:cNvGrpSpPr>
          <p:nvPr/>
        </p:nvGrpSpPr>
        <p:grpSpPr bwMode="auto">
          <a:xfrm>
            <a:off x="2057400" y="2667000"/>
            <a:ext cx="1819275" cy="1014413"/>
            <a:chOff x="336" y="1680"/>
            <a:chExt cx="1146" cy="639"/>
          </a:xfrm>
        </p:grpSpPr>
        <p:sp>
          <p:nvSpPr>
            <p:cNvPr id="79905" name="Text Box 1061">
              <a:extLst>
                <a:ext uri="{FF2B5EF4-FFF2-40B4-BE49-F238E27FC236}">
                  <a16:creationId xmlns:a16="http://schemas.microsoft.com/office/drawing/2014/main" id="{486D5E70-CA76-64E3-9A3D-94C2B5573609}"/>
                </a:ext>
              </a:extLst>
            </p:cNvPr>
            <p:cNvSpPr txBox="1">
              <a:spLocks noChangeArrowheads="1"/>
            </p:cNvSpPr>
            <p:nvPr/>
          </p:nvSpPr>
          <p:spPr bwMode="auto">
            <a:xfrm>
              <a:off x="336" y="1680"/>
              <a:ext cx="37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孫骨</a:t>
              </a:r>
            </a:p>
          </p:txBody>
        </p:sp>
        <p:sp>
          <p:nvSpPr>
            <p:cNvPr id="79906" name="Line 1059">
              <a:extLst>
                <a:ext uri="{FF2B5EF4-FFF2-40B4-BE49-F238E27FC236}">
                  <a16:creationId xmlns:a16="http://schemas.microsoft.com/office/drawing/2014/main" id="{0AE7E191-BF49-6ADD-ED0B-E6E90A5717BB}"/>
                </a:ext>
              </a:extLst>
            </p:cNvPr>
            <p:cNvSpPr>
              <a:spLocks noChangeShapeType="1"/>
            </p:cNvSpPr>
            <p:nvPr/>
          </p:nvSpPr>
          <p:spPr bwMode="auto">
            <a:xfrm>
              <a:off x="672" y="1776"/>
              <a:ext cx="432"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7" name="Line 1060">
              <a:extLst>
                <a:ext uri="{FF2B5EF4-FFF2-40B4-BE49-F238E27FC236}">
                  <a16:creationId xmlns:a16="http://schemas.microsoft.com/office/drawing/2014/main" id="{8C2E3C42-2864-4221-20E6-5915F7BA8151}"/>
                </a:ext>
              </a:extLst>
            </p:cNvPr>
            <p:cNvSpPr>
              <a:spLocks noChangeShapeType="1"/>
            </p:cNvSpPr>
            <p:nvPr/>
          </p:nvSpPr>
          <p:spPr bwMode="auto">
            <a:xfrm>
              <a:off x="1002" y="2208"/>
              <a:ext cx="48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8" name="Text Box 1062">
              <a:extLst>
                <a:ext uri="{FF2B5EF4-FFF2-40B4-BE49-F238E27FC236}">
                  <a16:creationId xmlns:a16="http://schemas.microsoft.com/office/drawing/2014/main" id="{91768A3F-78F6-E82C-8604-DBA893FF85A5}"/>
                </a:ext>
              </a:extLst>
            </p:cNvPr>
            <p:cNvSpPr txBox="1">
              <a:spLocks noChangeArrowheads="1"/>
            </p:cNvSpPr>
            <p:nvPr/>
          </p:nvSpPr>
          <p:spPr bwMode="auto">
            <a:xfrm>
              <a:off x="672" y="2106"/>
              <a:ext cx="37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孫骨</a:t>
              </a:r>
            </a:p>
          </p:txBody>
        </p:sp>
      </p:grpSp>
      <p:grpSp>
        <p:nvGrpSpPr>
          <p:cNvPr id="157730" name="Group 34">
            <a:extLst>
              <a:ext uri="{FF2B5EF4-FFF2-40B4-BE49-F238E27FC236}">
                <a16:creationId xmlns:a16="http://schemas.microsoft.com/office/drawing/2014/main" id="{E86E5A9A-3431-8837-5201-7D06B198C8E3}"/>
              </a:ext>
            </a:extLst>
          </p:cNvPr>
          <p:cNvGrpSpPr>
            <a:grpSpLocks/>
          </p:cNvGrpSpPr>
          <p:nvPr/>
        </p:nvGrpSpPr>
        <p:grpSpPr bwMode="auto">
          <a:xfrm>
            <a:off x="5476875" y="2971800"/>
            <a:ext cx="2905125" cy="990600"/>
            <a:chOff x="2490" y="1872"/>
            <a:chExt cx="1830" cy="624"/>
          </a:xfrm>
        </p:grpSpPr>
        <p:sp>
          <p:nvSpPr>
            <p:cNvPr id="79899" name="Line 1068">
              <a:extLst>
                <a:ext uri="{FF2B5EF4-FFF2-40B4-BE49-F238E27FC236}">
                  <a16:creationId xmlns:a16="http://schemas.microsoft.com/office/drawing/2014/main" id="{D65230D0-B78C-1F27-311D-5F0D15FC7D7F}"/>
                </a:ext>
              </a:extLst>
            </p:cNvPr>
            <p:cNvSpPr>
              <a:spLocks noChangeShapeType="1"/>
            </p:cNvSpPr>
            <p:nvPr/>
          </p:nvSpPr>
          <p:spPr bwMode="auto">
            <a:xfrm>
              <a:off x="2490" y="2208"/>
              <a:ext cx="678"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0" name="Line 1070">
              <a:extLst>
                <a:ext uri="{FF2B5EF4-FFF2-40B4-BE49-F238E27FC236}">
                  <a16:creationId xmlns:a16="http://schemas.microsoft.com/office/drawing/2014/main" id="{F4241B6A-F829-0F48-5740-5411D9651069}"/>
                </a:ext>
              </a:extLst>
            </p:cNvPr>
            <p:cNvSpPr>
              <a:spLocks noChangeShapeType="1"/>
            </p:cNvSpPr>
            <p:nvPr/>
          </p:nvSpPr>
          <p:spPr bwMode="auto">
            <a:xfrm flipH="1" flipV="1">
              <a:off x="2748" y="2208"/>
              <a:ext cx="186" cy="27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1" name="Line 1071">
              <a:extLst>
                <a:ext uri="{FF2B5EF4-FFF2-40B4-BE49-F238E27FC236}">
                  <a16:creationId xmlns:a16="http://schemas.microsoft.com/office/drawing/2014/main" id="{862DB490-B2D5-892A-A374-3617A21558A5}"/>
                </a:ext>
              </a:extLst>
            </p:cNvPr>
            <p:cNvSpPr>
              <a:spLocks noChangeShapeType="1"/>
            </p:cNvSpPr>
            <p:nvPr/>
          </p:nvSpPr>
          <p:spPr bwMode="auto">
            <a:xfrm>
              <a:off x="2736" y="1920"/>
              <a:ext cx="192" cy="2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2" name="Line 1075">
              <a:extLst>
                <a:ext uri="{FF2B5EF4-FFF2-40B4-BE49-F238E27FC236}">
                  <a16:creationId xmlns:a16="http://schemas.microsoft.com/office/drawing/2014/main" id="{F4E1766B-D1F2-2A85-95EB-75167C683C88}"/>
                </a:ext>
              </a:extLst>
            </p:cNvPr>
            <p:cNvSpPr>
              <a:spLocks noChangeShapeType="1"/>
            </p:cNvSpPr>
            <p:nvPr/>
          </p:nvSpPr>
          <p:spPr bwMode="auto">
            <a:xfrm>
              <a:off x="3576" y="2160"/>
              <a:ext cx="744"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3" name="Line 1076">
              <a:extLst>
                <a:ext uri="{FF2B5EF4-FFF2-40B4-BE49-F238E27FC236}">
                  <a16:creationId xmlns:a16="http://schemas.microsoft.com/office/drawing/2014/main" id="{9C51DFF3-0D87-0EDA-38AA-239F77F653B9}"/>
                </a:ext>
              </a:extLst>
            </p:cNvPr>
            <p:cNvSpPr>
              <a:spLocks noChangeShapeType="1"/>
            </p:cNvSpPr>
            <p:nvPr/>
          </p:nvSpPr>
          <p:spPr bwMode="auto">
            <a:xfrm flipH="1" flipV="1">
              <a:off x="3918" y="2172"/>
              <a:ext cx="191" cy="32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9904" name="Line 1077">
              <a:extLst>
                <a:ext uri="{FF2B5EF4-FFF2-40B4-BE49-F238E27FC236}">
                  <a16:creationId xmlns:a16="http://schemas.microsoft.com/office/drawing/2014/main" id="{53888213-8EF9-35C5-F48B-45DCAA77D93F}"/>
                </a:ext>
              </a:extLst>
            </p:cNvPr>
            <p:cNvSpPr>
              <a:spLocks noChangeShapeType="1"/>
            </p:cNvSpPr>
            <p:nvPr/>
          </p:nvSpPr>
          <p:spPr bwMode="auto">
            <a:xfrm>
              <a:off x="3888" y="1872"/>
              <a:ext cx="192" cy="2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grpSp>
      <p:grpSp>
        <p:nvGrpSpPr>
          <p:cNvPr id="8" name="Group 1100">
            <a:extLst>
              <a:ext uri="{FF2B5EF4-FFF2-40B4-BE49-F238E27FC236}">
                <a16:creationId xmlns:a16="http://schemas.microsoft.com/office/drawing/2014/main" id="{9D3329E4-1664-D7F6-6191-6E147D1FC0D7}"/>
              </a:ext>
            </a:extLst>
          </p:cNvPr>
          <p:cNvGrpSpPr>
            <a:grpSpLocks/>
          </p:cNvGrpSpPr>
          <p:nvPr/>
        </p:nvGrpSpPr>
        <p:grpSpPr bwMode="auto">
          <a:xfrm>
            <a:off x="4495800" y="2543175"/>
            <a:ext cx="4059238" cy="523875"/>
            <a:chOff x="1872" y="1632"/>
            <a:chExt cx="2557" cy="330"/>
          </a:xfrm>
        </p:grpSpPr>
        <p:sp>
          <p:nvSpPr>
            <p:cNvPr id="79897" name="Text Box 1072">
              <a:extLst>
                <a:ext uri="{FF2B5EF4-FFF2-40B4-BE49-F238E27FC236}">
                  <a16:creationId xmlns:a16="http://schemas.microsoft.com/office/drawing/2014/main" id="{5033B4C5-7777-7A6B-E4A5-BFD6D4BAC3CB}"/>
                </a:ext>
              </a:extLst>
            </p:cNvPr>
            <p:cNvSpPr txBox="1">
              <a:spLocks noChangeArrowheads="1"/>
            </p:cNvSpPr>
            <p:nvPr/>
          </p:nvSpPr>
          <p:spPr bwMode="auto">
            <a:xfrm>
              <a:off x="1872" y="1632"/>
              <a:ext cx="1021"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小骨の矢の向きは</a:t>
              </a:r>
            </a:p>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大骨に平行に引く</a:t>
              </a:r>
            </a:p>
          </p:txBody>
        </p:sp>
        <p:sp>
          <p:nvSpPr>
            <p:cNvPr id="79898" name="Text Box 1078">
              <a:extLst>
                <a:ext uri="{FF2B5EF4-FFF2-40B4-BE49-F238E27FC236}">
                  <a16:creationId xmlns:a16="http://schemas.microsoft.com/office/drawing/2014/main" id="{DC1BDE89-F67A-8093-04C6-C373F2614CF3}"/>
                </a:ext>
              </a:extLst>
            </p:cNvPr>
            <p:cNvSpPr txBox="1">
              <a:spLocks noChangeArrowheads="1"/>
            </p:cNvSpPr>
            <p:nvPr/>
          </p:nvSpPr>
          <p:spPr bwMode="auto">
            <a:xfrm>
              <a:off x="3408" y="1728"/>
              <a:ext cx="102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矢印を付けること</a:t>
              </a:r>
            </a:p>
          </p:txBody>
        </p:sp>
      </p:grpSp>
      <p:sp>
        <p:nvSpPr>
          <p:cNvPr id="60472" name="Text Box 1080">
            <a:extLst>
              <a:ext uri="{FF2B5EF4-FFF2-40B4-BE49-F238E27FC236}">
                <a16:creationId xmlns:a16="http://schemas.microsoft.com/office/drawing/2014/main" id="{B590BC7E-E574-3A82-8581-9B68FE50E18E}"/>
              </a:ext>
            </a:extLst>
          </p:cNvPr>
          <p:cNvSpPr txBox="1">
            <a:spLocks noChangeArrowheads="1"/>
          </p:cNvSpPr>
          <p:nvPr/>
        </p:nvSpPr>
        <p:spPr bwMode="auto">
          <a:xfrm>
            <a:off x="2514600" y="4495800"/>
            <a:ext cx="3438525" cy="923925"/>
          </a:xfrm>
          <a:prstGeom prst="rect">
            <a:avLst/>
          </a:prstGeom>
          <a:solidFill>
            <a:schemeClr val="folHlink"/>
          </a:solidFill>
          <a:ln w="9525">
            <a:solidFill>
              <a:schemeClr val="tx1"/>
            </a:solid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a:t>
            </a:r>
            <a:r>
              <a:rPr lang="ja-JP" altLang="en-US" sz="1800" b="0">
                <a:solidFill>
                  <a:srgbClr val="000000"/>
                </a:solidFill>
                <a:latin typeface="メイリオ" panose="020B0604030504040204" pitchFamily="50" charset="-128"/>
                <a:ea typeface="メイリオ" panose="020B0604030504040204" pitchFamily="50" charset="-128"/>
              </a:rPr>
              <a:t>主語と述語で具体的に</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◎なぜ、なぜと論理をつなげる</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◎対策を入れない</a:t>
            </a:r>
          </a:p>
        </p:txBody>
      </p:sp>
      <p:sp>
        <p:nvSpPr>
          <p:cNvPr id="79892" name="Text Box 1094">
            <a:extLst>
              <a:ext uri="{FF2B5EF4-FFF2-40B4-BE49-F238E27FC236}">
                <a16:creationId xmlns:a16="http://schemas.microsoft.com/office/drawing/2014/main" id="{74F95BE1-14BA-A9F4-7C30-2782048E1BC4}"/>
              </a:ext>
            </a:extLst>
          </p:cNvPr>
          <p:cNvSpPr txBox="1">
            <a:spLocks noChangeArrowheads="1"/>
          </p:cNvSpPr>
          <p:nvPr/>
        </p:nvSpPr>
        <p:spPr bwMode="auto">
          <a:xfrm>
            <a:off x="1676400" y="682625"/>
            <a:ext cx="9007475"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手順１）　特性を右端に記入する</a:t>
            </a:r>
            <a:endParaRPr lang="ja-JP" altLang="en-US"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問題にしている特性の内容を一つの言葉にまとめて右端に記入します。　　　　</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特性は具体的に表します。</a:t>
            </a:r>
          </a:p>
        </p:txBody>
      </p:sp>
      <p:sp>
        <p:nvSpPr>
          <p:cNvPr id="60487" name="Text Box 1095">
            <a:extLst>
              <a:ext uri="{FF2B5EF4-FFF2-40B4-BE49-F238E27FC236}">
                <a16:creationId xmlns:a16="http://schemas.microsoft.com/office/drawing/2014/main" id="{EAA8DC00-E068-3570-DF19-AA687AEF919D}"/>
              </a:ext>
            </a:extLst>
          </p:cNvPr>
          <p:cNvSpPr txBox="1">
            <a:spLocks noChangeArrowheads="1"/>
          </p:cNvSpPr>
          <p:nvPr/>
        </p:nvSpPr>
        <p:spPr bwMode="auto">
          <a:xfrm>
            <a:off x="1676400" y="682625"/>
            <a:ext cx="8802688" cy="831850"/>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手順２）　背骨を記入する</a:t>
            </a:r>
            <a:endParaRPr lang="ja-JP" altLang="en-US"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左端から右端の特性に向かって太い横線を引き、その先端に矢印を付けます。</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これが魚の背骨になります。</a:t>
            </a:r>
          </a:p>
        </p:txBody>
      </p:sp>
      <p:sp>
        <p:nvSpPr>
          <p:cNvPr id="60488" name="Text Box 1096">
            <a:extLst>
              <a:ext uri="{FF2B5EF4-FFF2-40B4-BE49-F238E27FC236}">
                <a16:creationId xmlns:a16="http://schemas.microsoft.com/office/drawing/2014/main" id="{B4A9ADC4-C85C-3660-B7A4-C34A8CF4F946}"/>
              </a:ext>
            </a:extLst>
          </p:cNvPr>
          <p:cNvSpPr txBox="1">
            <a:spLocks noChangeArrowheads="1"/>
          </p:cNvSpPr>
          <p:nvPr/>
        </p:nvSpPr>
        <p:spPr bwMode="auto">
          <a:xfrm>
            <a:off x="1570038" y="447675"/>
            <a:ext cx="9144000" cy="1322388"/>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手順３）　大きくまとまった要因を大骨とする</a:t>
            </a:r>
            <a:endParaRPr lang="ja-JP" altLang="en-US"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背骨に向かって線を引き、矢印を付けます。これが大骨となります。　　　　　　　</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５Ｍ＋１Ｅ　「人（</a:t>
            </a:r>
            <a:r>
              <a:rPr lang="en-US" altLang="ja-JP" sz="1600" b="0">
                <a:solidFill>
                  <a:srgbClr val="000000"/>
                </a:solidFill>
                <a:latin typeface="メイリオ" panose="020B0604030504040204" pitchFamily="50" charset="-128"/>
                <a:ea typeface="メイリオ" panose="020B0604030504040204" pitchFamily="50" charset="-128"/>
              </a:rPr>
              <a:t>Man</a:t>
            </a:r>
            <a:r>
              <a:rPr lang="ja-JP" altLang="en-US" sz="1600" b="0">
                <a:solidFill>
                  <a:srgbClr val="000000"/>
                </a:solidFill>
                <a:latin typeface="メイリオ" panose="020B0604030504040204" pitchFamily="50" charset="-128"/>
                <a:ea typeface="メイリオ" panose="020B0604030504040204" pitchFamily="50" charset="-128"/>
              </a:rPr>
              <a:t>）」、「方法（</a:t>
            </a:r>
            <a:r>
              <a:rPr lang="en-US" altLang="ja-JP" sz="1600" b="0">
                <a:solidFill>
                  <a:srgbClr val="000000"/>
                </a:solidFill>
                <a:latin typeface="メイリオ" panose="020B0604030504040204" pitchFamily="50" charset="-128"/>
                <a:ea typeface="メイリオ" panose="020B0604030504040204" pitchFamily="50" charset="-128"/>
              </a:rPr>
              <a:t>Method</a:t>
            </a:r>
            <a:r>
              <a:rPr lang="ja-JP" altLang="en-US" sz="1600" b="0">
                <a:solidFill>
                  <a:srgbClr val="000000"/>
                </a:solidFill>
                <a:latin typeface="メイリオ" panose="020B0604030504040204" pitchFamily="50" charset="-128"/>
                <a:ea typeface="メイリオ" panose="020B0604030504040204" pitchFamily="50" charset="-128"/>
              </a:rPr>
              <a:t>）、「設備（</a:t>
            </a:r>
            <a:r>
              <a:rPr lang="en-US" altLang="ja-JP" sz="1600" b="0">
                <a:solidFill>
                  <a:srgbClr val="000000"/>
                </a:solidFill>
                <a:latin typeface="メイリオ" panose="020B0604030504040204" pitchFamily="50" charset="-128"/>
                <a:ea typeface="メイリオ" panose="020B0604030504040204" pitchFamily="50" charset="-128"/>
              </a:rPr>
              <a:t>Machine</a:t>
            </a:r>
            <a:r>
              <a:rPr lang="ja-JP" altLang="en-US" sz="1600" b="0">
                <a:solidFill>
                  <a:srgbClr val="000000"/>
                </a:solidFill>
                <a:latin typeface="メイリオ" panose="020B0604030504040204" pitchFamily="50" charset="-128"/>
                <a:ea typeface="メイリオ" panose="020B0604030504040204" pitchFamily="50" charset="-128"/>
              </a:rPr>
              <a:t>）」、「材（</a:t>
            </a:r>
            <a:r>
              <a:rPr lang="en-US" altLang="ja-JP" sz="1600" b="0">
                <a:solidFill>
                  <a:srgbClr val="000000"/>
                </a:solidFill>
                <a:latin typeface="メイリオ" panose="020B0604030504040204" pitchFamily="50" charset="-128"/>
                <a:ea typeface="メイリオ" panose="020B0604030504040204" pitchFamily="50" charset="-128"/>
              </a:rPr>
              <a:t>Material</a:t>
            </a:r>
            <a:r>
              <a:rPr lang="ja-JP" altLang="en-US" sz="1600" b="0">
                <a:solidFill>
                  <a:srgbClr val="000000"/>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「測定（ </a:t>
            </a:r>
            <a:r>
              <a:rPr lang="en-US" altLang="ja-JP" sz="1400" b="0">
                <a:solidFill>
                  <a:srgbClr val="000000"/>
                </a:solidFill>
                <a:latin typeface="メイリオ" panose="020B0604030504040204" pitchFamily="50" charset="-128"/>
                <a:ea typeface="メイリオ" panose="020B0604030504040204" pitchFamily="50" charset="-128"/>
              </a:rPr>
              <a:t>Measurement </a:t>
            </a:r>
            <a:r>
              <a:rPr lang="ja-JP" altLang="en-US" sz="1600" b="0">
                <a:solidFill>
                  <a:srgbClr val="000000"/>
                </a:solidFill>
                <a:latin typeface="メイリオ" panose="020B0604030504040204" pitchFamily="50" charset="-128"/>
                <a:ea typeface="メイリオ" panose="020B0604030504040204" pitchFamily="50" charset="-128"/>
              </a:rPr>
              <a:t>）」、「環境（</a:t>
            </a:r>
            <a:r>
              <a:rPr lang="en-US" altLang="ja-JP" sz="1600" b="0">
                <a:solidFill>
                  <a:srgbClr val="000000"/>
                </a:solidFill>
                <a:latin typeface="メイリオ" panose="020B0604030504040204" pitchFamily="50" charset="-128"/>
                <a:ea typeface="メイリオ" panose="020B0604030504040204" pitchFamily="50" charset="-128"/>
              </a:rPr>
              <a:t>Environment</a:t>
            </a:r>
            <a:r>
              <a:rPr lang="ja-JP" altLang="en-US" sz="1600" b="0">
                <a:solidFill>
                  <a:srgbClr val="000000"/>
                </a:solidFill>
                <a:latin typeface="メイリオ" panose="020B0604030504040204" pitchFamily="50" charset="-128"/>
                <a:ea typeface="メイリオ" panose="020B0604030504040204" pitchFamily="50" charset="-128"/>
              </a:rPr>
              <a:t>）」が基本となりますが、</a:t>
            </a:r>
            <a:endParaRPr lang="en-US" altLang="ja-JP"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en-US" altLang="ja-JP" sz="1600" b="0">
                <a:solidFill>
                  <a:srgbClr val="000000"/>
                </a:solidFill>
                <a:latin typeface="メイリオ" panose="020B0604030504040204" pitchFamily="50" charset="-128"/>
                <a:ea typeface="メイリオ" panose="020B0604030504040204" pitchFamily="50" charset="-128"/>
              </a:rPr>
              <a:t>                </a:t>
            </a:r>
            <a:r>
              <a:rPr lang="ja-JP" altLang="en-US" sz="1600" b="0">
                <a:solidFill>
                  <a:srgbClr val="000000"/>
                </a:solidFill>
                <a:latin typeface="メイリオ" panose="020B0604030504040204" pitchFamily="50" charset="-128"/>
                <a:ea typeface="メイリオ" panose="020B0604030504040204" pitchFamily="50" charset="-128"/>
              </a:rPr>
              <a:t>特性によって変わります。</a:t>
            </a:r>
          </a:p>
        </p:txBody>
      </p:sp>
      <p:sp>
        <p:nvSpPr>
          <p:cNvPr id="60489" name="Text Box 1097">
            <a:extLst>
              <a:ext uri="{FF2B5EF4-FFF2-40B4-BE49-F238E27FC236}">
                <a16:creationId xmlns:a16="http://schemas.microsoft.com/office/drawing/2014/main" id="{3E507998-EA7D-0D2B-7C7C-83452AC8AC40}"/>
              </a:ext>
            </a:extLst>
          </p:cNvPr>
          <p:cNvSpPr txBox="1">
            <a:spLocks noChangeArrowheads="1"/>
          </p:cNvSpPr>
          <p:nvPr/>
        </p:nvSpPr>
        <p:spPr bwMode="auto">
          <a:xfrm>
            <a:off x="1524000" y="452438"/>
            <a:ext cx="9144000" cy="1389062"/>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solidFill>
                  <a:srgbClr val="FF0000"/>
                </a:solidFill>
                <a:latin typeface="メイリオ" panose="020B0604030504040204" pitchFamily="50" charset="-128"/>
                <a:ea typeface="メイリオ" panose="020B0604030504040204" pitchFamily="50" charset="-128"/>
              </a:rPr>
              <a:t>手順４）　要因を洗い出し、中骨、小骨、孫骨を記入する</a:t>
            </a:r>
            <a:endParaRPr lang="ja-JP" altLang="en-US" sz="16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大骨にまとめた要因ごとにそれに影響すると思われる要因を中骨に、更に中骨に影響を　　</a:t>
            </a:r>
          </a:p>
          <a:p>
            <a:pP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　　　　　していると思われる要因を小骨に、次々に追求して細かく分類していきます。</a:t>
            </a:r>
          </a:p>
          <a:p>
            <a:pPr eaLnBrk="1" hangingPunct="1">
              <a:spcBef>
                <a:spcPct val="0"/>
              </a:spcBef>
              <a:buFontTx/>
              <a:buNone/>
            </a:pPr>
            <a:endParaRPr lang="en-US" altLang="ja-JP" sz="1600" b="0">
              <a:solidFill>
                <a:srgbClr val="000000"/>
              </a:solidFill>
              <a:latin typeface="メイリオ" panose="020B0604030504040204" pitchFamily="50" charset="-128"/>
              <a:ea typeface="メイリオ" panose="020B0604030504040204" pitchFamily="50" charset="-128"/>
            </a:endParaRPr>
          </a:p>
        </p:txBody>
      </p:sp>
      <p:sp>
        <p:nvSpPr>
          <p:cNvPr id="273424" name="Text Box 1040">
            <a:extLst>
              <a:ext uri="{FF2B5EF4-FFF2-40B4-BE49-F238E27FC236}">
                <a16:creationId xmlns:a16="http://schemas.microsoft.com/office/drawing/2014/main" id="{90BECCC8-065D-4BD3-03C9-9DFD914AEA78}"/>
              </a:ext>
            </a:extLst>
          </p:cNvPr>
          <p:cNvSpPr txBox="1">
            <a:spLocks noChangeArrowheads="1"/>
          </p:cNvSpPr>
          <p:nvPr/>
        </p:nvSpPr>
        <p:spPr bwMode="auto">
          <a:xfrm>
            <a:off x="4406900" y="3287713"/>
            <a:ext cx="700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大骨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dissolve">
                                      <p:cBhvr>
                                        <p:cTn id="7" dur="500"/>
                                        <p:tgtEl>
                                          <p:spTgt spid="604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60487"/>
                                        </p:tgtEl>
                                        <p:attrNameLst>
                                          <p:attrName>style.visibility</p:attrName>
                                        </p:attrNameLst>
                                      </p:cBhvr>
                                      <p:to>
                                        <p:strVal val="visible"/>
                                      </p:to>
                                    </p:set>
                                    <p:animEffect transition="in" filter="blinds(vertical)">
                                      <p:cBhvr>
                                        <p:cTn id="12" dur="500"/>
                                        <p:tgtEl>
                                          <p:spTgt spid="604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nodeType="clickEffect">
                                  <p:stCondLst>
                                    <p:cond delay="0"/>
                                  </p:stCondLst>
                                  <p:childTnLst>
                                    <p:set>
                                      <p:cBhvr>
                                        <p:cTn id="16" dur="1" fill="hold">
                                          <p:stCondLst>
                                            <p:cond delay="0"/>
                                          </p:stCondLst>
                                        </p:cTn>
                                        <p:tgtEl>
                                          <p:spTgt spid="60423"/>
                                        </p:tgtEl>
                                        <p:attrNameLst>
                                          <p:attrName>style.visibility</p:attrName>
                                        </p:attrNameLst>
                                      </p:cBhvr>
                                      <p:to>
                                        <p:strVal val="visible"/>
                                      </p:to>
                                    </p:set>
                                    <p:anim calcmode="lin" valueType="num">
                                      <p:cBhvr>
                                        <p:cTn id="17" dur="500" fill="hold"/>
                                        <p:tgtEl>
                                          <p:spTgt spid="60423"/>
                                        </p:tgtEl>
                                        <p:attrNameLst>
                                          <p:attrName>ppt_x</p:attrName>
                                        </p:attrNameLst>
                                      </p:cBhvr>
                                      <p:tavLst>
                                        <p:tav tm="0">
                                          <p:val>
                                            <p:strVal val="#ppt_x-#ppt_w/2"/>
                                          </p:val>
                                        </p:tav>
                                        <p:tav tm="100000">
                                          <p:val>
                                            <p:strVal val="#ppt_x"/>
                                          </p:val>
                                        </p:tav>
                                      </p:tavLst>
                                    </p:anim>
                                    <p:anim calcmode="lin" valueType="num">
                                      <p:cBhvr>
                                        <p:cTn id="18" dur="500" fill="hold"/>
                                        <p:tgtEl>
                                          <p:spTgt spid="60423"/>
                                        </p:tgtEl>
                                        <p:attrNameLst>
                                          <p:attrName>ppt_y</p:attrName>
                                        </p:attrNameLst>
                                      </p:cBhvr>
                                      <p:tavLst>
                                        <p:tav tm="0">
                                          <p:val>
                                            <p:strVal val="#ppt_y"/>
                                          </p:val>
                                        </p:tav>
                                        <p:tav tm="100000">
                                          <p:val>
                                            <p:strVal val="#ppt_y"/>
                                          </p:val>
                                        </p:tav>
                                      </p:tavLst>
                                    </p:anim>
                                    <p:anim calcmode="lin" valueType="num">
                                      <p:cBhvr>
                                        <p:cTn id="19" dur="500" fill="hold"/>
                                        <p:tgtEl>
                                          <p:spTgt spid="60423"/>
                                        </p:tgtEl>
                                        <p:attrNameLst>
                                          <p:attrName>ppt_w</p:attrName>
                                        </p:attrNameLst>
                                      </p:cBhvr>
                                      <p:tavLst>
                                        <p:tav tm="0">
                                          <p:val>
                                            <p:fltVal val="0"/>
                                          </p:val>
                                        </p:tav>
                                        <p:tav tm="100000">
                                          <p:val>
                                            <p:strVal val="#ppt_w"/>
                                          </p:val>
                                        </p:tav>
                                      </p:tavLst>
                                    </p:anim>
                                    <p:anim calcmode="lin" valueType="num">
                                      <p:cBhvr>
                                        <p:cTn id="20" dur="500" fill="hold"/>
                                        <p:tgtEl>
                                          <p:spTgt spid="60423"/>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5" fill="hold" nodeType="clickEffect">
                                  <p:stCondLst>
                                    <p:cond delay="0"/>
                                  </p:stCondLst>
                                  <p:childTnLst>
                                    <p:set>
                                      <p:cBhvr>
                                        <p:cTn id="24" dur="1" fill="hold">
                                          <p:stCondLst>
                                            <p:cond delay="0"/>
                                          </p:stCondLst>
                                        </p:cTn>
                                        <p:tgtEl>
                                          <p:spTgt spid="60488"/>
                                        </p:tgtEl>
                                        <p:attrNameLst>
                                          <p:attrName>style.visibility</p:attrName>
                                        </p:attrNameLst>
                                      </p:cBhvr>
                                      <p:to>
                                        <p:strVal val="visible"/>
                                      </p:to>
                                    </p:set>
                                    <p:animEffect transition="in" filter="blinds(vertical)">
                                      <p:cBhvr>
                                        <p:cTn id="25" dur="500"/>
                                        <p:tgtEl>
                                          <p:spTgt spid="6048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273424"/>
                                        </p:tgtEl>
                                        <p:attrNameLst>
                                          <p:attrName>style.visibility</p:attrName>
                                        </p:attrNameLst>
                                      </p:cBhvr>
                                      <p:to>
                                        <p:strVal val="visible"/>
                                      </p:to>
                                    </p:set>
                                    <p:anim calcmode="lin" valueType="num">
                                      <p:cBhvr additive="base">
                                        <p:cTn id="30" dur="500" fill="hold"/>
                                        <p:tgtEl>
                                          <p:spTgt spid="273424"/>
                                        </p:tgtEl>
                                        <p:attrNameLst>
                                          <p:attrName>ppt_x</p:attrName>
                                        </p:attrNameLst>
                                      </p:cBhvr>
                                      <p:tavLst>
                                        <p:tav tm="0">
                                          <p:val>
                                            <p:strVal val="#ppt_x"/>
                                          </p:val>
                                        </p:tav>
                                        <p:tav tm="100000">
                                          <p:val>
                                            <p:strVal val="#ppt_x"/>
                                          </p:val>
                                        </p:tav>
                                      </p:tavLst>
                                    </p:anim>
                                    <p:anim calcmode="lin" valueType="num">
                                      <p:cBhvr additive="base">
                                        <p:cTn id="31" dur="500" fill="hold"/>
                                        <p:tgtEl>
                                          <p:spTgt spid="27342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6"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strips(downRight)">
                                      <p:cBhvr>
                                        <p:cTn id="36" dur="500"/>
                                        <p:tgtEl>
                                          <p:spTgt spid="2"/>
                                        </p:tgtEl>
                                      </p:cBhvr>
                                    </p:animEffect>
                                  </p:childTnLst>
                                </p:cTn>
                              </p:par>
                            </p:childTnLst>
                          </p:cTn>
                        </p:par>
                        <p:par>
                          <p:cTn id="37" fill="hold" nodeType="afterGroup">
                            <p:stCondLst>
                              <p:cond delay="500"/>
                            </p:stCondLst>
                            <p:childTnLst>
                              <p:par>
                                <p:cTn id="38" presetID="18" presetClass="entr" presetSubtype="3"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upRight)">
                                      <p:cBhvr>
                                        <p:cTn id="40" dur="500"/>
                                        <p:tgtEl>
                                          <p:spTgt spid="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5" presetClass="entr" presetSubtype="0" fill="hold" nodeType="clickEffect">
                                  <p:stCondLst>
                                    <p:cond delay="0"/>
                                  </p:stCondLst>
                                  <p:childTnLst>
                                    <p:set>
                                      <p:cBhvr>
                                        <p:cTn id="44" dur="1" fill="hold">
                                          <p:stCondLst>
                                            <p:cond delay="0"/>
                                          </p:stCondLst>
                                        </p:cTn>
                                        <p:tgtEl>
                                          <p:spTgt spid="60433"/>
                                        </p:tgtEl>
                                        <p:attrNameLst>
                                          <p:attrName>style.visibility</p:attrName>
                                        </p:attrNameLst>
                                      </p:cBhvr>
                                      <p:to>
                                        <p:strVal val="visible"/>
                                      </p:to>
                                    </p:set>
                                    <p:anim calcmode="lin" valueType="num">
                                      <p:cBhvr>
                                        <p:cTn id="45" dur="1000" fill="hold"/>
                                        <p:tgtEl>
                                          <p:spTgt spid="60433"/>
                                        </p:tgtEl>
                                        <p:attrNameLst>
                                          <p:attrName>ppt_w</p:attrName>
                                        </p:attrNameLst>
                                      </p:cBhvr>
                                      <p:tavLst>
                                        <p:tav tm="0">
                                          <p:val>
                                            <p:fltVal val="0"/>
                                          </p:val>
                                        </p:tav>
                                        <p:tav tm="100000">
                                          <p:val>
                                            <p:strVal val="#ppt_w"/>
                                          </p:val>
                                        </p:tav>
                                      </p:tavLst>
                                    </p:anim>
                                    <p:anim calcmode="lin" valueType="num">
                                      <p:cBhvr>
                                        <p:cTn id="46" dur="1000" fill="hold"/>
                                        <p:tgtEl>
                                          <p:spTgt spid="60433"/>
                                        </p:tgtEl>
                                        <p:attrNameLst>
                                          <p:attrName>ppt_h</p:attrName>
                                        </p:attrNameLst>
                                      </p:cBhvr>
                                      <p:tavLst>
                                        <p:tav tm="0">
                                          <p:val>
                                            <p:fltVal val="0"/>
                                          </p:val>
                                        </p:tav>
                                        <p:tav tm="100000">
                                          <p:val>
                                            <p:strVal val="#ppt_h"/>
                                          </p:val>
                                        </p:tav>
                                      </p:tavLst>
                                    </p:anim>
                                    <p:anim calcmode="lin" valueType="num">
                                      <p:cBhvr>
                                        <p:cTn id="47" dur="1000" fill="hold"/>
                                        <p:tgtEl>
                                          <p:spTgt spid="60433"/>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0433"/>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1000"/>
                            </p:stCondLst>
                            <p:childTnLst>
                              <p:par>
                                <p:cTn id="50" presetID="15" presetClass="entr" presetSubtype="0" fill="hold" nodeType="afterEffect">
                                  <p:stCondLst>
                                    <p:cond delay="0"/>
                                  </p:stCondLst>
                                  <p:childTnLst>
                                    <p:set>
                                      <p:cBhvr>
                                        <p:cTn id="51" dur="1" fill="hold">
                                          <p:stCondLst>
                                            <p:cond delay="0"/>
                                          </p:stCondLst>
                                        </p:cTn>
                                        <p:tgtEl>
                                          <p:spTgt spid="60434"/>
                                        </p:tgtEl>
                                        <p:attrNameLst>
                                          <p:attrName>style.visibility</p:attrName>
                                        </p:attrNameLst>
                                      </p:cBhvr>
                                      <p:to>
                                        <p:strVal val="visible"/>
                                      </p:to>
                                    </p:set>
                                    <p:anim calcmode="lin" valueType="num">
                                      <p:cBhvr>
                                        <p:cTn id="52" dur="1000" fill="hold"/>
                                        <p:tgtEl>
                                          <p:spTgt spid="60434"/>
                                        </p:tgtEl>
                                        <p:attrNameLst>
                                          <p:attrName>ppt_w</p:attrName>
                                        </p:attrNameLst>
                                      </p:cBhvr>
                                      <p:tavLst>
                                        <p:tav tm="0">
                                          <p:val>
                                            <p:fltVal val="0"/>
                                          </p:val>
                                        </p:tav>
                                        <p:tav tm="100000">
                                          <p:val>
                                            <p:strVal val="#ppt_w"/>
                                          </p:val>
                                        </p:tav>
                                      </p:tavLst>
                                    </p:anim>
                                    <p:anim calcmode="lin" valueType="num">
                                      <p:cBhvr>
                                        <p:cTn id="53" dur="1000" fill="hold"/>
                                        <p:tgtEl>
                                          <p:spTgt spid="60434"/>
                                        </p:tgtEl>
                                        <p:attrNameLst>
                                          <p:attrName>ppt_h</p:attrName>
                                        </p:attrNameLst>
                                      </p:cBhvr>
                                      <p:tavLst>
                                        <p:tav tm="0">
                                          <p:val>
                                            <p:fltVal val="0"/>
                                          </p:val>
                                        </p:tav>
                                        <p:tav tm="100000">
                                          <p:val>
                                            <p:strVal val="#ppt_h"/>
                                          </p:val>
                                        </p:tav>
                                      </p:tavLst>
                                    </p:anim>
                                    <p:anim calcmode="lin" valueType="num">
                                      <p:cBhvr>
                                        <p:cTn id="54" dur="1000" fill="hold"/>
                                        <p:tgtEl>
                                          <p:spTgt spid="60434"/>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60434"/>
                                        </p:tgtEl>
                                        <p:attrNameLst>
                                          <p:attrName>ppt_y</p:attrName>
                                        </p:attrNameLst>
                                      </p:cBhvr>
                                      <p:tavLst>
                                        <p:tav tm="0" fmla="#ppt_y+(sin(-2*pi*(1-$))*-#ppt_x+cos(-2*pi*(1-$))*(1-#ppt_y))*(1-$)">
                                          <p:val>
                                            <p:fltVal val="0"/>
                                          </p:val>
                                        </p:tav>
                                        <p:tav tm="100000">
                                          <p:val>
                                            <p:fltVal val="1"/>
                                          </p:val>
                                        </p:tav>
                                      </p:tavLst>
                                    </p:anim>
                                  </p:childTnLst>
                                </p:cTn>
                              </p:par>
                            </p:childTnLst>
                          </p:cTn>
                        </p:par>
                        <p:par>
                          <p:cTn id="56" fill="hold" nodeType="afterGroup">
                            <p:stCondLst>
                              <p:cond delay="2000"/>
                            </p:stCondLst>
                            <p:childTnLst>
                              <p:par>
                                <p:cTn id="57" presetID="15" presetClass="entr" presetSubtype="0" fill="hold" nodeType="afterEffect">
                                  <p:stCondLst>
                                    <p:cond delay="0"/>
                                  </p:stCondLst>
                                  <p:childTnLst>
                                    <p:set>
                                      <p:cBhvr>
                                        <p:cTn id="58" dur="1" fill="hold">
                                          <p:stCondLst>
                                            <p:cond delay="0"/>
                                          </p:stCondLst>
                                        </p:cTn>
                                        <p:tgtEl>
                                          <p:spTgt spid="60435"/>
                                        </p:tgtEl>
                                        <p:attrNameLst>
                                          <p:attrName>style.visibility</p:attrName>
                                        </p:attrNameLst>
                                      </p:cBhvr>
                                      <p:to>
                                        <p:strVal val="visible"/>
                                      </p:to>
                                    </p:set>
                                    <p:anim calcmode="lin" valueType="num">
                                      <p:cBhvr>
                                        <p:cTn id="59" dur="1000" fill="hold"/>
                                        <p:tgtEl>
                                          <p:spTgt spid="60435"/>
                                        </p:tgtEl>
                                        <p:attrNameLst>
                                          <p:attrName>ppt_w</p:attrName>
                                        </p:attrNameLst>
                                      </p:cBhvr>
                                      <p:tavLst>
                                        <p:tav tm="0">
                                          <p:val>
                                            <p:fltVal val="0"/>
                                          </p:val>
                                        </p:tav>
                                        <p:tav tm="100000">
                                          <p:val>
                                            <p:strVal val="#ppt_w"/>
                                          </p:val>
                                        </p:tav>
                                      </p:tavLst>
                                    </p:anim>
                                    <p:anim calcmode="lin" valueType="num">
                                      <p:cBhvr>
                                        <p:cTn id="60" dur="1000" fill="hold"/>
                                        <p:tgtEl>
                                          <p:spTgt spid="60435"/>
                                        </p:tgtEl>
                                        <p:attrNameLst>
                                          <p:attrName>ppt_h</p:attrName>
                                        </p:attrNameLst>
                                      </p:cBhvr>
                                      <p:tavLst>
                                        <p:tav tm="0">
                                          <p:val>
                                            <p:fltVal val="0"/>
                                          </p:val>
                                        </p:tav>
                                        <p:tav tm="100000">
                                          <p:val>
                                            <p:strVal val="#ppt_h"/>
                                          </p:val>
                                        </p:tav>
                                      </p:tavLst>
                                    </p:anim>
                                    <p:anim calcmode="lin" valueType="num">
                                      <p:cBhvr>
                                        <p:cTn id="61" dur="1000" fill="hold"/>
                                        <p:tgtEl>
                                          <p:spTgt spid="60435"/>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60435"/>
                                        </p:tgtEl>
                                        <p:attrNameLst>
                                          <p:attrName>ppt_y</p:attrName>
                                        </p:attrNameLst>
                                      </p:cBhvr>
                                      <p:tavLst>
                                        <p:tav tm="0" fmla="#ppt_y+(sin(-2*pi*(1-$))*-#ppt_x+cos(-2*pi*(1-$))*(1-#ppt_y))*(1-$)">
                                          <p:val>
                                            <p:fltVal val="0"/>
                                          </p:val>
                                        </p:tav>
                                        <p:tav tm="100000">
                                          <p:val>
                                            <p:fltVal val="1"/>
                                          </p:val>
                                        </p:tav>
                                      </p:tavLst>
                                    </p:anim>
                                  </p:childTnLst>
                                </p:cTn>
                              </p:par>
                            </p:childTnLst>
                          </p:cTn>
                        </p:par>
                        <p:par>
                          <p:cTn id="63" fill="hold" nodeType="afterGroup">
                            <p:stCondLst>
                              <p:cond delay="3000"/>
                            </p:stCondLst>
                            <p:childTnLst>
                              <p:par>
                                <p:cTn id="64" presetID="15" presetClass="entr" presetSubtype="0" fill="hold" nodeType="afterEffect">
                                  <p:stCondLst>
                                    <p:cond delay="0"/>
                                  </p:stCondLst>
                                  <p:childTnLst>
                                    <p:set>
                                      <p:cBhvr>
                                        <p:cTn id="65" dur="1" fill="hold">
                                          <p:stCondLst>
                                            <p:cond delay="0"/>
                                          </p:stCondLst>
                                        </p:cTn>
                                        <p:tgtEl>
                                          <p:spTgt spid="60436"/>
                                        </p:tgtEl>
                                        <p:attrNameLst>
                                          <p:attrName>style.visibility</p:attrName>
                                        </p:attrNameLst>
                                      </p:cBhvr>
                                      <p:to>
                                        <p:strVal val="visible"/>
                                      </p:to>
                                    </p:set>
                                    <p:anim calcmode="lin" valueType="num">
                                      <p:cBhvr>
                                        <p:cTn id="66" dur="1000" fill="hold"/>
                                        <p:tgtEl>
                                          <p:spTgt spid="60436"/>
                                        </p:tgtEl>
                                        <p:attrNameLst>
                                          <p:attrName>ppt_w</p:attrName>
                                        </p:attrNameLst>
                                      </p:cBhvr>
                                      <p:tavLst>
                                        <p:tav tm="0">
                                          <p:val>
                                            <p:fltVal val="0"/>
                                          </p:val>
                                        </p:tav>
                                        <p:tav tm="100000">
                                          <p:val>
                                            <p:strVal val="#ppt_w"/>
                                          </p:val>
                                        </p:tav>
                                      </p:tavLst>
                                    </p:anim>
                                    <p:anim calcmode="lin" valueType="num">
                                      <p:cBhvr>
                                        <p:cTn id="67" dur="1000" fill="hold"/>
                                        <p:tgtEl>
                                          <p:spTgt spid="60436"/>
                                        </p:tgtEl>
                                        <p:attrNameLst>
                                          <p:attrName>ppt_h</p:attrName>
                                        </p:attrNameLst>
                                      </p:cBhvr>
                                      <p:tavLst>
                                        <p:tav tm="0">
                                          <p:val>
                                            <p:fltVal val="0"/>
                                          </p:val>
                                        </p:tav>
                                        <p:tav tm="100000">
                                          <p:val>
                                            <p:strVal val="#ppt_h"/>
                                          </p:val>
                                        </p:tav>
                                      </p:tavLst>
                                    </p:anim>
                                    <p:anim calcmode="lin" valueType="num">
                                      <p:cBhvr>
                                        <p:cTn id="68" dur="1000" fill="hold"/>
                                        <p:tgtEl>
                                          <p:spTgt spid="60436"/>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60436"/>
                                        </p:tgtEl>
                                        <p:attrNameLst>
                                          <p:attrName>ppt_y</p:attrName>
                                        </p:attrNameLst>
                                      </p:cBhvr>
                                      <p:tavLst>
                                        <p:tav tm="0" fmla="#ppt_y+(sin(-2*pi*(1-$))*-#ppt_x+cos(-2*pi*(1-$))*(1-#ppt_y))*(1-$)">
                                          <p:val>
                                            <p:fltVal val="0"/>
                                          </p:val>
                                        </p:tav>
                                        <p:tav tm="100000">
                                          <p:val>
                                            <p:fltVal val="1"/>
                                          </p:val>
                                        </p:tav>
                                      </p:tavLst>
                                    </p:anim>
                                  </p:childTnLst>
                                </p:cTn>
                              </p:par>
                            </p:childTnLst>
                          </p:cTn>
                        </p:par>
                        <p:par>
                          <p:cTn id="70" fill="hold" nodeType="afterGroup">
                            <p:stCondLst>
                              <p:cond delay="4000"/>
                            </p:stCondLst>
                            <p:childTnLst>
                              <p:par>
                                <p:cTn id="71" presetID="15" presetClass="entr" presetSubtype="0" fill="hold" nodeType="afterEffect">
                                  <p:stCondLst>
                                    <p:cond delay="0"/>
                                  </p:stCondLst>
                                  <p:childTnLst>
                                    <p:set>
                                      <p:cBhvr>
                                        <p:cTn id="72" dur="1" fill="hold">
                                          <p:stCondLst>
                                            <p:cond delay="0"/>
                                          </p:stCondLst>
                                        </p:cTn>
                                        <p:tgtEl>
                                          <p:spTgt spid="60437"/>
                                        </p:tgtEl>
                                        <p:attrNameLst>
                                          <p:attrName>style.visibility</p:attrName>
                                        </p:attrNameLst>
                                      </p:cBhvr>
                                      <p:to>
                                        <p:strVal val="visible"/>
                                      </p:to>
                                    </p:set>
                                    <p:anim calcmode="lin" valueType="num">
                                      <p:cBhvr>
                                        <p:cTn id="73" dur="1000" fill="hold"/>
                                        <p:tgtEl>
                                          <p:spTgt spid="60437"/>
                                        </p:tgtEl>
                                        <p:attrNameLst>
                                          <p:attrName>ppt_w</p:attrName>
                                        </p:attrNameLst>
                                      </p:cBhvr>
                                      <p:tavLst>
                                        <p:tav tm="0">
                                          <p:val>
                                            <p:fltVal val="0"/>
                                          </p:val>
                                        </p:tav>
                                        <p:tav tm="100000">
                                          <p:val>
                                            <p:strVal val="#ppt_w"/>
                                          </p:val>
                                        </p:tav>
                                      </p:tavLst>
                                    </p:anim>
                                    <p:anim calcmode="lin" valueType="num">
                                      <p:cBhvr>
                                        <p:cTn id="74" dur="1000" fill="hold"/>
                                        <p:tgtEl>
                                          <p:spTgt spid="60437"/>
                                        </p:tgtEl>
                                        <p:attrNameLst>
                                          <p:attrName>ppt_h</p:attrName>
                                        </p:attrNameLst>
                                      </p:cBhvr>
                                      <p:tavLst>
                                        <p:tav tm="0">
                                          <p:val>
                                            <p:fltVal val="0"/>
                                          </p:val>
                                        </p:tav>
                                        <p:tav tm="100000">
                                          <p:val>
                                            <p:strVal val="#ppt_h"/>
                                          </p:val>
                                        </p:tav>
                                      </p:tavLst>
                                    </p:anim>
                                    <p:anim calcmode="lin" valueType="num">
                                      <p:cBhvr>
                                        <p:cTn id="75" dur="1000" fill="hold"/>
                                        <p:tgtEl>
                                          <p:spTgt spid="60437"/>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60437"/>
                                        </p:tgtEl>
                                        <p:attrNameLst>
                                          <p:attrName>ppt_y</p:attrName>
                                        </p:attrNameLst>
                                      </p:cBhvr>
                                      <p:tavLst>
                                        <p:tav tm="0" fmla="#ppt_y+(sin(-2*pi*(1-$))*-#ppt_x+cos(-2*pi*(1-$))*(1-#ppt_y))*(1-$)">
                                          <p:val>
                                            <p:fltVal val="0"/>
                                          </p:val>
                                        </p:tav>
                                        <p:tav tm="100000">
                                          <p:val>
                                            <p:fltVal val="1"/>
                                          </p:val>
                                        </p:tav>
                                      </p:tavLst>
                                    </p:anim>
                                  </p:childTnLst>
                                </p:cTn>
                              </p:par>
                            </p:childTnLst>
                          </p:cTn>
                        </p:par>
                        <p:par>
                          <p:cTn id="77" fill="hold" nodeType="afterGroup">
                            <p:stCondLst>
                              <p:cond delay="5000"/>
                            </p:stCondLst>
                            <p:childTnLst>
                              <p:par>
                                <p:cTn id="78" presetID="15" presetClass="entr" presetSubtype="0" fill="hold" nodeType="afterEffect">
                                  <p:stCondLst>
                                    <p:cond delay="0"/>
                                  </p:stCondLst>
                                  <p:childTnLst>
                                    <p:set>
                                      <p:cBhvr>
                                        <p:cTn id="79" dur="1" fill="hold">
                                          <p:stCondLst>
                                            <p:cond delay="0"/>
                                          </p:stCondLst>
                                        </p:cTn>
                                        <p:tgtEl>
                                          <p:spTgt spid="60439"/>
                                        </p:tgtEl>
                                        <p:attrNameLst>
                                          <p:attrName>style.visibility</p:attrName>
                                        </p:attrNameLst>
                                      </p:cBhvr>
                                      <p:to>
                                        <p:strVal val="visible"/>
                                      </p:to>
                                    </p:set>
                                    <p:anim calcmode="lin" valueType="num">
                                      <p:cBhvr>
                                        <p:cTn id="80" dur="1000" fill="hold"/>
                                        <p:tgtEl>
                                          <p:spTgt spid="60439"/>
                                        </p:tgtEl>
                                        <p:attrNameLst>
                                          <p:attrName>ppt_w</p:attrName>
                                        </p:attrNameLst>
                                      </p:cBhvr>
                                      <p:tavLst>
                                        <p:tav tm="0">
                                          <p:val>
                                            <p:fltVal val="0"/>
                                          </p:val>
                                        </p:tav>
                                        <p:tav tm="100000">
                                          <p:val>
                                            <p:strVal val="#ppt_w"/>
                                          </p:val>
                                        </p:tav>
                                      </p:tavLst>
                                    </p:anim>
                                    <p:anim calcmode="lin" valueType="num">
                                      <p:cBhvr>
                                        <p:cTn id="81" dur="1000" fill="hold"/>
                                        <p:tgtEl>
                                          <p:spTgt spid="60439"/>
                                        </p:tgtEl>
                                        <p:attrNameLst>
                                          <p:attrName>ppt_h</p:attrName>
                                        </p:attrNameLst>
                                      </p:cBhvr>
                                      <p:tavLst>
                                        <p:tav tm="0">
                                          <p:val>
                                            <p:fltVal val="0"/>
                                          </p:val>
                                        </p:tav>
                                        <p:tav tm="100000">
                                          <p:val>
                                            <p:strVal val="#ppt_h"/>
                                          </p:val>
                                        </p:tav>
                                      </p:tavLst>
                                    </p:anim>
                                    <p:anim calcmode="lin" valueType="num">
                                      <p:cBhvr>
                                        <p:cTn id="82" dur="1000" fill="hold"/>
                                        <p:tgtEl>
                                          <p:spTgt spid="60439"/>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60439"/>
                                        </p:tgtEl>
                                        <p:attrNameLst>
                                          <p:attrName>ppt_y</p:attrName>
                                        </p:attrNameLst>
                                      </p:cBhvr>
                                      <p:tavLst>
                                        <p:tav tm="0" fmla="#ppt_y+(sin(-2*pi*(1-$))*-#ppt_x+cos(-2*pi*(1-$))*(1-#ppt_y))*(1-$)">
                                          <p:val>
                                            <p:fltVal val="0"/>
                                          </p:val>
                                        </p:tav>
                                        <p:tav tm="100000">
                                          <p:val>
                                            <p:fltVal val="1"/>
                                          </p:val>
                                        </p:tav>
                                      </p:tavLst>
                                    </p:anim>
                                  </p:childTnLst>
                                </p:cTn>
                              </p:par>
                            </p:childTnLst>
                          </p:cTn>
                        </p:par>
                        <p:par>
                          <p:cTn id="84" fill="hold" nodeType="afterGroup">
                            <p:stCondLst>
                              <p:cond delay="6000"/>
                            </p:stCondLst>
                            <p:childTnLst>
                              <p:par>
                                <p:cTn id="85" presetID="9" presetClass="entr" presetSubtype="0" fill="hold" nodeType="afterEffect">
                                  <p:stCondLst>
                                    <p:cond delay="0"/>
                                  </p:stCondLst>
                                  <p:childTnLst>
                                    <p:set>
                                      <p:cBhvr>
                                        <p:cTn id="86" dur="1" fill="hold">
                                          <p:stCondLst>
                                            <p:cond delay="0"/>
                                          </p:stCondLst>
                                        </p:cTn>
                                        <p:tgtEl>
                                          <p:spTgt spid="60440"/>
                                        </p:tgtEl>
                                        <p:attrNameLst>
                                          <p:attrName>style.visibility</p:attrName>
                                        </p:attrNameLst>
                                      </p:cBhvr>
                                      <p:to>
                                        <p:strVal val="visible"/>
                                      </p:to>
                                    </p:set>
                                    <p:animEffect transition="in" filter="dissolve">
                                      <p:cBhvr>
                                        <p:cTn id="87" dur="500"/>
                                        <p:tgtEl>
                                          <p:spTgt spid="60440"/>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3" presetClass="entr" presetSubtype="5" fill="hold" nodeType="clickEffect">
                                  <p:stCondLst>
                                    <p:cond delay="0"/>
                                  </p:stCondLst>
                                  <p:childTnLst>
                                    <p:set>
                                      <p:cBhvr>
                                        <p:cTn id="91" dur="1" fill="hold">
                                          <p:stCondLst>
                                            <p:cond delay="0"/>
                                          </p:stCondLst>
                                        </p:cTn>
                                        <p:tgtEl>
                                          <p:spTgt spid="60489"/>
                                        </p:tgtEl>
                                        <p:attrNameLst>
                                          <p:attrName>style.visibility</p:attrName>
                                        </p:attrNameLst>
                                      </p:cBhvr>
                                      <p:to>
                                        <p:strVal val="visible"/>
                                      </p:to>
                                    </p:set>
                                    <p:animEffect transition="in" filter="blinds(vertical)">
                                      <p:cBhvr>
                                        <p:cTn id="92" dur="500"/>
                                        <p:tgtEl>
                                          <p:spTgt spid="60489"/>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7" presetClass="entr" presetSubtype="8" fill="hold" nodeType="clickEffect">
                                  <p:stCondLst>
                                    <p:cond delay="0"/>
                                  </p:stCondLst>
                                  <p:childTnLst>
                                    <p:set>
                                      <p:cBhvr>
                                        <p:cTn id="96" dur="1" fill="hold">
                                          <p:stCondLst>
                                            <p:cond delay="0"/>
                                          </p:stCondLst>
                                        </p:cTn>
                                        <p:tgtEl>
                                          <p:spTgt spid="4"/>
                                        </p:tgtEl>
                                        <p:attrNameLst>
                                          <p:attrName>style.visibility</p:attrName>
                                        </p:attrNameLst>
                                      </p:cBhvr>
                                      <p:to>
                                        <p:strVal val="visible"/>
                                      </p:to>
                                    </p:set>
                                    <p:anim calcmode="lin" valueType="num">
                                      <p:cBhvr>
                                        <p:cTn id="97" dur="500" fill="hold"/>
                                        <p:tgtEl>
                                          <p:spTgt spid="4"/>
                                        </p:tgtEl>
                                        <p:attrNameLst>
                                          <p:attrName>ppt_x</p:attrName>
                                        </p:attrNameLst>
                                      </p:cBhvr>
                                      <p:tavLst>
                                        <p:tav tm="0">
                                          <p:val>
                                            <p:strVal val="#ppt_x-#ppt_w/2"/>
                                          </p:val>
                                        </p:tav>
                                        <p:tav tm="100000">
                                          <p:val>
                                            <p:strVal val="#ppt_x"/>
                                          </p:val>
                                        </p:tav>
                                      </p:tavLst>
                                    </p:anim>
                                    <p:anim calcmode="lin" valueType="num">
                                      <p:cBhvr>
                                        <p:cTn id="98" dur="500" fill="hold"/>
                                        <p:tgtEl>
                                          <p:spTgt spid="4"/>
                                        </p:tgtEl>
                                        <p:attrNameLst>
                                          <p:attrName>ppt_y</p:attrName>
                                        </p:attrNameLst>
                                      </p:cBhvr>
                                      <p:tavLst>
                                        <p:tav tm="0">
                                          <p:val>
                                            <p:strVal val="#ppt_y"/>
                                          </p:val>
                                        </p:tav>
                                        <p:tav tm="100000">
                                          <p:val>
                                            <p:strVal val="#ppt_y"/>
                                          </p:val>
                                        </p:tav>
                                      </p:tavLst>
                                    </p:anim>
                                    <p:anim calcmode="lin" valueType="num">
                                      <p:cBhvr>
                                        <p:cTn id="99" dur="500" fill="hold"/>
                                        <p:tgtEl>
                                          <p:spTgt spid="4"/>
                                        </p:tgtEl>
                                        <p:attrNameLst>
                                          <p:attrName>ppt_w</p:attrName>
                                        </p:attrNameLst>
                                      </p:cBhvr>
                                      <p:tavLst>
                                        <p:tav tm="0">
                                          <p:val>
                                            <p:fltVal val="0"/>
                                          </p:val>
                                        </p:tav>
                                        <p:tav tm="100000">
                                          <p:val>
                                            <p:strVal val="#ppt_w"/>
                                          </p:val>
                                        </p:tav>
                                      </p:tavLst>
                                    </p:anim>
                                    <p:anim calcmode="lin" valueType="num">
                                      <p:cBhvr>
                                        <p:cTn id="10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nodeType="clickEffect">
                                  <p:stCondLst>
                                    <p:cond delay="0"/>
                                  </p:stCondLst>
                                  <p:childTnLst>
                                    <p:set>
                                      <p:cBhvr>
                                        <p:cTn id="104" dur="1" fill="hold">
                                          <p:stCondLst>
                                            <p:cond delay="0"/>
                                          </p:stCondLst>
                                        </p:cTn>
                                        <p:tgtEl>
                                          <p:spTgt spid="5"/>
                                        </p:tgtEl>
                                        <p:attrNameLst>
                                          <p:attrName>style.visibility</p:attrName>
                                        </p:attrNameLst>
                                      </p:cBhvr>
                                      <p:to>
                                        <p:strVal val="visible"/>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 presetClass="entr" presetSubtype="0" fill="hold" nodeType="clickEffect">
                                  <p:stCondLst>
                                    <p:cond delay="0"/>
                                  </p:stCondLst>
                                  <p:childTnLst>
                                    <p:set>
                                      <p:cBhvr>
                                        <p:cTn id="108" dur="1" fill="hold">
                                          <p:stCondLst>
                                            <p:cond delay="0"/>
                                          </p:stCondLst>
                                        </p:cTn>
                                        <p:tgtEl>
                                          <p:spTgt spid="6"/>
                                        </p:tgtEl>
                                        <p:attrNameLst>
                                          <p:attrName>style.visibility</p:attrName>
                                        </p:attrNameLst>
                                      </p:cBhvr>
                                      <p:to>
                                        <p:strVal val="visible"/>
                                      </p:to>
                                    </p:se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4" fill="hold" nodeType="clickEffect">
                                  <p:stCondLst>
                                    <p:cond delay="0"/>
                                  </p:stCondLst>
                                  <p:childTnLst>
                                    <p:set>
                                      <p:cBhvr>
                                        <p:cTn id="112" dur="1" fill="hold">
                                          <p:stCondLst>
                                            <p:cond delay="0"/>
                                          </p:stCondLst>
                                        </p:cTn>
                                        <p:tgtEl>
                                          <p:spTgt spid="8"/>
                                        </p:tgtEl>
                                        <p:attrNameLst>
                                          <p:attrName>style.visibility</p:attrName>
                                        </p:attrNameLst>
                                      </p:cBhvr>
                                      <p:to>
                                        <p:strVal val="visible"/>
                                      </p:to>
                                    </p:set>
                                    <p:anim calcmode="lin" valueType="num">
                                      <p:cBhvr additive="base">
                                        <p:cTn id="113" dur="500" fill="hold"/>
                                        <p:tgtEl>
                                          <p:spTgt spid="8"/>
                                        </p:tgtEl>
                                        <p:attrNameLst>
                                          <p:attrName>ppt_x</p:attrName>
                                        </p:attrNameLst>
                                      </p:cBhvr>
                                      <p:tavLst>
                                        <p:tav tm="0">
                                          <p:val>
                                            <p:strVal val="#ppt_x"/>
                                          </p:val>
                                        </p:tav>
                                        <p:tav tm="100000">
                                          <p:val>
                                            <p:strVal val="#ppt_x"/>
                                          </p:val>
                                        </p:tav>
                                      </p:tavLst>
                                    </p:anim>
                                    <p:anim calcmode="lin" valueType="num">
                                      <p:cBhvr additive="base">
                                        <p:cTn id="1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4" fill="hold" nodeType="clickEffect">
                                  <p:stCondLst>
                                    <p:cond delay="0"/>
                                  </p:stCondLst>
                                  <p:childTnLst>
                                    <p:set>
                                      <p:cBhvr>
                                        <p:cTn id="118" dur="1" fill="hold">
                                          <p:stCondLst>
                                            <p:cond delay="0"/>
                                          </p:stCondLst>
                                        </p:cTn>
                                        <p:tgtEl>
                                          <p:spTgt spid="157730"/>
                                        </p:tgtEl>
                                        <p:attrNameLst>
                                          <p:attrName>style.visibility</p:attrName>
                                        </p:attrNameLst>
                                      </p:cBhvr>
                                      <p:to>
                                        <p:strVal val="visible"/>
                                      </p:to>
                                    </p:set>
                                    <p:anim calcmode="lin" valueType="num">
                                      <p:cBhvr additive="base">
                                        <p:cTn id="119" dur="500" fill="hold"/>
                                        <p:tgtEl>
                                          <p:spTgt spid="157730"/>
                                        </p:tgtEl>
                                        <p:attrNameLst>
                                          <p:attrName>ppt_x</p:attrName>
                                        </p:attrNameLst>
                                      </p:cBhvr>
                                      <p:tavLst>
                                        <p:tav tm="0">
                                          <p:val>
                                            <p:strVal val="#ppt_x"/>
                                          </p:val>
                                        </p:tav>
                                        <p:tav tm="100000">
                                          <p:val>
                                            <p:strVal val="#ppt_x"/>
                                          </p:val>
                                        </p:tav>
                                      </p:tavLst>
                                    </p:anim>
                                    <p:anim calcmode="lin" valueType="num">
                                      <p:cBhvr additive="base">
                                        <p:cTn id="120" dur="500" fill="hold"/>
                                        <p:tgtEl>
                                          <p:spTgt spid="157730"/>
                                        </p:tgtEl>
                                        <p:attrNameLst>
                                          <p:attrName>ppt_y</p:attrName>
                                        </p:attrNameLst>
                                      </p:cBhvr>
                                      <p:tavLst>
                                        <p:tav tm="0">
                                          <p:val>
                                            <p:strVal val="1+#ppt_h/2"/>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3" presetClass="entr" presetSubtype="5" fill="hold" nodeType="clickEffect">
                                  <p:stCondLst>
                                    <p:cond delay="0"/>
                                  </p:stCondLst>
                                  <p:childTnLst>
                                    <p:set>
                                      <p:cBhvr>
                                        <p:cTn id="124" dur="1" fill="hold">
                                          <p:stCondLst>
                                            <p:cond delay="0"/>
                                          </p:stCondLst>
                                        </p:cTn>
                                        <p:tgtEl>
                                          <p:spTgt spid="60472"/>
                                        </p:tgtEl>
                                        <p:attrNameLst>
                                          <p:attrName>style.visibility</p:attrName>
                                        </p:attrNameLst>
                                      </p:cBhvr>
                                      <p:to>
                                        <p:strVal val="visible"/>
                                      </p:to>
                                    </p:set>
                                    <p:animEffect transition="in" filter="blinds(vertical)">
                                      <p:cBhvr>
                                        <p:cTn id="125" dur="500"/>
                                        <p:tgtEl>
                                          <p:spTgt spid="60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nimBg="1"/>
      <p:bldP spid="60423" grpId="0" animBg="1" autoUpdateAnimBg="0"/>
      <p:bldP spid="60433" grpId="0" animBg="1" autoUpdateAnimBg="0"/>
      <p:bldP spid="60434" grpId="0" animBg="1" autoUpdateAnimBg="0"/>
      <p:bldP spid="60435" grpId="0" animBg="1" autoUpdateAnimBg="0"/>
      <p:bldP spid="60439" grpId="0" animBg="1" autoUpdateAnimBg="0"/>
      <p:bldP spid="60440" grpId="0" autoUpdateAnimBg="0"/>
      <p:bldP spid="60436" grpId="0" animBg="1" autoUpdateAnimBg="0"/>
      <p:bldP spid="60437" grpId="0" animBg="1" autoUpdateAnimBg="0"/>
      <p:bldP spid="60472" grpId="0" animBg="1" autoUpdateAnimBg="0"/>
      <p:bldP spid="60487" grpId="0" animBg="1" autoUpdateAnimBg="0"/>
      <p:bldP spid="60488" grpId="0" animBg="1" autoUpdateAnimBg="0"/>
      <p:bldP spid="60489" grpId="0" animBg="1" autoUpdateAnimBg="0"/>
      <p:bldP spid="2734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Line 7">
            <a:extLst>
              <a:ext uri="{FF2B5EF4-FFF2-40B4-BE49-F238E27FC236}">
                <a16:creationId xmlns:a16="http://schemas.microsoft.com/office/drawing/2014/main" id="{75D51029-1B1B-B675-95FD-F6E73970AB47}"/>
              </a:ext>
            </a:extLst>
          </p:cNvPr>
          <p:cNvSpPr>
            <a:spLocks noChangeShapeType="1"/>
          </p:cNvSpPr>
          <p:nvPr/>
        </p:nvSpPr>
        <p:spPr bwMode="auto">
          <a:xfrm>
            <a:off x="5229225" y="2708275"/>
            <a:ext cx="2090738" cy="3241675"/>
          </a:xfrm>
          <a:prstGeom prst="line">
            <a:avLst/>
          </a:prstGeom>
          <a:noFill/>
          <a:ln w="762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34837" name="AutoShape 21">
            <a:extLst>
              <a:ext uri="{FF2B5EF4-FFF2-40B4-BE49-F238E27FC236}">
                <a16:creationId xmlns:a16="http://schemas.microsoft.com/office/drawing/2014/main" id="{B507B132-73E4-2CDE-6F0F-60332BD121F3}"/>
              </a:ext>
            </a:extLst>
          </p:cNvPr>
          <p:cNvSpPr>
            <a:spLocks noChangeArrowheads="1"/>
          </p:cNvSpPr>
          <p:nvPr/>
        </p:nvSpPr>
        <p:spPr bwMode="auto">
          <a:xfrm>
            <a:off x="4943475" y="2852738"/>
            <a:ext cx="1439863" cy="415925"/>
          </a:xfrm>
          <a:prstGeom prst="wedgeEllipseCallout">
            <a:avLst>
              <a:gd name="adj1" fmla="val 52083"/>
              <a:gd name="adj2" fmla="val -56491"/>
            </a:avLst>
          </a:prstGeom>
          <a:solidFill>
            <a:srgbClr val="FFFFFF"/>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400">
                <a:solidFill>
                  <a:srgbClr val="FF0000"/>
                </a:solidFill>
                <a:latin typeface="メイリオ" panose="020B0604030504040204" pitchFamily="50" charset="-128"/>
                <a:ea typeface="メイリオ" panose="020B0604030504040204" pitchFamily="50" charset="-128"/>
              </a:rPr>
              <a:t>なぜ ２？</a:t>
            </a:r>
          </a:p>
        </p:txBody>
      </p:sp>
      <p:sp>
        <p:nvSpPr>
          <p:cNvPr id="81924" name="Text Box 22">
            <a:extLst>
              <a:ext uri="{FF2B5EF4-FFF2-40B4-BE49-F238E27FC236}">
                <a16:creationId xmlns:a16="http://schemas.microsoft.com/office/drawing/2014/main" id="{A5971B73-A270-B955-94DC-A1BEC3F92B26}"/>
              </a:ext>
            </a:extLst>
          </p:cNvPr>
          <p:cNvSpPr txBox="1">
            <a:spLocks noChangeArrowheads="1"/>
          </p:cNvSpPr>
          <p:nvPr/>
        </p:nvSpPr>
        <p:spPr bwMode="auto">
          <a:xfrm>
            <a:off x="9921875" y="3048000"/>
            <a:ext cx="554038" cy="3646488"/>
          </a:xfrm>
          <a:prstGeom prst="rect">
            <a:avLst/>
          </a:prstGeom>
          <a:solidFill>
            <a:srgbClr val="FFFFFF"/>
          </a:solidFill>
          <a:ln w="9525">
            <a:solidFill>
              <a:srgbClr val="000000"/>
            </a:solidFill>
            <a:miter lim="800000"/>
            <a:headEnd/>
            <a:tailEnd/>
          </a:ln>
          <a:effectLst>
            <a:outerShdw dist="107763" dir="2700000" algn="ctr" rotWithShape="0">
              <a:srgbClr val="808080"/>
            </a:outerShdw>
          </a:effectLst>
        </p:spPr>
        <p:txBody>
          <a:bodyPr vert="eaVert" anchor="ctr" anchorCtr="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2400">
                <a:solidFill>
                  <a:srgbClr val="FF0000"/>
                </a:solidFill>
                <a:latin typeface="メイリオ" panose="020B0604030504040204" pitchFamily="50" charset="-128"/>
                <a:ea typeface="メイリオ" panose="020B0604030504040204" pitchFamily="50" charset="-128"/>
              </a:rPr>
              <a:t>ムダなコピーが多い</a:t>
            </a:r>
          </a:p>
        </p:txBody>
      </p:sp>
      <p:sp>
        <p:nvSpPr>
          <p:cNvPr id="34846" name="AutoShape 30">
            <a:extLst>
              <a:ext uri="{FF2B5EF4-FFF2-40B4-BE49-F238E27FC236}">
                <a16:creationId xmlns:a16="http://schemas.microsoft.com/office/drawing/2014/main" id="{B9FF2EF5-05D1-7AA1-28F9-AC57AC05121A}"/>
              </a:ext>
            </a:extLst>
          </p:cNvPr>
          <p:cNvSpPr>
            <a:spLocks noChangeArrowheads="1"/>
          </p:cNvSpPr>
          <p:nvPr/>
        </p:nvSpPr>
        <p:spPr bwMode="auto">
          <a:xfrm>
            <a:off x="8975725" y="2349500"/>
            <a:ext cx="1397000" cy="533400"/>
          </a:xfrm>
          <a:prstGeom prst="wedgeEllipseCallout">
            <a:avLst>
              <a:gd name="adj1" fmla="val -68296"/>
              <a:gd name="adj2" fmla="val 52083"/>
            </a:avLst>
          </a:prstGeom>
          <a:solidFill>
            <a:srgbClr val="FFFFFF"/>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400">
                <a:solidFill>
                  <a:srgbClr val="FF0000"/>
                </a:solidFill>
                <a:latin typeface="メイリオ" panose="020B0604030504040204" pitchFamily="50" charset="-128"/>
                <a:ea typeface="メイリオ" panose="020B0604030504040204" pitchFamily="50" charset="-128"/>
              </a:rPr>
              <a:t>なぜ ３？</a:t>
            </a:r>
          </a:p>
        </p:txBody>
      </p:sp>
      <p:sp>
        <p:nvSpPr>
          <p:cNvPr id="34881" name="AutoShape 65">
            <a:extLst>
              <a:ext uri="{FF2B5EF4-FFF2-40B4-BE49-F238E27FC236}">
                <a16:creationId xmlns:a16="http://schemas.microsoft.com/office/drawing/2014/main" id="{3546AC1E-CD32-7D0C-1062-A075ECDAA319}"/>
              </a:ext>
            </a:extLst>
          </p:cNvPr>
          <p:cNvSpPr>
            <a:spLocks noChangeArrowheads="1"/>
          </p:cNvSpPr>
          <p:nvPr/>
        </p:nvSpPr>
        <p:spPr bwMode="auto">
          <a:xfrm>
            <a:off x="9158288" y="3055938"/>
            <a:ext cx="1509712" cy="457200"/>
          </a:xfrm>
          <a:prstGeom prst="wedgeEllipseCallout">
            <a:avLst>
              <a:gd name="adj1" fmla="val -36690"/>
              <a:gd name="adj2" fmla="val 141667"/>
            </a:avLst>
          </a:prstGeom>
          <a:solidFill>
            <a:srgbClr val="FFFFFF"/>
          </a:soli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400">
                <a:solidFill>
                  <a:srgbClr val="FF0000"/>
                </a:solidFill>
                <a:latin typeface="メイリオ" panose="020B0604030504040204" pitchFamily="50" charset="-128"/>
                <a:ea typeface="メイリオ" panose="020B0604030504040204" pitchFamily="50" charset="-128"/>
              </a:rPr>
              <a:t>なぜ １？</a:t>
            </a:r>
          </a:p>
        </p:txBody>
      </p:sp>
      <p:sp>
        <p:nvSpPr>
          <p:cNvPr id="81927" name="Text Box 68">
            <a:extLst>
              <a:ext uri="{FF2B5EF4-FFF2-40B4-BE49-F238E27FC236}">
                <a16:creationId xmlns:a16="http://schemas.microsoft.com/office/drawing/2014/main" id="{9F1D7D19-98C5-15D7-B8F5-CB641B9C077E}"/>
              </a:ext>
            </a:extLst>
          </p:cNvPr>
          <p:cNvSpPr txBox="1">
            <a:spLocks noChangeArrowheads="1"/>
          </p:cNvSpPr>
          <p:nvPr/>
        </p:nvSpPr>
        <p:spPr bwMode="auto">
          <a:xfrm>
            <a:off x="4440238" y="2349500"/>
            <a:ext cx="1979612" cy="400050"/>
          </a:xfrm>
          <a:prstGeom prst="rect">
            <a:avLst/>
          </a:prstGeom>
          <a:solidFill>
            <a:srgbClr val="FFFF00"/>
          </a:solidFill>
          <a:ln w="9525">
            <a:solidFill>
              <a:schemeClr val="tx1"/>
            </a:solid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solidFill>
                  <a:srgbClr val="000000"/>
                </a:solidFill>
                <a:latin typeface="メイリオ" panose="020B0604030504040204" pitchFamily="50" charset="-128"/>
                <a:ea typeface="メイリオ" panose="020B0604030504040204" pitchFamily="50" charset="-128"/>
              </a:rPr>
              <a:t>　　　人　　　</a:t>
            </a:r>
          </a:p>
        </p:txBody>
      </p:sp>
      <p:sp>
        <p:nvSpPr>
          <p:cNvPr id="81928" name="Text Box 84">
            <a:extLst>
              <a:ext uri="{FF2B5EF4-FFF2-40B4-BE49-F238E27FC236}">
                <a16:creationId xmlns:a16="http://schemas.microsoft.com/office/drawing/2014/main" id="{B16A4920-53A9-65ED-D6D3-E3FA30D37BF8}"/>
              </a:ext>
            </a:extLst>
          </p:cNvPr>
          <p:cNvSpPr txBox="1">
            <a:spLocks noChangeArrowheads="1"/>
          </p:cNvSpPr>
          <p:nvPr/>
        </p:nvSpPr>
        <p:spPr bwMode="auto">
          <a:xfrm>
            <a:off x="1660525" y="44450"/>
            <a:ext cx="3006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solidFill>
                  <a:srgbClr val="FF0000"/>
                </a:solidFill>
                <a:latin typeface="メイリオ" panose="020B0604030504040204" pitchFamily="50" charset="-128"/>
                <a:ea typeface="メイリオ" panose="020B0604030504040204" pitchFamily="50" charset="-128"/>
              </a:rPr>
              <a:t>（３）要因の洗い出し方</a:t>
            </a:r>
            <a:endParaRPr lang="ja-JP" altLang="en-US" sz="2000">
              <a:solidFill>
                <a:srgbClr val="000000"/>
              </a:solidFill>
              <a:latin typeface="メイリオ" panose="020B0604030504040204" pitchFamily="50" charset="-128"/>
              <a:ea typeface="メイリオ" panose="020B0604030504040204" pitchFamily="50" charset="-128"/>
            </a:endParaRPr>
          </a:p>
        </p:txBody>
      </p:sp>
      <p:pic>
        <p:nvPicPr>
          <p:cNvPr id="81929" name="Picture 93">
            <a:extLst>
              <a:ext uri="{FF2B5EF4-FFF2-40B4-BE49-F238E27FC236}">
                <a16:creationId xmlns:a16="http://schemas.microsoft.com/office/drawing/2014/main" id="{00C15957-414E-FA18-9536-42A912640A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5" y="3284538"/>
            <a:ext cx="215900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81930" name="Text Box 95">
            <a:extLst>
              <a:ext uri="{FF2B5EF4-FFF2-40B4-BE49-F238E27FC236}">
                <a16:creationId xmlns:a16="http://schemas.microsoft.com/office/drawing/2014/main" id="{07E79D3F-6FF8-740F-8B10-4AC898D05AC7}"/>
              </a:ext>
            </a:extLst>
          </p:cNvPr>
          <p:cNvSpPr txBox="1">
            <a:spLocks noChangeArrowheads="1"/>
          </p:cNvSpPr>
          <p:nvPr/>
        </p:nvSpPr>
        <p:spPr bwMode="auto">
          <a:xfrm>
            <a:off x="5075238" y="6338888"/>
            <a:ext cx="24177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1200">
                <a:solidFill>
                  <a:srgbClr val="0033CC"/>
                </a:solidFill>
                <a:latin typeface="メイリオ" panose="020B0604030504040204" pitchFamily="50" charset="-128"/>
                <a:ea typeface="メイリオ" panose="020B0604030504040204" pitchFamily="50" charset="-128"/>
              </a:rPr>
              <a:t>P-11</a:t>
            </a:r>
            <a:r>
              <a:rPr lang="ja-JP" altLang="en-US" sz="1200">
                <a:solidFill>
                  <a:srgbClr val="0033CC"/>
                </a:solidFill>
                <a:latin typeface="メイリオ" panose="020B0604030504040204" pitchFamily="50" charset="-128"/>
                <a:ea typeface="メイリオ" panose="020B0604030504040204" pitchFamily="50" charset="-128"/>
              </a:rPr>
              <a:t>の</a:t>
            </a:r>
            <a:r>
              <a:rPr lang="en-US" altLang="ja-JP" sz="1200">
                <a:solidFill>
                  <a:srgbClr val="0033CC"/>
                </a:solidFill>
                <a:latin typeface="メイリオ" panose="020B0604030504040204" pitchFamily="50" charset="-128"/>
                <a:ea typeface="メイリオ" panose="020B0604030504040204" pitchFamily="50" charset="-128"/>
              </a:rPr>
              <a:t>【</a:t>
            </a:r>
            <a:r>
              <a:rPr lang="ja-JP" altLang="en-US" sz="1200">
                <a:solidFill>
                  <a:srgbClr val="0033CC"/>
                </a:solidFill>
                <a:latin typeface="メイリオ" panose="020B0604030504040204" pitchFamily="50" charset="-128"/>
                <a:ea typeface="メイリオ" panose="020B0604030504040204" pitchFamily="50" charset="-128"/>
              </a:rPr>
              <a:t>特性要因図の参考例</a:t>
            </a:r>
            <a:r>
              <a:rPr lang="en-US" altLang="ja-JP" sz="1200">
                <a:solidFill>
                  <a:srgbClr val="0033CC"/>
                </a:solidFill>
                <a:latin typeface="メイリオ" panose="020B0604030504040204" pitchFamily="50" charset="-128"/>
                <a:ea typeface="メイリオ" panose="020B0604030504040204" pitchFamily="50" charset="-128"/>
              </a:rPr>
              <a:t>】</a:t>
            </a:r>
          </a:p>
        </p:txBody>
      </p:sp>
      <p:sp>
        <p:nvSpPr>
          <p:cNvPr id="81931" name="Text Box 97">
            <a:extLst>
              <a:ext uri="{FF2B5EF4-FFF2-40B4-BE49-F238E27FC236}">
                <a16:creationId xmlns:a16="http://schemas.microsoft.com/office/drawing/2014/main" id="{8E221C4E-3D7F-A563-449C-7B803F9DE4AA}"/>
              </a:ext>
            </a:extLst>
          </p:cNvPr>
          <p:cNvSpPr txBox="1">
            <a:spLocks noChangeArrowheads="1"/>
          </p:cNvSpPr>
          <p:nvPr/>
        </p:nvSpPr>
        <p:spPr bwMode="auto">
          <a:xfrm>
            <a:off x="1703388" y="487363"/>
            <a:ext cx="8732837" cy="15843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a:solidFill>
                  <a:srgbClr val="FF0000"/>
                </a:solidFill>
                <a:latin typeface="メイリオ" panose="020B0604030504040204" pitchFamily="50" charset="-128"/>
                <a:ea typeface="メイリオ" panose="020B0604030504040204" pitchFamily="50" charset="-128"/>
              </a:rPr>
              <a:t>①</a:t>
            </a:r>
            <a:r>
              <a:rPr lang="ja-JP" altLang="en-US" sz="1400">
                <a:solidFill>
                  <a:srgbClr val="FF0000"/>
                </a:solidFill>
                <a:latin typeface="メイリオ" panose="020B0604030504040204" pitchFamily="50" charset="-128"/>
                <a:ea typeface="メイリオ" panose="020B0604030504040204" pitchFamily="50" charset="-128"/>
              </a:rPr>
              <a:t>　多角的に見て要因を挙げる</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様々な角度から掘り下げていくことが必要です。そのためにもたくさんの人の意見を集めることが</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大切です。意見を集める方法として「ブレーン・ストーミング」がありますが、ポイントは次の４点です。</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　　　</a:t>
            </a:r>
            <a:r>
              <a:rPr lang="ja-JP" altLang="en-US" sz="1400">
                <a:solidFill>
                  <a:srgbClr val="0033CC"/>
                </a:solidFill>
                <a:latin typeface="メイリオ" panose="020B0604030504040204" pitchFamily="50" charset="-128"/>
                <a:ea typeface="メイリオ" panose="020B0604030504040204" pitchFamily="50" charset="-128"/>
              </a:rPr>
              <a:t>・良い悪いの批判はしない。　　　・自由奔放なアイデアを歓迎する。</a:t>
            </a:r>
          </a:p>
          <a:p>
            <a:pPr eaLnBrk="1" hangingPunct="1">
              <a:spcBef>
                <a:spcPct val="0"/>
              </a:spcBef>
              <a:buFontTx/>
              <a:buNone/>
            </a:pPr>
            <a:r>
              <a:rPr lang="ja-JP" altLang="en-US" sz="1400">
                <a:solidFill>
                  <a:srgbClr val="0033CC"/>
                </a:solidFill>
                <a:latin typeface="メイリオ" panose="020B0604030504040204" pitchFamily="50" charset="-128"/>
                <a:ea typeface="メイリオ" panose="020B0604030504040204" pitchFamily="50" charset="-128"/>
              </a:rPr>
              <a:t>　　　・アイデアは多い方がよい。　　　・他人のアイデアに便乗する。</a:t>
            </a:r>
          </a:p>
        </p:txBody>
      </p:sp>
      <p:sp>
        <p:nvSpPr>
          <p:cNvPr id="81932" name="AutoShape 100">
            <a:extLst>
              <a:ext uri="{FF2B5EF4-FFF2-40B4-BE49-F238E27FC236}">
                <a16:creationId xmlns:a16="http://schemas.microsoft.com/office/drawing/2014/main" id="{4EC1D0F6-41F5-B688-F755-E7C55315E2E2}"/>
              </a:ext>
            </a:extLst>
          </p:cNvPr>
          <p:cNvSpPr>
            <a:spLocks noChangeArrowheads="1"/>
          </p:cNvSpPr>
          <p:nvPr/>
        </p:nvSpPr>
        <p:spPr bwMode="auto">
          <a:xfrm>
            <a:off x="3792538" y="5721350"/>
            <a:ext cx="6119812" cy="671513"/>
          </a:xfrm>
          <a:prstGeom prst="rightArrow">
            <a:avLst>
              <a:gd name="adj1" fmla="val 41046"/>
              <a:gd name="adj2" fmla="val 157756"/>
            </a:avLst>
          </a:prstGeom>
          <a:solidFill>
            <a:schemeClr val="tx1"/>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grpSp>
        <p:nvGrpSpPr>
          <p:cNvPr id="2" name="Group 114">
            <a:extLst>
              <a:ext uri="{FF2B5EF4-FFF2-40B4-BE49-F238E27FC236}">
                <a16:creationId xmlns:a16="http://schemas.microsoft.com/office/drawing/2014/main" id="{355DCFF7-5283-7408-081B-05D2E7C65EE8}"/>
              </a:ext>
            </a:extLst>
          </p:cNvPr>
          <p:cNvGrpSpPr>
            <a:grpSpLocks/>
          </p:cNvGrpSpPr>
          <p:nvPr/>
        </p:nvGrpSpPr>
        <p:grpSpPr bwMode="auto">
          <a:xfrm>
            <a:off x="6096000" y="3716338"/>
            <a:ext cx="3368675" cy="304800"/>
            <a:chOff x="2880" y="2341"/>
            <a:chExt cx="2122" cy="192"/>
          </a:xfrm>
        </p:grpSpPr>
        <p:sp>
          <p:nvSpPr>
            <p:cNvPr id="81950" name="Line 101">
              <a:extLst>
                <a:ext uri="{FF2B5EF4-FFF2-40B4-BE49-F238E27FC236}">
                  <a16:creationId xmlns:a16="http://schemas.microsoft.com/office/drawing/2014/main" id="{346D39E8-07EA-225B-453F-EED30FF0C40B}"/>
                </a:ext>
              </a:extLst>
            </p:cNvPr>
            <p:cNvSpPr>
              <a:spLocks noChangeShapeType="1"/>
            </p:cNvSpPr>
            <p:nvPr/>
          </p:nvSpPr>
          <p:spPr bwMode="auto">
            <a:xfrm flipH="1">
              <a:off x="2880" y="2523"/>
              <a:ext cx="1361"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51" name="Text Box 102">
              <a:extLst>
                <a:ext uri="{FF2B5EF4-FFF2-40B4-BE49-F238E27FC236}">
                  <a16:creationId xmlns:a16="http://schemas.microsoft.com/office/drawing/2014/main" id="{244EA152-57D3-F057-F84B-95A3A17A572E}"/>
                </a:ext>
              </a:extLst>
            </p:cNvPr>
            <p:cNvSpPr txBox="1">
              <a:spLocks noChangeArrowheads="1"/>
            </p:cNvSpPr>
            <p:nvPr/>
          </p:nvSpPr>
          <p:spPr bwMode="auto">
            <a:xfrm>
              <a:off x="4241" y="2341"/>
              <a:ext cx="7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FF0000"/>
                  </a:solidFill>
                  <a:latin typeface="メイリオ" panose="020B0604030504040204" pitchFamily="50" charset="-128"/>
                  <a:ea typeface="メイリオ" panose="020B0604030504040204" pitchFamily="50" charset="-128"/>
                </a:rPr>
                <a:t>コスト削減意識がない</a:t>
              </a:r>
            </a:p>
          </p:txBody>
        </p:sp>
      </p:grpSp>
      <p:grpSp>
        <p:nvGrpSpPr>
          <p:cNvPr id="3" name="Group 118">
            <a:extLst>
              <a:ext uri="{FF2B5EF4-FFF2-40B4-BE49-F238E27FC236}">
                <a16:creationId xmlns:a16="http://schemas.microsoft.com/office/drawing/2014/main" id="{2B943566-CF1E-978E-DFA0-9B4954881DCE}"/>
              </a:ext>
            </a:extLst>
          </p:cNvPr>
          <p:cNvGrpSpPr>
            <a:grpSpLocks/>
          </p:cNvGrpSpPr>
          <p:nvPr/>
        </p:nvGrpSpPr>
        <p:grpSpPr bwMode="auto">
          <a:xfrm>
            <a:off x="6462713" y="2430463"/>
            <a:ext cx="1944687" cy="1503362"/>
            <a:chOff x="3111" y="1531"/>
            <a:chExt cx="1225" cy="947"/>
          </a:xfrm>
        </p:grpSpPr>
        <p:sp>
          <p:nvSpPr>
            <p:cNvPr id="81948" name="Line 103">
              <a:extLst>
                <a:ext uri="{FF2B5EF4-FFF2-40B4-BE49-F238E27FC236}">
                  <a16:creationId xmlns:a16="http://schemas.microsoft.com/office/drawing/2014/main" id="{3154B8DC-C78E-6DE3-0D0A-D395C5035B09}"/>
                </a:ext>
              </a:extLst>
            </p:cNvPr>
            <p:cNvSpPr>
              <a:spLocks noChangeShapeType="1"/>
            </p:cNvSpPr>
            <p:nvPr/>
          </p:nvSpPr>
          <p:spPr bwMode="auto">
            <a:xfrm>
              <a:off x="3560" y="1842"/>
              <a:ext cx="454" cy="6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49" name="Text Box 105">
              <a:extLst>
                <a:ext uri="{FF2B5EF4-FFF2-40B4-BE49-F238E27FC236}">
                  <a16:creationId xmlns:a16="http://schemas.microsoft.com/office/drawing/2014/main" id="{97725B40-C828-9E4C-EA4B-CDC54EC89914}"/>
                </a:ext>
              </a:extLst>
            </p:cNvPr>
            <p:cNvSpPr txBox="1">
              <a:spLocks noChangeArrowheads="1"/>
            </p:cNvSpPr>
            <p:nvPr/>
          </p:nvSpPr>
          <p:spPr bwMode="auto">
            <a:xfrm>
              <a:off x="3111" y="1531"/>
              <a:ext cx="122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コピー費がいくら掛かっているかを知らない</a:t>
              </a:r>
            </a:p>
          </p:txBody>
        </p:sp>
      </p:grpSp>
      <p:grpSp>
        <p:nvGrpSpPr>
          <p:cNvPr id="4" name="Group 117">
            <a:extLst>
              <a:ext uri="{FF2B5EF4-FFF2-40B4-BE49-F238E27FC236}">
                <a16:creationId xmlns:a16="http://schemas.microsoft.com/office/drawing/2014/main" id="{F1538AAC-346A-D2F0-FA6E-69840595B704}"/>
              </a:ext>
            </a:extLst>
          </p:cNvPr>
          <p:cNvGrpSpPr>
            <a:grpSpLocks/>
          </p:cNvGrpSpPr>
          <p:nvPr/>
        </p:nvGrpSpPr>
        <p:grpSpPr bwMode="auto">
          <a:xfrm>
            <a:off x="7391400" y="2852738"/>
            <a:ext cx="1787525" cy="515937"/>
            <a:chOff x="3696" y="1797"/>
            <a:chExt cx="1407" cy="325"/>
          </a:xfrm>
        </p:grpSpPr>
        <p:sp>
          <p:nvSpPr>
            <p:cNvPr id="81946" name="Line 104">
              <a:extLst>
                <a:ext uri="{FF2B5EF4-FFF2-40B4-BE49-F238E27FC236}">
                  <a16:creationId xmlns:a16="http://schemas.microsoft.com/office/drawing/2014/main" id="{14C02652-039F-3125-2266-A2F330953BD4}"/>
                </a:ext>
              </a:extLst>
            </p:cNvPr>
            <p:cNvSpPr>
              <a:spLocks noChangeShapeType="1"/>
            </p:cNvSpPr>
            <p:nvPr/>
          </p:nvSpPr>
          <p:spPr bwMode="auto">
            <a:xfrm flipH="1">
              <a:off x="3696" y="1979"/>
              <a:ext cx="454"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47" name="Text Box 106">
              <a:extLst>
                <a:ext uri="{FF2B5EF4-FFF2-40B4-BE49-F238E27FC236}">
                  <a16:creationId xmlns:a16="http://schemas.microsoft.com/office/drawing/2014/main" id="{D84ADE8B-B767-D94D-453F-93FC00FB3123}"/>
                </a:ext>
              </a:extLst>
            </p:cNvPr>
            <p:cNvSpPr txBox="1">
              <a:spLocks noChangeArrowheads="1"/>
            </p:cNvSpPr>
            <p:nvPr/>
          </p:nvSpPr>
          <p:spPr bwMode="auto">
            <a:xfrm>
              <a:off x="4115" y="1797"/>
              <a:ext cx="988"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コピー経費をドンブリ勘定で見ている</a:t>
              </a:r>
            </a:p>
          </p:txBody>
        </p:sp>
      </p:grpSp>
      <p:grpSp>
        <p:nvGrpSpPr>
          <p:cNvPr id="5" name="Group 116">
            <a:extLst>
              <a:ext uri="{FF2B5EF4-FFF2-40B4-BE49-F238E27FC236}">
                <a16:creationId xmlns:a16="http://schemas.microsoft.com/office/drawing/2014/main" id="{8806FFA3-9479-75CF-6577-BE29E34316C3}"/>
              </a:ext>
            </a:extLst>
          </p:cNvPr>
          <p:cNvGrpSpPr>
            <a:grpSpLocks/>
          </p:cNvGrpSpPr>
          <p:nvPr/>
        </p:nvGrpSpPr>
        <p:grpSpPr bwMode="auto">
          <a:xfrm>
            <a:off x="5951538" y="3284538"/>
            <a:ext cx="1584325" cy="503237"/>
            <a:chOff x="2789" y="2069"/>
            <a:chExt cx="998" cy="317"/>
          </a:xfrm>
        </p:grpSpPr>
        <p:sp>
          <p:nvSpPr>
            <p:cNvPr id="81944" name="Line 107">
              <a:extLst>
                <a:ext uri="{FF2B5EF4-FFF2-40B4-BE49-F238E27FC236}">
                  <a16:creationId xmlns:a16="http://schemas.microsoft.com/office/drawing/2014/main" id="{C3F032F5-1158-04BB-676D-A53A59B3BA20}"/>
                </a:ext>
              </a:extLst>
            </p:cNvPr>
            <p:cNvSpPr>
              <a:spLocks noChangeShapeType="1"/>
            </p:cNvSpPr>
            <p:nvPr/>
          </p:nvSpPr>
          <p:spPr bwMode="auto">
            <a:xfrm>
              <a:off x="3379" y="2205"/>
              <a:ext cx="408"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45" name="Text Box 108">
              <a:extLst>
                <a:ext uri="{FF2B5EF4-FFF2-40B4-BE49-F238E27FC236}">
                  <a16:creationId xmlns:a16="http://schemas.microsoft.com/office/drawing/2014/main" id="{5A6474D3-91B0-8938-1346-CE577853F909}"/>
                </a:ext>
              </a:extLst>
            </p:cNvPr>
            <p:cNvSpPr txBox="1">
              <a:spLocks noChangeArrowheads="1"/>
            </p:cNvSpPr>
            <p:nvPr/>
          </p:nvSpPr>
          <p:spPr bwMode="auto">
            <a:xfrm>
              <a:off x="2789" y="2069"/>
              <a:ext cx="680"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教える人がいない</a:t>
              </a:r>
            </a:p>
          </p:txBody>
        </p:sp>
      </p:grpSp>
      <p:grpSp>
        <p:nvGrpSpPr>
          <p:cNvPr id="6" name="Group 115">
            <a:extLst>
              <a:ext uri="{FF2B5EF4-FFF2-40B4-BE49-F238E27FC236}">
                <a16:creationId xmlns:a16="http://schemas.microsoft.com/office/drawing/2014/main" id="{06437244-82AB-7ED4-965A-817E3B143286}"/>
              </a:ext>
            </a:extLst>
          </p:cNvPr>
          <p:cNvGrpSpPr>
            <a:grpSpLocks/>
          </p:cNvGrpSpPr>
          <p:nvPr/>
        </p:nvGrpSpPr>
        <p:grpSpPr bwMode="auto">
          <a:xfrm>
            <a:off x="6959600" y="4075113"/>
            <a:ext cx="2555875" cy="1598612"/>
            <a:chOff x="3424" y="2567"/>
            <a:chExt cx="1610" cy="1007"/>
          </a:xfrm>
        </p:grpSpPr>
        <p:sp>
          <p:nvSpPr>
            <p:cNvPr id="81940" name="Line 109">
              <a:extLst>
                <a:ext uri="{FF2B5EF4-FFF2-40B4-BE49-F238E27FC236}">
                  <a16:creationId xmlns:a16="http://schemas.microsoft.com/office/drawing/2014/main" id="{60B00503-0D99-09F3-6CD3-3AE197FEB6A6}"/>
                </a:ext>
              </a:extLst>
            </p:cNvPr>
            <p:cNvSpPr>
              <a:spLocks noChangeShapeType="1"/>
            </p:cNvSpPr>
            <p:nvPr/>
          </p:nvSpPr>
          <p:spPr bwMode="auto">
            <a:xfrm flipH="1" flipV="1">
              <a:off x="3424" y="2567"/>
              <a:ext cx="454" cy="6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41" name="Text Box 110">
              <a:extLst>
                <a:ext uri="{FF2B5EF4-FFF2-40B4-BE49-F238E27FC236}">
                  <a16:creationId xmlns:a16="http://schemas.microsoft.com/office/drawing/2014/main" id="{D78DEA9B-9CC1-9217-3E9A-F78A0431E399}"/>
                </a:ext>
              </a:extLst>
            </p:cNvPr>
            <p:cNvSpPr txBox="1">
              <a:spLocks noChangeArrowheads="1"/>
            </p:cNvSpPr>
            <p:nvPr/>
          </p:nvSpPr>
          <p:spPr bwMode="auto">
            <a:xfrm>
              <a:off x="3560" y="3203"/>
              <a:ext cx="1036"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経費削減の啓発活動が足らない</a:t>
              </a:r>
            </a:p>
          </p:txBody>
        </p:sp>
        <p:sp>
          <p:nvSpPr>
            <p:cNvPr id="81942" name="Line 111">
              <a:extLst>
                <a:ext uri="{FF2B5EF4-FFF2-40B4-BE49-F238E27FC236}">
                  <a16:creationId xmlns:a16="http://schemas.microsoft.com/office/drawing/2014/main" id="{CCC286C0-54D7-9FD1-6768-1A15BD8A3706}"/>
                </a:ext>
              </a:extLst>
            </p:cNvPr>
            <p:cNvSpPr>
              <a:spLocks noChangeShapeType="1"/>
            </p:cNvSpPr>
            <p:nvPr/>
          </p:nvSpPr>
          <p:spPr bwMode="auto">
            <a:xfrm flipH="1">
              <a:off x="3696" y="2886"/>
              <a:ext cx="454"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1943" name="Text Box 112">
              <a:extLst>
                <a:ext uri="{FF2B5EF4-FFF2-40B4-BE49-F238E27FC236}">
                  <a16:creationId xmlns:a16="http://schemas.microsoft.com/office/drawing/2014/main" id="{F2EA3C9A-155F-FC6E-C326-C1C3DE45B80D}"/>
                </a:ext>
              </a:extLst>
            </p:cNvPr>
            <p:cNvSpPr txBox="1">
              <a:spLocks noChangeArrowheads="1"/>
            </p:cNvSpPr>
            <p:nvPr/>
          </p:nvSpPr>
          <p:spPr bwMode="auto">
            <a:xfrm>
              <a:off x="4150" y="2704"/>
              <a:ext cx="884"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経費削減活動の担当者が決まっていない</a:t>
              </a:r>
            </a:p>
          </p:txBody>
        </p:sp>
      </p:grpSp>
      <p:sp>
        <p:nvSpPr>
          <p:cNvPr id="34929" name="Text Box 113">
            <a:extLst>
              <a:ext uri="{FF2B5EF4-FFF2-40B4-BE49-F238E27FC236}">
                <a16:creationId xmlns:a16="http://schemas.microsoft.com/office/drawing/2014/main" id="{56EA0874-72D0-DB3C-61D5-EB69C9C82BA1}"/>
              </a:ext>
            </a:extLst>
          </p:cNvPr>
          <p:cNvSpPr txBox="1">
            <a:spLocks noChangeArrowheads="1"/>
          </p:cNvSpPr>
          <p:nvPr/>
        </p:nvSpPr>
        <p:spPr bwMode="auto">
          <a:xfrm>
            <a:off x="1731963" y="496888"/>
            <a:ext cx="8732837" cy="18002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dirty="0">
                <a:solidFill>
                  <a:srgbClr val="FF0000"/>
                </a:solidFill>
                <a:latin typeface="メイリオ" panose="020B0604030504040204" pitchFamily="50" charset="-128"/>
                <a:ea typeface="メイリオ" panose="020B0604030504040204" pitchFamily="50" charset="-128"/>
              </a:rPr>
              <a:t>②</a:t>
            </a:r>
            <a:r>
              <a:rPr lang="ja-JP" altLang="en-US" sz="1400" dirty="0">
                <a:solidFill>
                  <a:srgbClr val="FF0000"/>
                </a:solidFill>
                <a:latin typeface="メイリオ" panose="020B0604030504040204" pitchFamily="50" charset="-128"/>
                <a:ea typeface="メイリオ" panose="020B0604030504040204" pitchFamily="50" charset="-128"/>
              </a:rPr>
              <a:t>　すべての要因を洗い出す</a:t>
            </a:r>
          </a:p>
          <a:p>
            <a:pPr eaLnBrk="1" hangingPunct="1">
              <a:spcBef>
                <a:spcPct val="0"/>
              </a:spcBef>
              <a:buFontTx/>
              <a:buNone/>
            </a:pPr>
            <a:r>
              <a:rPr lang="ja-JP" altLang="en-US" sz="1400" dirty="0">
                <a:solidFill>
                  <a:srgbClr val="000000"/>
                </a:solidFill>
                <a:latin typeface="メイリオ" panose="020B0604030504040204" pitchFamily="50" charset="-128"/>
                <a:ea typeface="メイリオ" panose="020B0604030504040204" pitchFamily="50" charset="-128"/>
              </a:rPr>
              <a:t>要因の追求をするためには</a:t>
            </a:r>
            <a:r>
              <a:rPr lang="ja-JP" altLang="en-US" sz="1400" dirty="0">
                <a:solidFill>
                  <a:srgbClr val="FF0000"/>
                </a:solidFill>
                <a:latin typeface="メイリオ" panose="020B0604030504040204" pitchFamily="50" charset="-128"/>
                <a:ea typeface="メイリオ" panose="020B0604030504040204" pitchFamily="50" charset="-128"/>
              </a:rPr>
              <a:t>“なぜ”“なぜ”“なぜ”を繰り返していくことです。</a:t>
            </a:r>
            <a:r>
              <a:rPr lang="ja-JP" altLang="en-US" sz="1400" dirty="0">
                <a:solidFill>
                  <a:srgbClr val="000000"/>
                </a:solidFill>
                <a:latin typeface="メイリオ" panose="020B0604030504040204" pitchFamily="50" charset="-128"/>
                <a:ea typeface="メイリオ" panose="020B0604030504040204" pitchFamily="50" charset="-128"/>
              </a:rPr>
              <a:t>一種の連想ゲームです　　　恥ずかしがらずに思っていることをどしどし出し合うことです。</a:t>
            </a:r>
          </a:p>
          <a:p>
            <a:pPr eaLnBrk="1" hangingPunct="1">
              <a:spcBef>
                <a:spcPct val="0"/>
              </a:spcBef>
              <a:buFontTx/>
              <a:buNone/>
            </a:pPr>
            <a:r>
              <a:rPr lang="ja-JP" altLang="en-US" sz="1400" dirty="0">
                <a:solidFill>
                  <a:srgbClr val="000000"/>
                </a:solidFill>
                <a:latin typeface="メイリオ" panose="020B0604030504040204" pitchFamily="50" charset="-128"/>
                <a:ea typeface="メイリオ" panose="020B0604030504040204" pitchFamily="50" charset="-128"/>
              </a:rPr>
              <a:t>また、洗い出しのやり方として、カードを使う方法もあります。全員に白紙のカードをたくさん配り、　</a:t>
            </a:r>
          </a:p>
          <a:p>
            <a:pPr eaLnBrk="1" hangingPunct="1">
              <a:spcBef>
                <a:spcPct val="0"/>
              </a:spcBef>
              <a:buFontTx/>
              <a:buNone/>
            </a:pPr>
            <a:r>
              <a:rPr lang="ja-JP" altLang="en-US" sz="1400" dirty="0">
                <a:solidFill>
                  <a:srgbClr val="000000"/>
                </a:solidFill>
                <a:latin typeface="メイリオ" panose="020B0604030504040204" pitchFamily="50" charset="-128"/>
                <a:ea typeface="メイリオ" panose="020B0604030504040204" pitchFamily="50" charset="-128"/>
              </a:rPr>
              <a:t>各々が要因と思われるものを短い言葉で記入します。書き終わったら、カードを集めてよく切り全　　　員に配ります。あとはトランプの七並べの要領で内容の似たカードを並べていきます。</a:t>
            </a:r>
          </a:p>
          <a:p>
            <a:pPr eaLnBrk="1" hangingPunct="1">
              <a:spcBef>
                <a:spcPct val="0"/>
              </a:spcBef>
              <a:buFontTx/>
              <a:buNone/>
            </a:pPr>
            <a:r>
              <a:rPr lang="ja-JP" altLang="en-US" sz="1400" dirty="0">
                <a:solidFill>
                  <a:srgbClr val="000000"/>
                </a:solidFill>
                <a:latin typeface="メイリオ" panose="020B0604030504040204" pitchFamily="50" charset="-128"/>
                <a:ea typeface="メイリオ" panose="020B0604030504040204" pitchFamily="50" charset="-128"/>
              </a:rPr>
              <a:t>　　　類似のカードがまとまったら、大骨、中骨、小骨、孫骨、に当てはめていきます。</a:t>
            </a:r>
          </a:p>
        </p:txBody>
      </p:sp>
      <p:sp>
        <p:nvSpPr>
          <p:cNvPr id="34915" name="Text Box 99">
            <a:extLst>
              <a:ext uri="{FF2B5EF4-FFF2-40B4-BE49-F238E27FC236}">
                <a16:creationId xmlns:a16="http://schemas.microsoft.com/office/drawing/2014/main" id="{C62762E3-0FE2-9B49-3697-97B98767810D}"/>
              </a:ext>
            </a:extLst>
          </p:cNvPr>
          <p:cNvSpPr txBox="1">
            <a:spLocks noChangeArrowheads="1"/>
          </p:cNvSpPr>
          <p:nvPr/>
        </p:nvSpPr>
        <p:spPr bwMode="auto">
          <a:xfrm>
            <a:off x="1733550" y="490538"/>
            <a:ext cx="8704263" cy="180022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a:solidFill>
                  <a:srgbClr val="FF0000"/>
                </a:solidFill>
                <a:latin typeface="メイリオ" panose="020B0604030504040204" pitchFamily="50" charset="-128"/>
                <a:ea typeface="メイリオ" panose="020B0604030504040204" pitchFamily="50" charset="-128"/>
              </a:rPr>
              <a:t>③</a:t>
            </a:r>
            <a:r>
              <a:rPr lang="ja-JP" altLang="en-US" sz="1400">
                <a:solidFill>
                  <a:srgbClr val="FF0000"/>
                </a:solidFill>
                <a:latin typeface="メイリオ" panose="020B0604030504040204" pitchFamily="50" charset="-128"/>
                <a:ea typeface="メイリオ" panose="020B0604030504040204" pitchFamily="50" charset="-128"/>
              </a:rPr>
              <a:t>　特性に結びつく要因を挙げる</a:t>
            </a:r>
          </a:p>
          <a:p>
            <a:pPr eaLnBrk="1" hangingPunct="1">
              <a:spcBef>
                <a:spcPct val="0"/>
              </a:spcBef>
              <a:buFontTx/>
              <a:buNone/>
            </a:pPr>
            <a:r>
              <a:rPr lang="ja-JP" altLang="en-US" sz="1400">
                <a:solidFill>
                  <a:srgbClr val="FF0000"/>
                </a:solidFill>
                <a:latin typeface="メイリオ" panose="020B0604030504040204" pitchFamily="50" charset="-128"/>
                <a:ea typeface="メイリオ" panose="020B0604030504040204" pitchFamily="50" charset="-128"/>
              </a:rPr>
              <a:t>　</a:t>
            </a:r>
            <a:r>
              <a:rPr lang="ja-JP" altLang="en-US" sz="1400">
                <a:solidFill>
                  <a:srgbClr val="000000"/>
                </a:solidFill>
                <a:latin typeface="メイリオ" panose="020B0604030504040204" pitchFamily="50" charset="-128"/>
                <a:ea typeface="メイリオ" panose="020B0604030504040204" pitchFamily="50" charset="-128"/>
              </a:rPr>
              <a:t>より特性に影響を持っていそうな要因、しかもできるだけ身近な要因を取り上げることも大切です</a:t>
            </a:r>
          </a:p>
          <a:p>
            <a:pPr eaLnBrk="1" hangingPunct="1">
              <a:spcBef>
                <a:spcPct val="0"/>
              </a:spcBef>
              <a:buFontTx/>
              <a:buNone/>
            </a:pPr>
            <a:endParaRPr lang="en-US" altLang="ja-JP" sz="1400">
              <a:solidFill>
                <a:srgbClr val="0033CC"/>
              </a:solidFill>
              <a:latin typeface="メイリオ" panose="020B0604030504040204" pitchFamily="50" charset="-128"/>
              <a:ea typeface="メイリオ" panose="020B0604030504040204"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4929"/>
                                        </p:tgtEl>
                                        <p:attrNameLst>
                                          <p:attrName>style.visibility</p:attrName>
                                        </p:attrNameLst>
                                      </p:cBhvr>
                                      <p:to>
                                        <p:strVal val="visible"/>
                                      </p:to>
                                    </p:set>
                                    <p:animEffect transition="in" filter="box(out)">
                                      <p:cBhvr>
                                        <p:cTn id="7" dur="1000"/>
                                        <p:tgtEl>
                                          <p:spTgt spid="349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1+#ppt_w/2"/>
                                          </p:val>
                                        </p:tav>
                                        <p:tav tm="100000">
                                          <p:val>
                                            <p:strVal val="#ppt_x"/>
                                          </p:val>
                                        </p:tav>
                                      </p:tavLst>
                                    </p:anim>
                                    <p:anim calcmode="lin" valueType="num">
                                      <p:cBhvr additive="base">
                                        <p:cTn id="13" dur="20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2000"/>
                            </p:stCondLst>
                            <p:childTnLst>
                              <p:par>
                                <p:cTn id="15" presetID="9" presetClass="entr" presetSubtype="0" fill="hold" nodeType="afterEffect">
                                  <p:stCondLst>
                                    <p:cond delay="0"/>
                                  </p:stCondLst>
                                  <p:childTnLst>
                                    <p:set>
                                      <p:cBhvr>
                                        <p:cTn id="16" dur="1" fill="hold">
                                          <p:stCondLst>
                                            <p:cond delay="0"/>
                                          </p:stCondLst>
                                        </p:cTn>
                                        <p:tgtEl>
                                          <p:spTgt spid="34881"/>
                                        </p:tgtEl>
                                        <p:attrNameLst>
                                          <p:attrName>style.visibility</p:attrName>
                                        </p:attrNameLst>
                                      </p:cBhvr>
                                      <p:to>
                                        <p:strVal val="visible"/>
                                      </p:to>
                                    </p:set>
                                    <p:animEffect transition="in" filter="dissolve">
                                      <p:cBhvr>
                                        <p:cTn id="17" dur="500"/>
                                        <p:tgtEl>
                                          <p:spTgt spid="348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000" fill="hold"/>
                                        <p:tgtEl>
                                          <p:spTgt spid="3"/>
                                        </p:tgtEl>
                                        <p:attrNameLst>
                                          <p:attrName>ppt_x</p:attrName>
                                        </p:attrNameLst>
                                      </p:cBhvr>
                                      <p:tavLst>
                                        <p:tav tm="0">
                                          <p:val>
                                            <p:strVal val="#ppt_x"/>
                                          </p:val>
                                        </p:tav>
                                        <p:tav tm="100000">
                                          <p:val>
                                            <p:strVal val="#ppt_x"/>
                                          </p:val>
                                        </p:tav>
                                      </p:tavLst>
                                    </p:anim>
                                    <p:anim calcmode="lin" valueType="num">
                                      <p:cBhvr additive="base">
                                        <p:cTn id="23" dur="2000" fill="hold"/>
                                        <p:tgtEl>
                                          <p:spTgt spid="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9" presetClass="entr" presetSubtype="0" fill="hold" nodeType="afterEffect">
                                  <p:stCondLst>
                                    <p:cond delay="0"/>
                                  </p:stCondLst>
                                  <p:childTnLst>
                                    <p:set>
                                      <p:cBhvr>
                                        <p:cTn id="26" dur="1" fill="hold">
                                          <p:stCondLst>
                                            <p:cond delay="0"/>
                                          </p:stCondLst>
                                        </p:cTn>
                                        <p:tgtEl>
                                          <p:spTgt spid="34837"/>
                                        </p:tgtEl>
                                        <p:attrNameLst>
                                          <p:attrName>style.visibility</p:attrName>
                                        </p:attrNameLst>
                                      </p:cBhvr>
                                      <p:to>
                                        <p:strVal val="visible"/>
                                      </p:to>
                                    </p:set>
                                    <p:animEffect transition="in" filter="dissolve">
                                      <p:cBhvr>
                                        <p:cTn id="27" dur="500"/>
                                        <p:tgtEl>
                                          <p:spTgt spid="3483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1000" fill="hold"/>
                                        <p:tgtEl>
                                          <p:spTgt spid="4"/>
                                        </p:tgtEl>
                                        <p:attrNameLst>
                                          <p:attrName>ppt_x</p:attrName>
                                        </p:attrNameLst>
                                      </p:cBhvr>
                                      <p:tavLst>
                                        <p:tav tm="0">
                                          <p:val>
                                            <p:strVal val="1+#ppt_w/2"/>
                                          </p:val>
                                        </p:tav>
                                        <p:tav tm="100000">
                                          <p:val>
                                            <p:strVal val="#ppt_x"/>
                                          </p:val>
                                        </p:tav>
                                      </p:tavLst>
                                    </p:anim>
                                    <p:anim calcmode="lin" valueType="num">
                                      <p:cBhvr additive="base">
                                        <p:cTn id="33" dur="1000" fill="hold"/>
                                        <p:tgtEl>
                                          <p:spTgt spid="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1000"/>
                            </p:stCondLst>
                            <p:childTnLst>
                              <p:par>
                                <p:cTn id="35" presetID="9" presetClass="entr" presetSubtype="0" fill="hold" nodeType="afterEffect">
                                  <p:stCondLst>
                                    <p:cond delay="0"/>
                                  </p:stCondLst>
                                  <p:childTnLst>
                                    <p:set>
                                      <p:cBhvr>
                                        <p:cTn id="36" dur="1" fill="hold">
                                          <p:stCondLst>
                                            <p:cond delay="0"/>
                                          </p:stCondLst>
                                        </p:cTn>
                                        <p:tgtEl>
                                          <p:spTgt spid="34846"/>
                                        </p:tgtEl>
                                        <p:attrNameLst>
                                          <p:attrName>style.visibility</p:attrName>
                                        </p:attrNameLst>
                                      </p:cBhvr>
                                      <p:to>
                                        <p:strVal val="visible"/>
                                      </p:to>
                                    </p:set>
                                    <p:animEffect transition="in" filter="dissolve">
                                      <p:cBhvr>
                                        <p:cTn id="37" dur="500"/>
                                        <p:tgtEl>
                                          <p:spTgt spid="3484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1000" fill="hold"/>
                                        <p:tgtEl>
                                          <p:spTgt spid="5"/>
                                        </p:tgtEl>
                                        <p:attrNameLst>
                                          <p:attrName>ppt_x</p:attrName>
                                        </p:attrNameLst>
                                      </p:cBhvr>
                                      <p:tavLst>
                                        <p:tav tm="0">
                                          <p:val>
                                            <p:strVal val="0-#ppt_w/2"/>
                                          </p:val>
                                        </p:tav>
                                        <p:tav tm="100000">
                                          <p:val>
                                            <p:strVal val="#ppt_x"/>
                                          </p:val>
                                        </p:tav>
                                      </p:tavLst>
                                    </p:anim>
                                    <p:anim calcmode="lin" valueType="num">
                                      <p:cBhvr additive="base">
                                        <p:cTn id="43"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1000" fill="hold"/>
                                        <p:tgtEl>
                                          <p:spTgt spid="6"/>
                                        </p:tgtEl>
                                        <p:attrNameLst>
                                          <p:attrName>ppt_x</p:attrName>
                                        </p:attrNameLst>
                                      </p:cBhvr>
                                      <p:tavLst>
                                        <p:tav tm="0">
                                          <p:val>
                                            <p:strVal val="#ppt_x"/>
                                          </p:val>
                                        </p:tav>
                                        <p:tav tm="100000">
                                          <p:val>
                                            <p:strVal val="#ppt_x"/>
                                          </p:val>
                                        </p:tav>
                                      </p:tavLst>
                                    </p:anim>
                                    <p:anim calcmode="lin" valueType="num">
                                      <p:cBhvr additive="base">
                                        <p:cTn id="49"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32" fill="hold" nodeType="clickEffect">
                                  <p:stCondLst>
                                    <p:cond delay="0"/>
                                  </p:stCondLst>
                                  <p:childTnLst>
                                    <p:set>
                                      <p:cBhvr>
                                        <p:cTn id="53" dur="1" fill="hold">
                                          <p:stCondLst>
                                            <p:cond delay="0"/>
                                          </p:stCondLst>
                                        </p:cTn>
                                        <p:tgtEl>
                                          <p:spTgt spid="34915"/>
                                        </p:tgtEl>
                                        <p:attrNameLst>
                                          <p:attrName>style.visibility</p:attrName>
                                        </p:attrNameLst>
                                      </p:cBhvr>
                                      <p:to>
                                        <p:strVal val="visible"/>
                                      </p:to>
                                    </p:set>
                                    <p:animEffect transition="in" filter="box(out)">
                                      <p:cBhvr>
                                        <p:cTn id="54" dur="1000"/>
                                        <p:tgtEl>
                                          <p:spTgt spid="34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7" grpId="0" animBg="1" autoUpdateAnimBg="0"/>
      <p:bldP spid="34846" grpId="0" animBg="1" autoUpdateAnimBg="0"/>
      <p:bldP spid="34881" grpId="0" animBg="1" autoUpdateAnimBg="0"/>
      <p:bldP spid="34929" grpId="0" animBg="1"/>
      <p:bldP spid="34915"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番号プレースホルダ 3">
            <a:extLst>
              <a:ext uri="{FF2B5EF4-FFF2-40B4-BE49-F238E27FC236}">
                <a16:creationId xmlns:a16="http://schemas.microsoft.com/office/drawing/2014/main" id="{3B7FFFB3-0ECF-995D-5728-BE6F8A1DAD69}"/>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E3CB2EA6-DC41-4FF6-B760-31F8B6A0BB9E}"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59</a:t>
            </a:fld>
            <a:endParaRPr lang="en-US" altLang="ja-JP" sz="1200" b="0">
              <a:solidFill>
                <a:srgbClr val="000000"/>
              </a:solidFill>
              <a:latin typeface="メイリオ" panose="020B0604030504040204" pitchFamily="50" charset="-128"/>
              <a:ea typeface="メイリオ" panose="020B0604030504040204" pitchFamily="50" charset="-128"/>
            </a:endParaRPr>
          </a:p>
        </p:txBody>
      </p:sp>
      <p:sp>
        <p:nvSpPr>
          <p:cNvPr id="83971" name="Text Box 5">
            <a:extLst>
              <a:ext uri="{FF2B5EF4-FFF2-40B4-BE49-F238E27FC236}">
                <a16:creationId xmlns:a16="http://schemas.microsoft.com/office/drawing/2014/main" id="{B08EEAEE-36B9-1E2F-51CE-B9674C3D08AB}"/>
              </a:ext>
            </a:extLst>
          </p:cNvPr>
          <p:cNvSpPr txBox="1">
            <a:spLocks noChangeArrowheads="1"/>
          </p:cNvSpPr>
          <p:nvPr/>
        </p:nvSpPr>
        <p:spPr bwMode="auto">
          <a:xfrm>
            <a:off x="1660525" y="96838"/>
            <a:ext cx="8391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FF0000"/>
                </a:solidFill>
                <a:latin typeface="メイリオ" panose="020B0604030504040204" pitchFamily="50" charset="-128"/>
                <a:ea typeface="メイリオ" panose="020B0604030504040204" pitchFamily="50" charset="-128"/>
              </a:rPr>
              <a:t>（４）主要因の見つけ方　　　　　　　　　　　　　　　　　　　　　</a:t>
            </a:r>
            <a:endParaRPr lang="ja-JP" altLang="en-US" sz="1600" b="0">
              <a:solidFill>
                <a:srgbClr val="FF0000"/>
              </a:solidFill>
              <a:latin typeface="メイリオ" panose="020B0604030504040204" pitchFamily="50" charset="-128"/>
              <a:ea typeface="メイリオ" panose="020B0604030504040204" pitchFamily="50" charset="-128"/>
            </a:endParaRPr>
          </a:p>
        </p:txBody>
      </p:sp>
      <p:sp>
        <p:nvSpPr>
          <p:cNvPr id="83972" name="Text Box 38">
            <a:extLst>
              <a:ext uri="{FF2B5EF4-FFF2-40B4-BE49-F238E27FC236}">
                <a16:creationId xmlns:a16="http://schemas.microsoft.com/office/drawing/2014/main" id="{58F44033-78BD-E161-FDA4-14BCC4DCCD1E}"/>
              </a:ext>
            </a:extLst>
          </p:cNvPr>
          <p:cNvSpPr txBox="1">
            <a:spLocks noChangeArrowheads="1"/>
          </p:cNvSpPr>
          <p:nvPr/>
        </p:nvSpPr>
        <p:spPr bwMode="auto">
          <a:xfrm>
            <a:off x="1981200" y="457200"/>
            <a:ext cx="81613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・特性要因図を活用する</a:t>
            </a:r>
            <a:r>
              <a:rPr lang="ja-JP" altLang="en-US" sz="1400" b="0">
                <a:solidFill>
                  <a:srgbClr val="FF0000"/>
                </a:solidFill>
                <a:latin typeface="メイリオ" panose="020B0604030504040204" pitchFamily="50" charset="-128"/>
                <a:ea typeface="メイリオ" panose="020B0604030504040204" pitchFamily="50" charset="-128"/>
              </a:rPr>
              <a:t>目的は“悪さ”の真の原因に迫る</a:t>
            </a:r>
            <a:r>
              <a:rPr lang="ja-JP" altLang="en-US" sz="1400" b="0">
                <a:solidFill>
                  <a:srgbClr val="000000"/>
                </a:solidFill>
                <a:latin typeface="メイリオ" panose="020B0604030504040204" pitchFamily="50" charset="-128"/>
                <a:ea typeface="メイリオ" panose="020B0604030504040204" pitchFamily="50" charset="-128"/>
              </a:rPr>
              <a:t>ことです。特性要因図を全員で見な</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がら</a:t>
            </a:r>
            <a:r>
              <a:rPr lang="ja-JP" altLang="en-US" sz="1400" b="0">
                <a:solidFill>
                  <a:srgbClr val="FF0000"/>
                </a:solidFill>
                <a:latin typeface="メイリオ" panose="020B0604030504040204" pitchFamily="50" charset="-128"/>
                <a:ea typeface="メイリオ" panose="020B0604030504040204" pitchFamily="50" charset="-128"/>
              </a:rPr>
              <a:t>主要因を見つけ出していく</a:t>
            </a:r>
            <a:r>
              <a:rPr lang="ja-JP" altLang="en-US" sz="1400" b="0">
                <a:solidFill>
                  <a:srgbClr val="000000"/>
                </a:solidFill>
                <a:latin typeface="メイリオ" panose="020B0604030504040204" pitchFamily="50" charset="-128"/>
                <a:ea typeface="メイリオ" panose="020B0604030504040204" pitchFamily="50" charset="-128"/>
              </a:rPr>
              <a:t>ことが大切です。</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・特性との関係が最も深い要因のことを</a:t>
            </a:r>
            <a:r>
              <a:rPr lang="ja-JP" altLang="en-US" sz="1800" b="0" i="1">
                <a:solidFill>
                  <a:srgbClr val="FF0000"/>
                </a:solidFill>
                <a:latin typeface="メイリオ" panose="020B0604030504040204" pitchFamily="50" charset="-128"/>
                <a:ea typeface="メイリオ" panose="020B0604030504040204" pitchFamily="50" charset="-128"/>
              </a:rPr>
              <a:t>「主要因」</a:t>
            </a:r>
            <a:r>
              <a:rPr lang="ja-JP" altLang="en-US" sz="1400" b="0">
                <a:solidFill>
                  <a:srgbClr val="000000"/>
                </a:solidFill>
                <a:latin typeface="メイリオ" panose="020B0604030504040204" pitchFamily="50" charset="-128"/>
                <a:ea typeface="メイリオ" panose="020B0604030504040204" pitchFamily="50" charset="-128"/>
              </a:rPr>
              <a:t>と呼びます。主要因を見つけ出していくには</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要因を絞り込んでいくことが必要です。その絞込みの方法として４つあります。</a:t>
            </a:r>
          </a:p>
        </p:txBody>
      </p:sp>
      <p:pic>
        <p:nvPicPr>
          <p:cNvPr id="83973" name="Picture 75">
            <a:extLst>
              <a:ext uri="{FF2B5EF4-FFF2-40B4-BE49-F238E27FC236}">
                <a16:creationId xmlns:a16="http://schemas.microsoft.com/office/drawing/2014/main" id="{8F9FC6EF-8DC8-4E5D-32AD-D7B27809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8963" y="2586038"/>
            <a:ext cx="1874837"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62540" name="Text Box 76">
            <a:extLst>
              <a:ext uri="{FF2B5EF4-FFF2-40B4-BE49-F238E27FC236}">
                <a16:creationId xmlns:a16="http://schemas.microsoft.com/office/drawing/2014/main" id="{BB8E7229-C669-F84C-72D9-BC66D9F48593}"/>
              </a:ext>
            </a:extLst>
          </p:cNvPr>
          <p:cNvSpPr txBox="1">
            <a:spLocks noChangeArrowheads="1"/>
          </p:cNvSpPr>
          <p:nvPr/>
        </p:nvSpPr>
        <p:spPr bwMode="auto">
          <a:xfrm>
            <a:off x="2286000" y="5543550"/>
            <a:ext cx="7545388" cy="95567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FF0000"/>
                </a:solidFill>
                <a:latin typeface="メイリオ" panose="020B0604030504040204" pitchFamily="50" charset="-128"/>
                <a:ea typeface="メイリオ" panose="020B0604030504040204" pitchFamily="50" charset="-128"/>
              </a:rPr>
              <a:t>①</a:t>
            </a:r>
            <a:r>
              <a:rPr lang="ja-JP" altLang="en-US" sz="1400" b="0">
                <a:solidFill>
                  <a:srgbClr val="FF0000"/>
                </a:solidFill>
                <a:latin typeface="メイリオ" panose="020B0604030504040204" pitchFamily="50" charset="-128"/>
                <a:ea typeface="メイリオ" panose="020B0604030504040204" pitchFamily="50" charset="-128"/>
              </a:rPr>
              <a:t>　データをとる</a:t>
            </a:r>
          </a:p>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　　　</a:t>
            </a:r>
            <a:r>
              <a:rPr lang="ja-JP" altLang="en-US" sz="1400" b="0">
                <a:solidFill>
                  <a:srgbClr val="000000"/>
                </a:solidFill>
                <a:latin typeface="メイリオ" panose="020B0604030504040204" pitchFamily="50" charset="-128"/>
                <a:ea typeface="メイリオ" panose="020B0604030504040204" pitchFamily="50" charset="-128"/>
              </a:rPr>
              <a:t>・要因別に分類してデータを採って調べます。その結果で決めるという方法です。</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・データ収集用のチェックシートを改めて作成することも有効ですが、作成した特性</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要因図に直接チェックマークを入れていく方法もあります。</a:t>
            </a:r>
          </a:p>
        </p:txBody>
      </p:sp>
      <p:sp>
        <p:nvSpPr>
          <p:cNvPr id="62541" name="Text Box 77">
            <a:extLst>
              <a:ext uri="{FF2B5EF4-FFF2-40B4-BE49-F238E27FC236}">
                <a16:creationId xmlns:a16="http://schemas.microsoft.com/office/drawing/2014/main" id="{51C485E1-2A98-C37A-418B-176D76CD22F1}"/>
              </a:ext>
            </a:extLst>
          </p:cNvPr>
          <p:cNvSpPr txBox="1">
            <a:spLocks noChangeArrowheads="1"/>
          </p:cNvSpPr>
          <p:nvPr/>
        </p:nvSpPr>
        <p:spPr bwMode="auto">
          <a:xfrm>
            <a:off x="2286000" y="5529263"/>
            <a:ext cx="7545388" cy="73977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FF0000"/>
                </a:solidFill>
                <a:latin typeface="メイリオ" panose="020B0604030504040204" pitchFamily="50" charset="-128"/>
                <a:ea typeface="メイリオ" panose="020B0604030504040204" pitchFamily="50" charset="-128"/>
              </a:rPr>
              <a:t>②</a:t>
            </a:r>
            <a:r>
              <a:rPr lang="ja-JP" altLang="en-US" sz="1400" b="0">
                <a:solidFill>
                  <a:srgbClr val="FF0000"/>
                </a:solidFill>
                <a:latin typeface="メイリオ" panose="020B0604030504040204" pitchFamily="50" charset="-128"/>
                <a:ea typeface="メイリオ" panose="020B0604030504040204" pitchFamily="50" charset="-128"/>
              </a:rPr>
              <a:t>　話し合いをする</a:t>
            </a:r>
          </a:p>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　　　</a:t>
            </a:r>
            <a:r>
              <a:rPr lang="ja-JP" altLang="en-US" sz="1400" b="0">
                <a:solidFill>
                  <a:srgbClr val="000000"/>
                </a:solidFill>
                <a:latin typeface="メイリオ" panose="020B0604030504040204" pitchFamily="50" charset="-128"/>
                <a:ea typeface="メイリオ" panose="020B0604030504040204" pitchFamily="50" charset="-128"/>
              </a:rPr>
              <a:t>・経験や知識を生かしてメンバー同士が話し合って絞り込んでいく方法です。　　　</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・簡単に多数決で決めずに十分な話し合いをすることです。</a:t>
            </a:r>
          </a:p>
        </p:txBody>
      </p:sp>
      <p:sp>
        <p:nvSpPr>
          <p:cNvPr id="62542" name="Text Box 78">
            <a:extLst>
              <a:ext uri="{FF2B5EF4-FFF2-40B4-BE49-F238E27FC236}">
                <a16:creationId xmlns:a16="http://schemas.microsoft.com/office/drawing/2014/main" id="{939E5661-5A0F-FADF-B901-A1D351A5F5EF}"/>
              </a:ext>
            </a:extLst>
          </p:cNvPr>
          <p:cNvSpPr txBox="1">
            <a:spLocks noChangeArrowheads="1"/>
          </p:cNvSpPr>
          <p:nvPr/>
        </p:nvSpPr>
        <p:spPr bwMode="auto">
          <a:xfrm>
            <a:off x="2286000" y="5514975"/>
            <a:ext cx="7724775" cy="52387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FF0000"/>
                </a:solidFill>
                <a:latin typeface="メイリオ" panose="020B0604030504040204" pitchFamily="50" charset="-128"/>
                <a:ea typeface="メイリオ" panose="020B0604030504040204" pitchFamily="50" charset="-128"/>
              </a:rPr>
              <a:t>③</a:t>
            </a:r>
            <a:r>
              <a:rPr lang="ja-JP" altLang="en-US" sz="1400" b="0">
                <a:solidFill>
                  <a:srgbClr val="FF0000"/>
                </a:solidFill>
                <a:latin typeface="メイリオ" panose="020B0604030504040204" pitchFamily="50" charset="-128"/>
                <a:ea typeface="メイリオ" panose="020B0604030504040204" pitchFamily="50" charset="-128"/>
              </a:rPr>
              <a:t>　実験をする</a:t>
            </a:r>
          </a:p>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　　　</a:t>
            </a:r>
            <a:r>
              <a:rPr lang="ja-JP" altLang="en-US" sz="1400" b="0">
                <a:solidFill>
                  <a:srgbClr val="000000"/>
                </a:solidFill>
                <a:latin typeface="メイリオ" panose="020B0604030504040204" pitchFamily="50" charset="-128"/>
                <a:ea typeface="メイリオ" panose="020B0604030504040204" pitchFamily="50" charset="-128"/>
              </a:rPr>
              <a:t>・気になる要因について実際に実施をして確かめるというやり方です。　　　　　　　</a:t>
            </a:r>
          </a:p>
        </p:txBody>
      </p:sp>
      <p:sp>
        <p:nvSpPr>
          <p:cNvPr id="62543" name="Text Box 79">
            <a:extLst>
              <a:ext uri="{FF2B5EF4-FFF2-40B4-BE49-F238E27FC236}">
                <a16:creationId xmlns:a16="http://schemas.microsoft.com/office/drawing/2014/main" id="{20105CF9-4548-13D9-069B-39C550ECC314}"/>
              </a:ext>
            </a:extLst>
          </p:cNvPr>
          <p:cNvSpPr txBox="1">
            <a:spLocks noChangeArrowheads="1"/>
          </p:cNvSpPr>
          <p:nvPr/>
        </p:nvSpPr>
        <p:spPr bwMode="auto">
          <a:xfrm>
            <a:off x="2185988" y="5497513"/>
            <a:ext cx="7704137" cy="955675"/>
          </a:xfrm>
          <a:prstGeom prst="rect">
            <a:avLst/>
          </a:prstGeom>
          <a:solidFill>
            <a:srgbClr val="FFFF99"/>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FF0000"/>
                </a:solidFill>
                <a:latin typeface="メイリオ" panose="020B0604030504040204" pitchFamily="50" charset="-128"/>
                <a:ea typeface="メイリオ" panose="020B0604030504040204" pitchFamily="50" charset="-128"/>
              </a:rPr>
              <a:t>④</a:t>
            </a:r>
            <a:r>
              <a:rPr lang="ja-JP" altLang="en-US" sz="1400" b="0">
                <a:solidFill>
                  <a:srgbClr val="FF0000"/>
                </a:solidFill>
                <a:latin typeface="メイリオ" panose="020B0604030504040204" pitchFamily="50" charset="-128"/>
                <a:ea typeface="メイリオ" panose="020B0604030504040204" pitchFamily="50" charset="-128"/>
              </a:rPr>
              <a:t>　さらに特性要因図をつくる</a:t>
            </a:r>
          </a:p>
          <a:p>
            <a:pPr eaLnBrk="1" hangingPunct="1">
              <a:spcBef>
                <a:spcPct val="0"/>
              </a:spcBef>
              <a:buFontTx/>
              <a:buNone/>
            </a:pPr>
            <a:r>
              <a:rPr lang="ja-JP" altLang="en-US" sz="1400" b="0">
                <a:solidFill>
                  <a:srgbClr val="FF0000"/>
                </a:solidFill>
                <a:latin typeface="メイリオ" panose="020B0604030504040204" pitchFamily="50" charset="-128"/>
                <a:ea typeface="メイリオ" panose="020B0604030504040204" pitchFamily="50" charset="-128"/>
              </a:rPr>
              <a:t>　　　</a:t>
            </a:r>
            <a:r>
              <a:rPr lang="ja-JP" altLang="en-US" sz="1400" b="0">
                <a:solidFill>
                  <a:srgbClr val="000000"/>
                </a:solidFill>
                <a:latin typeface="メイリオ" panose="020B0604030504040204" pitchFamily="50" charset="-128"/>
                <a:ea typeface="メイリオ" panose="020B0604030504040204" pitchFamily="50" charset="-128"/>
              </a:rPr>
              <a:t>・主な要因だと思うものを取り上げ、今度はそれを特性として詳しい特性要因図を</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　　　　作ります。漠然としていたものがハッキリと見えてきます。</a:t>
            </a:r>
          </a:p>
          <a:p>
            <a:pPr eaLnBrk="1" hangingPunct="1">
              <a:spcBef>
                <a:spcPct val="0"/>
              </a:spcBef>
              <a:buFontTx/>
              <a:buNone/>
            </a:pPr>
            <a:endParaRPr lang="en-US" altLang="ja-JP" sz="1400" b="0">
              <a:solidFill>
                <a:srgbClr val="000000"/>
              </a:solidFill>
              <a:latin typeface="メイリオ" panose="020B0604030504040204" pitchFamily="50" charset="-128"/>
              <a:ea typeface="メイリオ" panose="020B0604030504040204" pitchFamily="50" charset="-128"/>
            </a:endParaRPr>
          </a:p>
        </p:txBody>
      </p:sp>
      <p:sp>
        <p:nvSpPr>
          <p:cNvPr id="83978" name="Line 80">
            <a:extLst>
              <a:ext uri="{FF2B5EF4-FFF2-40B4-BE49-F238E27FC236}">
                <a16:creationId xmlns:a16="http://schemas.microsoft.com/office/drawing/2014/main" id="{CF3E2921-463B-F416-922A-9BDF5859883C}"/>
              </a:ext>
            </a:extLst>
          </p:cNvPr>
          <p:cNvSpPr>
            <a:spLocks noChangeShapeType="1"/>
          </p:cNvSpPr>
          <p:nvPr/>
        </p:nvSpPr>
        <p:spPr bwMode="auto">
          <a:xfrm>
            <a:off x="5229225" y="1916113"/>
            <a:ext cx="2090738" cy="3241675"/>
          </a:xfrm>
          <a:prstGeom prst="line">
            <a:avLst/>
          </a:prstGeom>
          <a:noFill/>
          <a:ln w="762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83979" name="Text Box 82">
            <a:extLst>
              <a:ext uri="{FF2B5EF4-FFF2-40B4-BE49-F238E27FC236}">
                <a16:creationId xmlns:a16="http://schemas.microsoft.com/office/drawing/2014/main" id="{11D19036-E033-BB65-9C56-43DB97FE9252}"/>
              </a:ext>
            </a:extLst>
          </p:cNvPr>
          <p:cNvSpPr txBox="1">
            <a:spLocks noChangeArrowheads="1"/>
          </p:cNvSpPr>
          <p:nvPr/>
        </p:nvSpPr>
        <p:spPr bwMode="auto">
          <a:xfrm>
            <a:off x="9921875" y="2255838"/>
            <a:ext cx="554038" cy="3646487"/>
          </a:xfrm>
          <a:prstGeom prst="rect">
            <a:avLst/>
          </a:prstGeom>
          <a:solidFill>
            <a:srgbClr val="FFFFFF"/>
          </a:solidFill>
          <a:ln w="9525">
            <a:solidFill>
              <a:srgbClr val="000000"/>
            </a:solidFill>
            <a:miter lim="800000"/>
            <a:headEnd/>
            <a:tailEnd/>
          </a:ln>
          <a:effectLst>
            <a:outerShdw dist="107763" dir="2700000" algn="ctr" rotWithShape="0">
              <a:srgbClr val="808080"/>
            </a:outerShdw>
          </a:effectLst>
        </p:spPr>
        <p:txBody>
          <a:bodyPr vert="eaVert" anchor="ctr" anchorCtr="1"/>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kumimoji="0" lang="ja-JP" altLang="en-US" sz="2400" b="0">
                <a:solidFill>
                  <a:srgbClr val="FF0000"/>
                </a:solidFill>
                <a:latin typeface="メイリオ" panose="020B0604030504040204" pitchFamily="50" charset="-128"/>
                <a:ea typeface="メイリオ" panose="020B0604030504040204" pitchFamily="50" charset="-128"/>
              </a:rPr>
              <a:t>ムダなコピーが多い</a:t>
            </a:r>
          </a:p>
        </p:txBody>
      </p:sp>
      <p:sp>
        <p:nvSpPr>
          <p:cNvPr id="83980" name="Text Box 85">
            <a:extLst>
              <a:ext uri="{FF2B5EF4-FFF2-40B4-BE49-F238E27FC236}">
                <a16:creationId xmlns:a16="http://schemas.microsoft.com/office/drawing/2014/main" id="{9A9F5202-27FA-C087-0716-6EAC3F4A9EB8}"/>
              </a:ext>
            </a:extLst>
          </p:cNvPr>
          <p:cNvSpPr txBox="1">
            <a:spLocks noChangeArrowheads="1"/>
          </p:cNvSpPr>
          <p:nvPr/>
        </p:nvSpPr>
        <p:spPr bwMode="auto">
          <a:xfrm>
            <a:off x="4440238" y="1557338"/>
            <a:ext cx="1979612" cy="400050"/>
          </a:xfrm>
          <a:prstGeom prst="rect">
            <a:avLst/>
          </a:prstGeom>
          <a:solidFill>
            <a:srgbClr val="FFFF00"/>
          </a:solidFill>
          <a:ln w="9525">
            <a:solidFill>
              <a:schemeClr val="tx1"/>
            </a:solidFill>
            <a:miter lim="800000"/>
            <a:headEnd/>
            <a:tailEnd/>
          </a:ln>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　　　人　　　</a:t>
            </a:r>
          </a:p>
        </p:txBody>
      </p:sp>
      <p:sp>
        <p:nvSpPr>
          <p:cNvPr id="83981" name="AutoShape 87">
            <a:extLst>
              <a:ext uri="{FF2B5EF4-FFF2-40B4-BE49-F238E27FC236}">
                <a16:creationId xmlns:a16="http://schemas.microsoft.com/office/drawing/2014/main" id="{860A2C4D-95D2-073C-082C-BA82656C63C3}"/>
              </a:ext>
            </a:extLst>
          </p:cNvPr>
          <p:cNvSpPr>
            <a:spLocks noChangeArrowheads="1"/>
          </p:cNvSpPr>
          <p:nvPr/>
        </p:nvSpPr>
        <p:spPr bwMode="auto">
          <a:xfrm>
            <a:off x="3792538" y="4929188"/>
            <a:ext cx="6119812" cy="671512"/>
          </a:xfrm>
          <a:prstGeom prst="rightArrow">
            <a:avLst>
              <a:gd name="adj1" fmla="val 41046"/>
              <a:gd name="adj2" fmla="val 157756"/>
            </a:avLst>
          </a:prstGeom>
          <a:solidFill>
            <a:schemeClr val="tx1"/>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grpSp>
        <p:nvGrpSpPr>
          <p:cNvPr id="83982" name="Group 88">
            <a:extLst>
              <a:ext uri="{FF2B5EF4-FFF2-40B4-BE49-F238E27FC236}">
                <a16:creationId xmlns:a16="http://schemas.microsoft.com/office/drawing/2014/main" id="{3111EA1D-CDB4-D4E4-574E-E8E3CD79DAE4}"/>
              </a:ext>
            </a:extLst>
          </p:cNvPr>
          <p:cNvGrpSpPr>
            <a:grpSpLocks/>
          </p:cNvGrpSpPr>
          <p:nvPr/>
        </p:nvGrpSpPr>
        <p:grpSpPr bwMode="auto">
          <a:xfrm>
            <a:off x="6096000" y="2924175"/>
            <a:ext cx="3368675" cy="304800"/>
            <a:chOff x="2880" y="2341"/>
            <a:chExt cx="2122" cy="192"/>
          </a:xfrm>
        </p:grpSpPr>
        <p:sp>
          <p:nvSpPr>
            <p:cNvPr id="83998" name="Line 89">
              <a:extLst>
                <a:ext uri="{FF2B5EF4-FFF2-40B4-BE49-F238E27FC236}">
                  <a16:creationId xmlns:a16="http://schemas.microsoft.com/office/drawing/2014/main" id="{4BE62379-ECC7-8D95-8D15-706D72D7D4C4}"/>
                </a:ext>
              </a:extLst>
            </p:cNvPr>
            <p:cNvSpPr>
              <a:spLocks noChangeShapeType="1"/>
            </p:cNvSpPr>
            <p:nvPr/>
          </p:nvSpPr>
          <p:spPr bwMode="auto">
            <a:xfrm flipH="1">
              <a:off x="2880" y="2523"/>
              <a:ext cx="1361" cy="0"/>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99" name="Text Box 90">
              <a:extLst>
                <a:ext uri="{FF2B5EF4-FFF2-40B4-BE49-F238E27FC236}">
                  <a16:creationId xmlns:a16="http://schemas.microsoft.com/office/drawing/2014/main" id="{6C9EE743-35BF-A3C4-011E-2F66EC1AA993}"/>
                </a:ext>
              </a:extLst>
            </p:cNvPr>
            <p:cNvSpPr txBox="1">
              <a:spLocks noChangeArrowheads="1"/>
            </p:cNvSpPr>
            <p:nvPr/>
          </p:nvSpPr>
          <p:spPr bwMode="auto">
            <a:xfrm>
              <a:off x="4241" y="2341"/>
              <a:ext cx="7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コスト削減意識がない</a:t>
              </a:r>
            </a:p>
          </p:txBody>
        </p:sp>
      </p:grpSp>
      <p:grpSp>
        <p:nvGrpSpPr>
          <p:cNvPr id="83983" name="Group 91">
            <a:extLst>
              <a:ext uri="{FF2B5EF4-FFF2-40B4-BE49-F238E27FC236}">
                <a16:creationId xmlns:a16="http://schemas.microsoft.com/office/drawing/2014/main" id="{62DBEB89-E349-1A2F-E841-4EEB9A1AE1C6}"/>
              </a:ext>
            </a:extLst>
          </p:cNvPr>
          <p:cNvGrpSpPr>
            <a:grpSpLocks/>
          </p:cNvGrpSpPr>
          <p:nvPr/>
        </p:nvGrpSpPr>
        <p:grpSpPr bwMode="auto">
          <a:xfrm>
            <a:off x="6383338" y="1625600"/>
            <a:ext cx="1944687" cy="1516063"/>
            <a:chOff x="3061" y="1523"/>
            <a:chExt cx="1225" cy="955"/>
          </a:xfrm>
        </p:grpSpPr>
        <p:sp>
          <p:nvSpPr>
            <p:cNvPr id="83996" name="Line 92">
              <a:extLst>
                <a:ext uri="{FF2B5EF4-FFF2-40B4-BE49-F238E27FC236}">
                  <a16:creationId xmlns:a16="http://schemas.microsoft.com/office/drawing/2014/main" id="{60C4BA46-F57D-A799-3754-ABF94754DF6F}"/>
                </a:ext>
              </a:extLst>
            </p:cNvPr>
            <p:cNvSpPr>
              <a:spLocks noChangeShapeType="1"/>
            </p:cNvSpPr>
            <p:nvPr/>
          </p:nvSpPr>
          <p:spPr bwMode="auto">
            <a:xfrm>
              <a:off x="3560" y="1842"/>
              <a:ext cx="454" cy="6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97" name="Text Box 93">
              <a:extLst>
                <a:ext uri="{FF2B5EF4-FFF2-40B4-BE49-F238E27FC236}">
                  <a16:creationId xmlns:a16="http://schemas.microsoft.com/office/drawing/2014/main" id="{B0560E9A-3CC2-B793-ECAB-3794D88ECB2D}"/>
                </a:ext>
              </a:extLst>
            </p:cNvPr>
            <p:cNvSpPr txBox="1">
              <a:spLocks noChangeArrowheads="1"/>
            </p:cNvSpPr>
            <p:nvPr/>
          </p:nvSpPr>
          <p:spPr bwMode="auto">
            <a:xfrm>
              <a:off x="3061" y="1523"/>
              <a:ext cx="122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コピー費がいくら掛かっているかを知らない</a:t>
              </a:r>
            </a:p>
          </p:txBody>
        </p:sp>
      </p:grpSp>
      <p:grpSp>
        <p:nvGrpSpPr>
          <p:cNvPr id="83984" name="Group 94">
            <a:extLst>
              <a:ext uri="{FF2B5EF4-FFF2-40B4-BE49-F238E27FC236}">
                <a16:creationId xmlns:a16="http://schemas.microsoft.com/office/drawing/2014/main" id="{6A5CC844-D1D1-1D7A-6440-CCB482A51E71}"/>
              </a:ext>
            </a:extLst>
          </p:cNvPr>
          <p:cNvGrpSpPr>
            <a:grpSpLocks/>
          </p:cNvGrpSpPr>
          <p:nvPr/>
        </p:nvGrpSpPr>
        <p:grpSpPr bwMode="auto">
          <a:xfrm>
            <a:off x="7391400" y="2060575"/>
            <a:ext cx="1763713" cy="542925"/>
            <a:chOff x="3696" y="1797"/>
            <a:chExt cx="1407" cy="325"/>
          </a:xfrm>
        </p:grpSpPr>
        <p:sp>
          <p:nvSpPr>
            <p:cNvPr id="83994" name="Line 95">
              <a:extLst>
                <a:ext uri="{FF2B5EF4-FFF2-40B4-BE49-F238E27FC236}">
                  <a16:creationId xmlns:a16="http://schemas.microsoft.com/office/drawing/2014/main" id="{A6E96A58-D384-5D81-2939-2E4A60A65884}"/>
                </a:ext>
              </a:extLst>
            </p:cNvPr>
            <p:cNvSpPr>
              <a:spLocks noChangeShapeType="1"/>
            </p:cNvSpPr>
            <p:nvPr/>
          </p:nvSpPr>
          <p:spPr bwMode="auto">
            <a:xfrm flipH="1">
              <a:off x="3696" y="1979"/>
              <a:ext cx="454"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95" name="Text Box 96">
              <a:extLst>
                <a:ext uri="{FF2B5EF4-FFF2-40B4-BE49-F238E27FC236}">
                  <a16:creationId xmlns:a16="http://schemas.microsoft.com/office/drawing/2014/main" id="{20E7BBBE-AC6C-EA25-8E0C-CF987EE0E3A0}"/>
                </a:ext>
              </a:extLst>
            </p:cNvPr>
            <p:cNvSpPr txBox="1">
              <a:spLocks noChangeArrowheads="1"/>
            </p:cNvSpPr>
            <p:nvPr/>
          </p:nvSpPr>
          <p:spPr bwMode="auto">
            <a:xfrm>
              <a:off x="4115" y="1797"/>
              <a:ext cx="988" cy="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コピー経費をドンブリ勘定で見ている</a:t>
              </a:r>
            </a:p>
          </p:txBody>
        </p:sp>
      </p:grpSp>
      <p:grpSp>
        <p:nvGrpSpPr>
          <p:cNvPr id="83985" name="Group 97">
            <a:extLst>
              <a:ext uri="{FF2B5EF4-FFF2-40B4-BE49-F238E27FC236}">
                <a16:creationId xmlns:a16="http://schemas.microsoft.com/office/drawing/2014/main" id="{4C1D945F-1B8A-2A20-25A9-BAA7FF9ADBF2}"/>
              </a:ext>
            </a:extLst>
          </p:cNvPr>
          <p:cNvGrpSpPr>
            <a:grpSpLocks/>
          </p:cNvGrpSpPr>
          <p:nvPr/>
        </p:nvGrpSpPr>
        <p:grpSpPr bwMode="auto">
          <a:xfrm>
            <a:off x="5951538" y="2492375"/>
            <a:ext cx="1584325" cy="503238"/>
            <a:chOff x="2789" y="2069"/>
            <a:chExt cx="998" cy="317"/>
          </a:xfrm>
        </p:grpSpPr>
        <p:sp>
          <p:nvSpPr>
            <p:cNvPr id="83992" name="Line 98">
              <a:extLst>
                <a:ext uri="{FF2B5EF4-FFF2-40B4-BE49-F238E27FC236}">
                  <a16:creationId xmlns:a16="http://schemas.microsoft.com/office/drawing/2014/main" id="{263581EF-B896-66E2-7E4A-C40BF1FAE759}"/>
                </a:ext>
              </a:extLst>
            </p:cNvPr>
            <p:cNvSpPr>
              <a:spLocks noChangeShapeType="1"/>
            </p:cNvSpPr>
            <p:nvPr/>
          </p:nvSpPr>
          <p:spPr bwMode="auto">
            <a:xfrm>
              <a:off x="3379" y="2205"/>
              <a:ext cx="408"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93" name="Text Box 99">
              <a:extLst>
                <a:ext uri="{FF2B5EF4-FFF2-40B4-BE49-F238E27FC236}">
                  <a16:creationId xmlns:a16="http://schemas.microsoft.com/office/drawing/2014/main" id="{CCAC2E6C-9C8B-E4F4-F233-2E13D14C57B9}"/>
                </a:ext>
              </a:extLst>
            </p:cNvPr>
            <p:cNvSpPr txBox="1">
              <a:spLocks noChangeArrowheads="1"/>
            </p:cNvSpPr>
            <p:nvPr/>
          </p:nvSpPr>
          <p:spPr bwMode="auto">
            <a:xfrm>
              <a:off x="2789" y="2069"/>
              <a:ext cx="680"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教える人がいない</a:t>
              </a:r>
            </a:p>
          </p:txBody>
        </p:sp>
      </p:grpSp>
      <p:grpSp>
        <p:nvGrpSpPr>
          <p:cNvPr id="83986" name="Group 100">
            <a:extLst>
              <a:ext uri="{FF2B5EF4-FFF2-40B4-BE49-F238E27FC236}">
                <a16:creationId xmlns:a16="http://schemas.microsoft.com/office/drawing/2014/main" id="{E542A722-B335-4212-0FE0-B1B4BE6286CF}"/>
              </a:ext>
            </a:extLst>
          </p:cNvPr>
          <p:cNvGrpSpPr>
            <a:grpSpLocks/>
          </p:cNvGrpSpPr>
          <p:nvPr/>
        </p:nvGrpSpPr>
        <p:grpSpPr bwMode="auto">
          <a:xfrm>
            <a:off x="6959600" y="3282950"/>
            <a:ext cx="2555875" cy="1598613"/>
            <a:chOff x="3424" y="2567"/>
            <a:chExt cx="1610" cy="1007"/>
          </a:xfrm>
        </p:grpSpPr>
        <p:sp>
          <p:nvSpPr>
            <p:cNvPr id="83988" name="Line 101">
              <a:extLst>
                <a:ext uri="{FF2B5EF4-FFF2-40B4-BE49-F238E27FC236}">
                  <a16:creationId xmlns:a16="http://schemas.microsoft.com/office/drawing/2014/main" id="{928DD62D-909A-0A14-C569-8E87348B933B}"/>
                </a:ext>
              </a:extLst>
            </p:cNvPr>
            <p:cNvSpPr>
              <a:spLocks noChangeShapeType="1"/>
            </p:cNvSpPr>
            <p:nvPr/>
          </p:nvSpPr>
          <p:spPr bwMode="auto">
            <a:xfrm flipH="1" flipV="1">
              <a:off x="3424" y="2567"/>
              <a:ext cx="454" cy="6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89" name="Text Box 102">
              <a:extLst>
                <a:ext uri="{FF2B5EF4-FFF2-40B4-BE49-F238E27FC236}">
                  <a16:creationId xmlns:a16="http://schemas.microsoft.com/office/drawing/2014/main" id="{4D2725CB-3101-A740-67A7-A1710E92748F}"/>
                </a:ext>
              </a:extLst>
            </p:cNvPr>
            <p:cNvSpPr txBox="1">
              <a:spLocks noChangeArrowheads="1"/>
            </p:cNvSpPr>
            <p:nvPr/>
          </p:nvSpPr>
          <p:spPr bwMode="auto">
            <a:xfrm>
              <a:off x="3560" y="3203"/>
              <a:ext cx="1036"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経費削減の啓発活動が足らない</a:t>
              </a:r>
            </a:p>
          </p:txBody>
        </p:sp>
        <p:sp>
          <p:nvSpPr>
            <p:cNvPr id="83990" name="Line 103">
              <a:extLst>
                <a:ext uri="{FF2B5EF4-FFF2-40B4-BE49-F238E27FC236}">
                  <a16:creationId xmlns:a16="http://schemas.microsoft.com/office/drawing/2014/main" id="{6A0D988D-6F0E-3BD6-3867-0BE98A814094}"/>
                </a:ext>
              </a:extLst>
            </p:cNvPr>
            <p:cNvSpPr>
              <a:spLocks noChangeShapeType="1"/>
            </p:cNvSpPr>
            <p:nvPr/>
          </p:nvSpPr>
          <p:spPr bwMode="auto">
            <a:xfrm flipH="1">
              <a:off x="3696" y="2886"/>
              <a:ext cx="454" cy="0"/>
            </a:xfrm>
            <a:prstGeom prst="line">
              <a:avLst/>
            </a:prstGeom>
            <a:noFill/>
            <a:ln w="28575">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83991" name="Text Box 104">
              <a:extLst>
                <a:ext uri="{FF2B5EF4-FFF2-40B4-BE49-F238E27FC236}">
                  <a16:creationId xmlns:a16="http://schemas.microsoft.com/office/drawing/2014/main" id="{9D6CA11C-6A1F-C9A2-C4CC-011C01BA4057}"/>
                </a:ext>
              </a:extLst>
            </p:cNvPr>
            <p:cNvSpPr txBox="1">
              <a:spLocks noChangeArrowheads="1"/>
            </p:cNvSpPr>
            <p:nvPr/>
          </p:nvSpPr>
          <p:spPr bwMode="auto">
            <a:xfrm>
              <a:off x="4150" y="2704"/>
              <a:ext cx="884"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経費削減活動の担当者が決まっていない</a:t>
              </a:r>
            </a:p>
          </p:txBody>
        </p:sp>
      </p:grpSp>
      <p:sp>
        <p:nvSpPr>
          <p:cNvPr id="62569" name="Oval 105">
            <a:extLst>
              <a:ext uri="{FF2B5EF4-FFF2-40B4-BE49-F238E27FC236}">
                <a16:creationId xmlns:a16="http://schemas.microsoft.com/office/drawing/2014/main" id="{E21ECF89-F89F-5E2A-F432-2F31AA4D3D72}"/>
              </a:ext>
            </a:extLst>
          </p:cNvPr>
          <p:cNvSpPr>
            <a:spLocks noChangeArrowheads="1"/>
          </p:cNvSpPr>
          <p:nvPr/>
        </p:nvSpPr>
        <p:spPr bwMode="auto">
          <a:xfrm>
            <a:off x="7680325" y="1922463"/>
            <a:ext cx="1690688" cy="8763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62540"/>
                                        </p:tgtEl>
                                        <p:attrNameLst>
                                          <p:attrName>style.visibility</p:attrName>
                                        </p:attrNameLst>
                                      </p:cBhvr>
                                      <p:to>
                                        <p:strVal val="visible"/>
                                      </p:to>
                                    </p:set>
                                    <p:animEffect transition="in" filter="blinds(vertical)">
                                      <p:cBhvr>
                                        <p:cTn id="7" dur="500"/>
                                        <p:tgtEl>
                                          <p:spTgt spid="62540"/>
                                        </p:tgtEl>
                                      </p:cBhvr>
                                    </p:animEffect>
                                  </p:childTnLst>
                                  <p:subTnLst>
                                    <p:set>
                                      <p:cBhvr override="childStyle">
                                        <p:cTn dur="1" fill="hold" display="0" masterRel="nextClick" afterEffect="1"/>
                                        <p:tgtEl>
                                          <p:spTgt spid="62540"/>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62541"/>
                                        </p:tgtEl>
                                        <p:attrNameLst>
                                          <p:attrName>style.visibility</p:attrName>
                                        </p:attrNameLst>
                                      </p:cBhvr>
                                      <p:to>
                                        <p:strVal val="visible"/>
                                      </p:to>
                                    </p:set>
                                    <p:animEffect transition="in" filter="blinds(vertical)">
                                      <p:cBhvr>
                                        <p:cTn id="12" dur="500"/>
                                        <p:tgtEl>
                                          <p:spTgt spid="62541"/>
                                        </p:tgtEl>
                                      </p:cBhvr>
                                    </p:animEffect>
                                  </p:childTnLst>
                                  <p:subTnLst>
                                    <p:set>
                                      <p:cBhvr override="childStyle">
                                        <p:cTn dur="1" fill="hold" display="0" masterRel="nextClick" afterEffect="1"/>
                                        <p:tgtEl>
                                          <p:spTgt spid="62541"/>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nodeType="clickEffect">
                                  <p:stCondLst>
                                    <p:cond delay="0"/>
                                  </p:stCondLst>
                                  <p:childTnLst>
                                    <p:set>
                                      <p:cBhvr>
                                        <p:cTn id="16" dur="1" fill="hold">
                                          <p:stCondLst>
                                            <p:cond delay="0"/>
                                          </p:stCondLst>
                                        </p:cTn>
                                        <p:tgtEl>
                                          <p:spTgt spid="62542"/>
                                        </p:tgtEl>
                                        <p:attrNameLst>
                                          <p:attrName>style.visibility</p:attrName>
                                        </p:attrNameLst>
                                      </p:cBhvr>
                                      <p:to>
                                        <p:strVal val="visible"/>
                                      </p:to>
                                    </p:set>
                                    <p:animEffect transition="in" filter="blinds(vertical)">
                                      <p:cBhvr>
                                        <p:cTn id="17" dur="500"/>
                                        <p:tgtEl>
                                          <p:spTgt spid="62542"/>
                                        </p:tgtEl>
                                      </p:cBhvr>
                                    </p:animEffect>
                                  </p:childTnLst>
                                  <p:subTnLst>
                                    <p:set>
                                      <p:cBhvr override="childStyle">
                                        <p:cTn dur="1" fill="hold" display="0" masterRel="nextClick" afterEffect="1"/>
                                        <p:tgtEl>
                                          <p:spTgt spid="62542"/>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62543"/>
                                        </p:tgtEl>
                                        <p:attrNameLst>
                                          <p:attrName>style.visibility</p:attrName>
                                        </p:attrNameLst>
                                      </p:cBhvr>
                                      <p:to>
                                        <p:strVal val="visible"/>
                                      </p:to>
                                    </p:set>
                                    <p:animEffect transition="in" filter="blinds(vertical)">
                                      <p:cBhvr>
                                        <p:cTn id="22" dur="500"/>
                                        <p:tgtEl>
                                          <p:spTgt spid="62543"/>
                                        </p:tgtEl>
                                      </p:cBhvr>
                                    </p:animEffect>
                                  </p:childTnLst>
                                  <p:subTnLst>
                                    <p:set>
                                      <p:cBhvr override="childStyle">
                                        <p:cTn dur="1" fill="hold" display="0" masterRel="nextClick" afterEffect="1"/>
                                        <p:tgtEl>
                                          <p:spTgt spid="62543"/>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nodeType="clickEffect">
                                  <p:stCondLst>
                                    <p:cond delay="0"/>
                                  </p:stCondLst>
                                  <p:childTnLst>
                                    <p:set>
                                      <p:cBhvr>
                                        <p:cTn id="26" dur="1" fill="hold">
                                          <p:stCondLst>
                                            <p:cond delay="0"/>
                                          </p:stCondLst>
                                        </p:cTn>
                                        <p:tgtEl>
                                          <p:spTgt spid="62569"/>
                                        </p:tgtEl>
                                        <p:attrNameLst>
                                          <p:attrName>style.visibility</p:attrName>
                                        </p:attrNameLst>
                                      </p:cBhvr>
                                      <p:to>
                                        <p:strVal val="visible"/>
                                      </p:to>
                                    </p:set>
                                    <p:animEffect transition="in" filter="strips(downLeft)">
                                      <p:cBhvr>
                                        <p:cTn id="27" dur="500"/>
                                        <p:tgtEl>
                                          <p:spTgt spid="62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40" grpId="0" animBg="1" autoUpdateAnimBg="0"/>
      <p:bldP spid="62541" grpId="0" animBg="1" autoUpdateAnimBg="0"/>
      <p:bldP spid="62542" grpId="0" animBg="1" autoUpdateAnimBg="0"/>
      <p:bldP spid="62543" grpId="0" animBg="1" autoUpdateAnimBg="0"/>
      <p:bldP spid="625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4">
            <a:extLst>
              <a:ext uri="{FF2B5EF4-FFF2-40B4-BE49-F238E27FC236}">
                <a16:creationId xmlns:a16="http://schemas.microsoft.com/office/drawing/2014/main" id="{6DD5E825-E84C-E97D-5B43-828B8DC26FCA}"/>
              </a:ext>
            </a:extLst>
          </p:cNvPr>
          <p:cNvGrpSpPr>
            <a:grpSpLocks/>
          </p:cNvGrpSpPr>
          <p:nvPr/>
        </p:nvGrpSpPr>
        <p:grpSpPr bwMode="auto">
          <a:xfrm>
            <a:off x="1828800" y="723900"/>
            <a:ext cx="8382000" cy="5459413"/>
            <a:chOff x="192" y="456"/>
            <a:chExt cx="5280" cy="3439"/>
          </a:xfrm>
        </p:grpSpPr>
        <p:sp>
          <p:nvSpPr>
            <p:cNvPr id="14339" name="Rectangle 2">
              <a:extLst>
                <a:ext uri="{FF2B5EF4-FFF2-40B4-BE49-F238E27FC236}">
                  <a16:creationId xmlns:a16="http://schemas.microsoft.com/office/drawing/2014/main" id="{C11ACD51-E28F-F240-059A-B6B0A8D79BAB}"/>
                </a:ext>
              </a:extLst>
            </p:cNvPr>
            <p:cNvSpPr>
              <a:spLocks noChangeArrowheads="1"/>
            </p:cNvSpPr>
            <p:nvPr/>
          </p:nvSpPr>
          <p:spPr bwMode="auto">
            <a:xfrm>
              <a:off x="192" y="456"/>
              <a:ext cx="5280"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4000">
                  <a:solidFill>
                    <a:schemeClr val="accent2"/>
                  </a:solidFill>
                  <a:latin typeface="メイリオ" panose="020B0604030504040204" pitchFamily="50" charset="-128"/>
                  <a:ea typeface="メイリオ" panose="020B0604030504040204" pitchFamily="50" charset="-128"/>
                </a:rPr>
                <a:t>ＱＣサークルリーダー初級研修会</a:t>
              </a:r>
              <a:br>
                <a:rPr lang="ja-JP" altLang="en-US" sz="4000">
                  <a:solidFill>
                    <a:schemeClr val="accent2"/>
                  </a:solidFill>
                  <a:latin typeface="メイリオ" panose="020B0604030504040204" pitchFamily="50" charset="-128"/>
                  <a:ea typeface="メイリオ" panose="020B0604030504040204" pitchFamily="50" charset="-128"/>
                </a:rPr>
              </a:br>
              <a:r>
                <a:rPr lang="ja-JP" altLang="en-US" sz="4000">
                  <a:solidFill>
                    <a:schemeClr val="accent2"/>
                  </a:solidFill>
                  <a:latin typeface="メイリオ" panose="020B0604030504040204" pitchFamily="50" charset="-128"/>
                  <a:ea typeface="メイリオ" panose="020B0604030504040204" pitchFamily="50" charset="-128"/>
                </a:rPr>
                <a:t>Ｃコース</a:t>
              </a:r>
              <a:br>
                <a:rPr lang="ja-JP" altLang="en-US" sz="4000">
                  <a:solidFill>
                    <a:schemeClr val="accent2"/>
                  </a:solidFill>
                  <a:latin typeface="メイリオ" panose="020B0604030504040204" pitchFamily="50" charset="-128"/>
                  <a:ea typeface="メイリオ" panose="020B0604030504040204" pitchFamily="50" charset="-128"/>
                </a:rPr>
              </a:br>
              <a:r>
                <a:rPr lang="ja-JP" altLang="en-US" sz="4800">
                  <a:solidFill>
                    <a:srgbClr val="3333FF"/>
                  </a:solidFill>
                  <a:latin typeface="メイリオ" panose="020B0604030504040204" pitchFamily="50" charset="-128"/>
                  <a:ea typeface="メイリオ" panose="020B0604030504040204" pitchFamily="50" charset="-128"/>
                </a:rPr>
                <a:t>ダルマ落とし</a:t>
              </a:r>
              <a:endParaRPr lang="ja-JP" altLang="en-US" sz="4000">
                <a:solidFill>
                  <a:srgbClr val="3333FF"/>
                </a:solidFill>
                <a:latin typeface="メイリオ" panose="020B0604030504040204" pitchFamily="50" charset="-128"/>
                <a:ea typeface="メイリオ" panose="020B0604030504040204" pitchFamily="50" charset="-128"/>
              </a:endParaRPr>
            </a:p>
          </p:txBody>
        </p:sp>
        <p:sp>
          <p:nvSpPr>
            <p:cNvPr id="14340" name="Text Box 3">
              <a:extLst>
                <a:ext uri="{FF2B5EF4-FFF2-40B4-BE49-F238E27FC236}">
                  <a16:creationId xmlns:a16="http://schemas.microsoft.com/office/drawing/2014/main" id="{4405C2D0-5CFC-44F7-1A6F-FD8CD0BE8892}"/>
                </a:ext>
              </a:extLst>
            </p:cNvPr>
            <p:cNvSpPr txBox="1">
              <a:spLocks noChangeArrowheads="1"/>
            </p:cNvSpPr>
            <p:nvPr/>
          </p:nvSpPr>
          <p:spPr bwMode="auto">
            <a:xfrm>
              <a:off x="1421" y="3604"/>
              <a:ext cx="2880" cy="291"/>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0">
                  <a:latin typeface="メイリオ" panose="020B0604030504040204" pitchFamily="50" charset="-128"/>
                  <a:ea typeface="メイリオ" panose="020B0604030504040204" pitchFamily="50" charset="-128"/>
                </a:rPr>
                <a:t>ＱＣサークル東海支部 愛知地区</a:t>
              </a:r>
            </a:p>
          </p:txBody>
        </p:sp>
        <p:grpSp>
          <p:nvGrpSpPr>
            <p:cNvPr id="14341" name="Group 12">
              <a:extLst>
                <a:ext uri="{FF2B5EF4-FFF2-40B4-BE49-F238E27FC236}">
                  <a16:creationId xmlns:a16="http://schemas.microsoft.com/office/drawing/2014/main" id="{D3CB34AE-F270-C2AB-814C-D63C1CE0132B}"/>
                </a:ext>
              </a:extLst>
            </p:cNvPr>
            <p:cNvGrpSpPr>
              <a:grpSpLocks/>
            </p:cNvGrpSpPr>
            <p:nvPr/>
          </p:nvGrpSpPr>
          <p:grpSpPr bwMode="auto">
            <a:xfrm rot="9600000">
              <a:off x="1701" y="2821"/>
              <a:ext cx="270" cy="631"/>
              <a:chOff x="469" y="391"/>
              <a:chExt cx="96" cy="130"/>
            </a:xfrm>
          </p:grpSpPr>
          <p:sp>
            <p:nvSpPr>
              <p:cNvPr id="14374" name="Oval 13">
                <a:extLst>
                  <a:ext uri="{FF2B5EF4-FFF2-40B4-BE49-F238E27FC236}">
                    <a16:creationId xmlns:a16="http://schemas.microsoft.com/office/drawing/2014/main" id="{5BA57CD3-3A22-1ED9-6D7F-4D49DBBB2F6A}"/>
                  </a:ext>
                </a:extLst>
              </p:cNvPr>
              <p:cNvSpPr>
                <a:spLocks noChangeArrowheads="1"/>
              </p:cNvSpPr>
              <p:nvPr/>
            </p:nvSpPr>
            <p:spPr bwMode="auto">
              <a:xfrm>
                <a:off x="554" y="391"/>
                <a:ext cx="11" cy="31"/>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5" name="Rectangle 14">
                <a:extLst>
                  <a:ext uri="{FF2B5EF4-FFF2-40B4-BE49-F238E27FC236}">
                    <a16:creationId xmlns:a16="http://schemas.microsoft.com/office/drawing/2014/main" id="{E31E23BC-BD33-BDAC-3523-660586001588}"/>
                  </a:ext>
                </a:extLst>
              </p:cNvPr>
              <p:cNvSpPr>
                <a:spLocks noChangeArrowheads="1"/>
              </p:cNvSpPr>
              <p:nvPr/>
            </p:nvSpPr>
            <p:spPr bwMode="auto">
              <a:xfrm>
                <a:off x="475" y="391"/>
                <a:ext cx="81" cy="31"/>
              </a:xfrm>
              <a:prstGeom prst="rect">
                <a:avLst/>
              </a:prstGeom>
              <a:gradFill rotWithShape="0">
                <a:gsLst>
                  <a:gs pos="0">
                    <a:srgbClr val="FF9900"/>
                  </a:gs>
                  <a:gs pos="50000">
                    <a:srgbClr val="FFFFFF"/>
                  </a:gs>
                  <a:gs pos="100000">
                    <a:srgbClr val="FF9900"/>
                  </a:gs>
                </a:gsLst>
                <a:lin ang="5400000" scaled="1"/>
              </a:gradFill>
              <a:ln w="9525">
                <a:solidFill>
                  <a:srgbClr val="000000"/>
                </a:solidFill>
                <a:miter lim="800000"/>
                <a:headEnd/>
                <a:tailEnd/>
              </a:ln>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6" name="Oval 15">
                <a:extLst>
                  <a:ext uri="{FF2B5EF4-FFF2-40B4-BE49-F238E27FC236}">
                    <a16:creationId xmlns:a16="http://schemas.microsoft.com/office/drawing/2014/main" id="{28AC9536-5F8F-B606-EB4F-D50E688342E6}"/>
                  </a:ext>
                </a:extLst>
              </p:cNvPr>
              <p:cNvSpPr>
                <a:spLocks noChangeArrowheads="1"/>
              </p:cNvSpPr>
              <p:nvPr/>
            </p:nvSpPr>
            <p:spPr bwMode="auto">
              <a:xfrm>
                <a:off x="469" y="391"/>
                <a:ext cx="11" cy="31"/>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7" name="Oval 16">
                <a:extLst>
                  <a:ext uri="{FF2B5EF4-FFF2-40B4-BE49-F238E27FC236}">
                    <a16:creationId xmlns:a16="http://schemas.microsoft.com/office/drawing/2014/main" id="{75A3AB5F-3001-11C4-CD22-ECA72B3DCFE2}"/>
                  </a:ext>
                </a:extLst>
              </p:cNvPr>
              <p:cNvSpPr>
                <a:spLocks noChangeArrowheads="1"/>
              </p:cNvSpPr>
              <p:nvPr/>
            </p:nvSpPr>
            <p:spPr bwMode="auto">
              <a:xfrm flipH="1">
                <a:off x="553" y="391"/>
                <a:ext cx="8" cy="31"/>
              </a:xfrm>
              <a:prstGeom prst="ellipse">
                <a:avLst/>
              </a:prstGeom>
              <a:gradFill rotWithShape="0">
                <a:gsLst>
                  <a:gs pos="0">
                    <a:srgbClr val="FF9900"/>
                  </a:gs>
                  <a:gs pos="50000">
                    <a:srgbClr val="FFFFFF"/>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8" name="Rectangle 17">
                <a:extLst>
                  <a:ext uri="{FF2B5EF4-FFF2-40B4-BE49-F238E27FC236}">
                    <a16:creationId xmlns:a16="http://schemas.microsoft.com/office/drawing/2014/main" id="{57492C59-4E56-0AFE-D954-C320D984719D}"/>
                  </a:ext>
                </a:extLst>
              </p:cNvPr>
              <p:cNvSpPr>
                <a:spLocks noChangeArrowheads="1"/>
              </p:cNvSpPr>
              <p:nvPr/>
            </p:nvSpPr>
            <p:spPr bwMode="auto">
              <a:xfrm>
                <a:off x="511" y="416"/>
                <a:ext cx="8" cy="10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9" name="Oval 18">
                <a:extLst>
                  <a:ext uri="{FF2B5EF4-FFF2-40B4-BE49-F238E27FC236}">
                    <a16:creationId xmlns:a16="http://schemas.microsoft.com/office/drawing/2014/main" id="{E567D114-8972-DAFA-CD8A-EC71CFE653CB}"/>
                  </a:ext>
                </a:extLst>
              </p:cNvPr>
              <p:cNvSpPr>
                <a:spLocks noChangeArrowheads="1"/>
              </p:cNvSpPr>
              <p:nvPr/>
            </p:nvSpPr>
            <p:spPr bwMode="auto">
              <a:xfrm>
                <a:off x="511" y="516"/>
                <a:ext cx="8" cy="4"/>
              </a:xfrm>
              <a:prstGeom prst="ellipse">
                <a:avLst/>
              </a:prstGeom>
              <a:solidFill>
                <a:srgbClr val="FFFFFF"/>
              </a:solidFill>
              <a:ln w="9525">
                <a:solidFill>
                  <a:srgbClr val="000000"/>
                </a:solidFill>
                <a:round/>
                <a:headEnd/>
                <a:tailEnd/>
              </a:ln>
            </p:spPr>
            <p:txBody>
              <a:bodyPr rot="108000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pSp>
        <p:grpSp>
          <p:nvGrpSpPr>
            <p:cNvPr id="14342" name="Group 14">
              <a:extLst>
                <a:ext uri="{FF2B5EF4-FFF2-40B4-BE49-F238E27FC236}">
                  <a16:creationId xmlns:a16="http://schemas.microsoft.com/office/drawing/2014/main" id="{FAF36E48-BE50-8C24-C365-79A21D578C35}"/>
                </a:ext>
              </a:extLst>
            </p:cNvPr>
            <p:cNvGrpSpPr>
              <a:grpSpLocks/>
            </p:cNvGrpSpPr>
            <p:nvPr/>
          </p:nvGrpSpPr>
          <p:grpSpPr bwMode="auto">
            <a:xfrm>
              <a:off x="3495" y="3163"/>
              <a:ext cx="501" cy="267"/>
              <a:chOff x="3495" y="3307"/>
              <a:chExt cx="501" cy="267"/>
            </a:xfrm>
          </p:grpSpPr>
          <p:sp>
            <p:nvSpPr>
              <p:cNvPr id="14371" name="Rectangle 19">
                <a:extLst>
                  <a:ext uri="{FF2B5EF4-FFF2-40B4-BE49-F238E27FC236}">
                    <a16:creationId xmlns:a16="http://schemas.microsoft.com/office/drawing/2014/main" id="{DCE42ED1-26F6-4A5C-5B84-37C01210D519}"/>
                  </a:ext>
                </a:extLst>
              </p:cNvPr>
              <p:cNvSpPr>
                <a:spLocks noChangeArrowheads="1"/>
              </p:cNvSpPr>
              <p:nvPr/>
            </p:nvSpPr>
            <p:spPr bwMode="auto">
              <a:xfrm>
                <a:off x="3495" y="3342"/>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2" name="Oval 21">
                <a:extLst>
                  <a:ext uri="{FF2B5EF4-FFF2-40B4-BE49-F238E27FC236}">
                    <a16:creationId xmlns:a16="http://schemas.microsoft.com/office/drawing/2014/main" id="{64C8E979-854A-7B52-71D5-8945C7AE5B99}"/>
                  </a:ext>
                </a:extLst>
              </p:cNvPr>
              <p:cNvSpPr>
                <a:spLocks noChangeArrowheads="1"/>
              </p:cNvSpPr>
              <p:nvPr/>
            </p:nvSpPr>
            <p:spPr bwMode="auto">
              <a:xfrm>
                <a:off x="3495" y="3493"/>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73" name="Oval 23">
                <a:extLst>
                  <a:ext uri="{FF2B5EF4-FFF2-40B4-BE49-F238E27FC236}">
                    <a16:creationId xmlns:a16="http://schemas.microsoft.com/office/drawing/2014/main" id="{AB2A7971-B24E-10B7-1B8B-259929B55A86}"/>
                  </a:ext>
                </a:extLst>
              </p:cNvPr>
              <p:cNvSpPr>
                <a:spLocks noChangeArrowheads="1"/>
              </p:cNvSpPr>
              <p:nvPr/>
            </p:nvSpPr>
            <p:spPr bwMode="auto">
              <a:xfrm>
                <a:off x="3495" y="3307"/>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pSp>
        <p:grpSp>
          <p:nvGrpSpPr>
            <p:cNvPr id="14343" name="Group 18">
              <a:extLst>
                <a:ext uri="{FF2B5EF4-FFF2-40B4-BE49-F238E27FC236}">
                  <a16:creationId xmlns:a16="http://schemas.microsoft.com/office/drawing/2014/main" id="{8430687D-2169-1BA4-42E1-81004C7FDEA0}"/>
                </a:ext>
              </a:extLst>
            </p:cNvPr>
            <p:cNvGrpSpPr>
              <a:grpSpLocks/>
            </p:cNvGrpSpPr>
            <p:nvPr/>
          </p:nvGrpSpPr>
          <p:grpSpPr bwMode="auto">
            <a:xfrm>
              <a:off x="2463" y="2132"/>
              <a:ext cx="519" cy="1310"/>
              <a:chOff x="2463" y="2276"/>
              <a:chExt cx="519" cy="1310"/>
            </a:xfrm>
          </p:grpSpPr>
          <p:sp>
            <p:nvSpPr>
              <p:cNvPr id="14344" name="Rectangle 6">
                <a:extLst>
                  <a:ext uri="{FF2B5EF4-FFF2-40B4-BE49-F238E27FC236}">
                    <a16:creationId xmlns:a16="http://schemas.microsoft.com/office/drawing/2014/main" id="{0BBA0E53-3C20-B355-E6DD-2E0EB0FB18E5}"/>
                  </a:ext>
                </a:extLst>
              </p:cNvPr>
              <p:cNvSpPr>
                <a:spLocks noChangeArrowheads="1"/>
              </p:cNvSpPr>
              <p:nvPr/>
            </p:nvSpPr>
            <p:spPr bwMode="auto">
              <a:xfrm>
                <a:off x="2469" y="2765"/>
                <a:ext cx="501" cy="183"/>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45" name="Rectangle 7">
                <a:extLst>
                  <a:ext uri="{FF2B5EF4-FFF2-40B4-BE49-F238E27FC236}">
                    <a16:creationId xmlns:a16="http://schemas.microsoft.com/office/drawing/2014/main" id="{C7C55E86-9E77-0182-AD83-0029E2C5B0A3}"/>
                  </a:ext>
                </a:extLst>
              </p:cNvPr>
              <p:cNvSpPr>
                <a:spLocks noChangeArrowheads="1"/>
              </p:cNvSpPr>
              <p:nvPr/>
            </p:nvSpPr>
            <p:spPr bwMode="auto">
              <a:xfrm>
                <a:off x="2475" y="2964"/>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46" name="Rectangle 8">
                <a:extLst>
                  <a:ext uri="{FF2B5EF4-FFF2-40B4-BE49-F238E27FC236}">
                    <a16:creationId xmlns:a16="http://schemas.microsoft.com/office/drawing/2014/main" id="{D8BC3202-F37E-EAF3-4D31-48C31D98C852}"/>
                  </a:ext>
                </a:extLst>
              </p:cNvPr>
              <p:cNvSpPr>
                <a:spLocks noChangeArrowheads="1"/>
              </p:cNvSpPr>
              <p:nvPr/>
            </p:nvSpPr>
            <p:spPr bwMode="auto">
              <a:xfrm>
                <a:off x="2475" y="3156"/>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47" name="Oval 9">
                <a:extLst>
                  <a:ext uri="{FF2B5EF4-FFF2-40B4-BE49-F238E27FC236}">
                    <a16:creationId xmlns:a16="http://schemas.microsoft.com/office/drawing/2014/main" id="{E7176555-B8BA-A929-0483-9CAA11B77C99}"/>
                  </a:ext>
                </a:extLst>
              </p:cNvPr>
              <p:cNvSpPr>
                <a:spLocks noChangeArrowheads="1"/>
              </p:cNvSpPr>
              <p:nvPr/>
            </p:nvSpPr>
            <p:spPr bwMode="auto">
              <a:xfrm>
                <a:off x="2463" y="311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48" name="Oval 10">
                <a:extLst>
                  <a:ext uri="{FF2B5EF4-FFF2-40B4-BE49-F238E27FC236}">
                    <a16:creationId xmlns:a16="http://schemas.microsoft.com/office/drawing/2014/main" id="{3DB3D4A0-6D17-05F2-B8D7-6027646DBDAB}"/>
                  </a:ext>
                </a:extLst>
              </p:cNvPr>
              <p:cNvSpPr>
                <a:spLocks noChangeArrowheads="1"/>
              </p:cNvSpPr>
              <p:nvPr/>
            </p:nvSpPr>
            <p:spPr bwMode="auto">
              <a:xfrm>
                <a:off x="2469" y="2922"/>
                <a:ext cx="501" cy="77"/>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49" name="Rectangle 20">
                <a:extLst>
                  <a:ext uri="{FF2B5EF4-FFF2-40B4-BE49-F238E27FC236}">
                    <a16:creationId xmlns:a16="http://schemas.microsoft.com/office/drawing/2014/main" id="{283E7326-4919-E4CB-8392-BB8BD6406BB8}"/>
                  </a:ext>
                </a:extLst>
              </p:cNvPr>
              <p:cNvSpPr>
                <a:spLocks noChangeArrowheads="1"/>
              </p:cNvSpPr>
              <p:nvPr/>
            </p:nvSpPr>
            <p:spPr bwMode="auto">
              <a:xfrm>
                <a:off x="2481" y="3348"/>
                <a:ext cx="501" cy="19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50" name="Oval 22">
                <a:extLst>
                  <a:ext uri="{FF2B5EF4-FFF2-40B4-BE49-F238E27FC236}">
                    <a16:creationId xmlns:a16="http://schemas.microsoft.com/office/drawing/2014/main" id="{1073E328-F180-288B-BCE8-7766E78C9752}"/>
                  </a:ext>
                </a:extLst>
              </p:cNvPr>
              <p:cNvSpPr>
                <a:spLocks noChangeArrowheads="1"/>
              </p:cNvSpPr>
              <p:nvPr/>
            </p:nvSpPr>
            <p:spPr bwMode="auto">
              <a:xfrm>
                <a:off x="2475" y="3307"/>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51" name="Oval 24">
                <a:extLst>
                  <a:ext uri="{FF2B5EF4-FFF2-40B4-BE49-F238E27FC236}">
                    <a16:creationId xmlns:a16="http://schemas.microsoft.com/office/drawing/2014/main" id="{6DCC5812-C599-D239-4EC0-63E8B907A1D2}"/>
                  </a:ext>
                </a:extLst>
              </p:cNvPr>
              <p:cNvSpPr>
                <a:spLocks noChangeArrowheads="1"/>
              </p:cNvSpPr>
              <p:nvPr/>
            </p:nvSpPr>
            <p:spPr bwMode="auto">
              <a:xfrm>
                <a:off x="2481" y="350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pSp>
            <p:nvGrpSpPr>
              <p:cNvPr id="14352" name="Group 25">
                <a:extLst>
                  <a:ext uri="{FF2B5EF4-FFF2-40B4-BE49-F238E27FC236}">
                    <a16:creationId xmlns:a16="http://schemas.microsoft.com/office/drawing/2014/main" id="{F5340C07-58AB-3916-8BD1-635E025DBBA1}"/>
                  </a:ext>
                </a:extLst>
              </p:cNvPr>
              <p:cNvGrpSpPr>
                <a:grpSpLocks/>
              </p:cNvGrpSpPr>
              <p:nvPr/>
            </p:nvGrpSpPr>
            <p:grpSpPr bwMode="auto">
              <a:xfrm>
                <a:off x="2469" y="2276"/>
                <a:ext cx="501" cy="493"/>
                <a:chOff x="718" y="311"/>
                <a:chExt cx="128" cy="116"/>
              </a:xfrm>
            </p:grpSpPr>
            <p:sp>
              <p:nvSpPr>
                <p:cNvPr id="14354" name="Freeform 26">
                  <a:extLst>
                    <a:ext uri="{FF2B5EF4-FFF2-40B4-BE49-F238E27FC236}">
                      <a16:creationId xmlns:a16="http://schemas.microsoft.com/office/drawing/2014/main" id="{E24D232B-6283-4519-68DC-F007750AF6F2}"/>
                    </a:ext>
                  </a:extLst>
                </p:cNvPr>
                <p:cNvSpPr>
                  <a:spLocks/>
                </p:cNvSpPr>
                <p:nvPr/>
              </p:nvSpPr>
              <p:spPr bwMode="auto">
                <a:xfrm>
                  <a:off x="718" y="311"/>
                  <a:ext cx="128" cy="116"/>
                </a:xfrm>
                <a:custGeom>
                  <a:avLst/>
                  <a:gdLst>
                    <a:gd name="T0" fmla="*/ 0 w 143"/>
                    <a:gd name="T1" fmla="*/ 2 h 142"/>
                    <a:gd name="T2" fmla="*/ 0 w 143"/>
                    <a:gd name="T3" fmla="*/ 2 h 142"/>
                    <a:gd name="T4" fmla="*/ 4 w 143"/>
                    <a:gd name="T5" fmla="*/ 2 h 142"/>
                    <a:gd name="T6" fmla="*/ 4 w 143"/>
                    <a:gd name="T7" fmla="*/ 2 h 142"/>
                    <a:gd name="T8" fmla="*/ 4 w 143"/>
                    <a:gd name="T9" fmla="*/ 2 h 142"/>
                    <a:gd name="T10" fmla="*/ 4 w 143"/>
                    <a:gd name="T11" fmla="*/ 2 h 142"/>
                    <a:gd name="T12" fmla="*/ 4 w 143"/>
                    <a:gd name="T13" fmla="*/ 2 h 142"/>
                    <a:gd name="T14" fmla="*/ 4 w 143"/>
                    <a:gd name="T15" fmla="*/ 0 h 142"/>
                    <a:gd name="T16" fmla="*/ 4 w 143"/>
                    <a:gd name="T17" fmla="*/ 2 h 142"/>
                    <a:gd name="T18" fmla="*/ 4 w 143"/>
                    <a:gd name="T19" fmla="*/ 2 h 142"/>
                    <a:gd name="T20" fmla="*/ 4 w 143"/>
                    <a:gd name="T21" fmla="*/ 2 h 142"/>
                    <a:gd name="T22" fmla="*/ 4 w 143"/>
                    <a:gd name="T23" fmla="*/ 2 h 142"/>
                    <a:gd name="T24" fmla="*/ 4 w 143"/>
                    <a:gd name="T25" fmla="*/ 2 h 142"/>
                    <a:gd name="T26" fmla="*/ 4 w 143"/>
                    <a:gd name="T27" fmla="*/ 2 h 142"/>
                    <a:gd name="T28" fmla="*/ 4 w 143"/>
                    <a:gd name="T29" fmla="*/ 2 h 142"/>
                    <a:gd name="T30" fmla="*/ 0 w 143"/>
                    <a:gd name="T31" fmla="*/ 2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42"/>
                    <a:gd name="T50" fmla="*/ 143 w 143"/>
                    <a:gd name="T51" fmla="*/ 142 h 1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42">
                      <a:moveTo>
                        <a:pt x="0" y="142"/>
                      </a:moveTo>
                      <a:lnTo>
                        <a:pt x="0" y="60"/>
                      </a:lnTo>
                      <a:lnTo>
                        <a:pt x="7" y="38"/>
                      </a:lnTo>
                      <a:lnTo>
                        <a:pt x="16" y="23"/>
                      </a:lnTo>
                      <a:lnTo>
                        <a:pt x="25" y="15"/>
                      </a:lnTo>
                      <a:lnTo>
                        <a:pt x="36" y="8"/>
                      </a:lnTo>
                      <a:lnTo>
                        <a:pt x="53" y="3"/>
                      </a:lnTo>
                      <a:lnTo>
                        <a:pt x="73" y="0"/>
                      </a:lnTo>
                      <a:lnTo>
                        <a:pt x="91" y="2"/>
                      </a:lnTo>
                      <a:lnTo>
                        <a:pt x="108" y="7"/>
                      </a:lnTo>
                      <a:lnTo>
                        <a:pt x="121" y="14"/>
                      </a:lnTo>
                      <a:lnTo>
                        <a:pt x="130" y="25"/>
                      </a:lnTo>
                      <a:lnTo>
                        <a:pt x="137" y="38"/>
                      </a:lnTo>
                      <a:lnTo>
                        <a:pt x="143" y="60"/>
                      </a:lnTo>
                      <a:lnTo>
                        <a:pt x="143" y="142"/>
                      </a:lnTo>
                      <a:lnTo>
                        <a:pt x="0" y="142"/>
                      </a:lnTo>
                      <a:close/>
                    </a:path>
                  </a:pathLst>
                </a:cu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p>
                  <a:endParaRPr lang="ja-JP" altLang="en-US"/>
                </a:p>
              </p:txBody>
            </p:sp>
            <p:sp>
              <p:nvSpPr>
                <p:cNvPr id="14355" name="Line 27">
                  <a:extLst>
                    <a:ext uri="{FF2B5EF4-FFF2-40B4-BE49-F238E27FC236}">
                      <a16:creationId xmlns:a16="http://schemas.microsoft.com/office/drawing/2014/main" id="{10FA5B70-4A2E-AC5C-D00F-5137841F373C}"/>
                    </a:ext>
                  </a:extLst>
                </p:cNvPr>
                <p:cNvSpPr>
                  <a:spLocks noChangeShapeType="1"/>
                </p:cNvSpPr>
                <p:nvPr/>
              </p:nvSpPr>
              <p:spPr bwMode="auto">
                <a:xfrm flipV="1">
                  <a:off x="793" y="346"/>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56" name="Oval 28">
                  <a:extLst>
                    <a:ext uri="{FF2B5EF4-FFF2-40B4-BE49-F238E27FC236}">
                      <a16:creationId xmlns:a16="http://schemas.microsoft.com/office/drawing/2014/main" id="{8C065384-E465-C895-EF11-32EFBBBDCFC4}"/>
                    </a:ext>
                  </a:extLst>
                </p:cNvPr>
                <p:cNvSpPr>
                  <a:spLocks noChangeArrowheads="1"/>
                </p:cNvSpPr>
                <p:nvPr/>
              </p:nvSpPr>
              <p:spPr bwMode="auto">
                <a:xfrm>
                  <a:off x="801" y="361"/>
                  <a:ext cx="16" cy="16"/>
                </a:xfrm>
                <a:prstGeom prst="ellipse">
                  <a:avLst/>
                </a:prstGeom>
                <a:solidFill>
                  <a:srgbClr val="000000"/>
                </a:solidFill>
                <a:ln w="9525" algn="ctr">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57" name="Oval 29">
                  <a:extLst>
                    <a:ext uri="{FF2B5EF4-FFF2-40B4-BE49-F238E27FC236}">
                      <a16:creationId xmlns:a16="http://schemas.microsoft.com/office/drawing/2014/main" id="{DA6CD161-9769-4423-E0CD-12013B484214}"/>
                    </a:ext>
                  </a:extLst>
                </p:cNvPr>
                <p:cNvSpPr>
                  <a:spLocks noChangeArrowheads="1"/>
                </p:cNvSpPr>
                <p:nvPr/>
              </p:nvSpPr>
              <p:spPr bwMode="auto">
                <a:xfrm>
                  <a:off x="749" y="360"/>
                  <a:ext cx="17" cy="16"/>
                </a:xfrm>
                <a:prstGeom prst="ellipse">
                  <a:avLst/>
                </a:prstGeom>
                <a:solidFill>
                  <a:srgbClr val="000000"/>
                </a:solidFill>
                <a:ln w="9525">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sp>
              <p:nvSpPr>
                <p:cNvPr id="14358" name="Line 30">
                  <a:extLst>
                    <a:ext uri="{FF2B5EF4-FFF2-40B4-BE49-F238E27FC236}">
                      <a16:creationId xmlns:a16="http://schemas.microsoft.com/office/drawing/2014/main" id="{07E8A03A-8385-D743-947D-FC8FF4582CE8}"/>
                    </a:ext>
                  </a:extLst>
                </p:cNvPr>
                <p:cNvSpPr>
                  <a:spLocks noChangeShapeType="1"/>
                </p:cNvSpPr>
                <p:nvPr/>
              </p:nvSpPr>
              <p:spPr bwMode="auto">
                <a:xfrm>
                  <a:off x="748" y="345"/>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59" name="Freeform 31">
                  <a:extLst>
                    <a:ext uri="{FF2B5EF4-FFF2-40B4-BE49-F238E27FC236}">
                      <a16:creationId xmlns:a16="http://schemas.microsoft.com/office/drawing/2014/main" id="{17C631A9-D910-F836-7B01-DCEB106B8097}"/>
                    </a:ext>
                  </a:extLst>
                </p:cNvPr>
                <p:cNvSpPr>
                  <a:spLocks/>
                </p:cNvSpPr>
                <p:nvPr/>
              </p:nvSpPr>
              <p:spPr bwMode="auto">
                <a:xfrm>
                  <a:off x="759" y="402"/>
                  <a:ext cx="52" cy="8"/>
                </a:xfrm>
                <a:custGeom>
                  <a:avLst/>
                  <a:gdLst>
                    <a:gd name="T0" fmla="*/ 0 w 58"/>
                    <a:gd name="T1" fmla="*/ 4 h 9"/>
                    <a:gd name="T2" fmla="*/ 4 w 58"/>
                    <a:gd name="T3" fmla="*/ 0 h 9"/>
                    <a:gd name="T4" fmla="*/ 4 w 58"/>
                    <a:gd name="T5" fmla="*/ 4 h 9"/>
                    <a:gd name="T6" fmla="*/ 0 60000 65536"/>
                    <a:gd name="T7" fmla="*/ 0 60000 65536"/>
                    <a:gd name="T8" fmla="*/ 0 60000 65536"/>
                    <a:gd name="T9" fmla="*/ 0 w 58"/>
                    <a:gd name="T10" fmla="*/ 0 h 9"/>
                    <a:gd name="T11" fmla="*/ 58 w 58"/>
                    <a:gd name="T12" fmla="*/ 9 h 9"/>
                  </a:gdLst>
                  <a:ahLst/>
                  <a:cxnLst>
                    <a:cxn ang="T6">
                      <a:pos x="T0" y="T1"/>
                    </a:cxn>
                    <a:cxn ang="T7">
                      <a:pos x="T2" y="T3"/>
                    </a:cxn>
                    <a:cxn ang="T8">
                      <a:pos x="T4" y="T5"/>
                    </a:cxn>
                  </a:cxnLst>
                  <a:rect l="T9" t="T10" r="T11" b="T12"/>
                  <a:pathLst>
                    <a:path w="58" h="9">
                      <a:moveTo>
                        <a:pt x="0" y="8"/>
                      </a:moveTo>
                      <a:lnTo>
                        <a:pt x="25" y="0"/>
                      </a:lnTo>
                      <a:lnTo>
                        <a:pt x="58" y="9"/>
                      </a:lnTo>
                    </a:path>
                  </a:pathLst>
                </a:custGeom>
                <a:noFill/>
                <a:ln w="5715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4360" name="Line 32">
                  <a:extLst>
                    <a:ext uri="{FF2B5EF4-FFF2-40B4-BE49-F238E27FC236}">
                      <a16:creationId xmlns:a16="http://schemas.microsoft.com/office/drawing/2014/main" id="{A77BB912-A4D3-3327-4C95-DA12C6381CEE}"/>
                    </a:ext>
                  </a:extLst>
                </p:cNvPr>
                <p:cNvSpPr>
                  <a:spLocks noChangeShapeType="1"/>
                </p:cNvSpPr>
                <p:nvPr/>
              </p:nvSpPr>
              <p:spPr bwMode="auto">
                <a:xfrm>
                  <a:off x="734" y="346"/>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1" name="Line 33">
                  <a:extLst>
                    <a:ext uri="{FF2B5EF4-FFF2-40B4-BE49-F238E27FC236}">
                      <a16:creationId xmlns:a16="http://schemas.microsoft.com/office/drawing/2014/main" id="{53492F3D-8CDF-4DF7-2159-88BB262D59BA}"/>
                    </a:ext>
                  </a:extLst>
                </p:cNvPr>
                <p:cNvSpPr>
                  <a:spLocks noChangeShapeType="1"/>
                </p:cNvSpPr>
                <p:nvPr/>
              </p:nvSpPr>
              <p:spPr bwMode="auto">
                <a:xfrm>
                  <a:off x="815" y="347"/>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2" name="Line 34">
                  <a:extLst>
                    <a:ext uri="{FF2B5EF4-FFF2-40B4-BE49-F238E27FC236}">
                      <a16:creationId xmlns:a16="http://schemas.microsoft.com/office/drawing/2014/main" id="{16E99C71-9E4B-A3C0-6E92-E909C203B46F}"/>
                    </a:ext>
                  </a:extLst>
                </p:cNvPr>
                <p:cNvSpPr>
                  <a:spLocks noChangeShapeType="1"/>
                </p:cNvSpPr>
                <p:nvPr/>
              </p:nvSpPr>
              <p:spPr bwMode="auto">
                <a:xfrm flipV="1">
                  <a:off x="772" y="346"/>
                  <a:ext cx="7" cy="12"/>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3" name="Line 35">
                  <a:extLst>
                    <a:ext uri="{FF2B5EF4-FFF2-40B4-BE49-F238E27FC236}">
                      <a16:creationId xmlns:a16="http://schemas.microsoft.com/office/drawing/2014/main" id="{08B512D2-86F6-1275-80D4-60C33AA17432}"/>
                    </a:ext>
                  </a:extLst>
                </p:cNvPr>
                <p:cNvSpPr>
                  <a:spLocks noChangeShapeType="1"/>
                </p:cNvSpPr>
                <p:nvPr/>
              </p:nvSpPr>
              <p:spPr bwMode="auto">
                <a:xfrm>
                  <a:off x="790" y="346"/>
                  <a:ext cx="6"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4" name="AutoShape 36">
                  <a:extLst>
                    <a:ext uri="{FF2B5EF4-FFF2-40B4-BE49-F238E27FC236}">
                      <a16:creationId xmlns:a16="http://schemas.microsoft.com/office/drawing/2014/main" id="{7E4013B9-0D3B-6B3C-760E-CD53C5CF7737}"/>
                    </a:ext>
                  </a:extLst>
                </p:cNvPr>
                <p:cNvSpPr>
                  <a:spLocks noChangeArrowheads="1"/>
                </p:cNvSpPr>
                <p:nvPr/>
              </p:nvSpPr>
              <p:spPr bwMode="auto">
                <a:xfrm rot="10800000">
                  <a:off x="796"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14365" name="AutoShape 37">
                  <a:extLst>
                    <a:ext uri="{FF2B5EF4-FFF2-40B4-BE49-F238E27FC236}">
                      <a16:creationId xmlns:a16="http://schemas.microsoft.com/office/drawing/2014/main" id="{79CE922A-A2D2-15EC-65D9-07AC2B1E710D}"/>
                    </a:ext>
                  </a:extLst>
                </p:cNvPr>
                <p:cNvSpPr>
                  <a:spLocks noChangeArrowheads="1"/>
                </p:cNvSpPr>
                <p:nvPr/>
              </p:nvSpPr>
              <p:spPr bwMode="auto">
                <a:xfrm rot="10800000">
                  <a:off x="740"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14366" name="AutoShape 38">
                  <a:extLst>
                    <a:ext uri="{FF2B5EF4-FFF2-40B4-BE49-F238E27FC236}">
                      <a16:creationId xmlns:a16="http://schemas.microsoft.com/office/drawing/2014/main" id="{7B2638CB-2ED8-ECEE-627A-850E2D64EF35}"/>
                    </a:ext>
                  </a:extLst>
                </p:cNvPr>
                <p:cNvSpPr>
                  <a:spLocks noChangeArrowheads="1"/>
                </p:cNvSpPr>
                <p:nvPr/>
              </p:nvSpPr>
              <p:spPr bwMode="auto">
                <a:xfrm rot="10800000">
                  <a:off x="775" y="361"/>
                  <a:ext cx="18" cy="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800 w 21600"/>
                    <a:gd name="T13" fmla="*/ 4181 h 21600"/>
                    <a:gd name="T14" fmla="*/ 16800 w 21600"/>
                    <a:gd name="T15" fmla="*/ 1741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000000"/>
                </a:solidFill>
                <a:ln w="9525">
                  <a:solidFill>
                    <a:srgbClr val="000000"/>
                  </a:solidFill>
                  <a:miter lim="800000"/>
                  <a:headEnd/>
                  <a:tailEnd/>
                </a:ln>
              </p:spPr>
              <p:txBody>
                <a:bodyPr/>
                <a:lstStyle/>
                <a:p>
                  <a:endParaRPr lang="ja-JP" altLang="en-US"/>
                </a:p>
              </p:txBody>
            </p:sp>
            <p:sp>
              <p:nvSpPr>
                <p:cNvPr id="14367" name="Line 39">
                  <a:extLst>
                    <a:ext uri="{FF2B5EF4-FFF2-40B4-BE49-F238E27FC236}">
                      <a16:creationId xmlns:a16="http://schemas.microsoft.com/office/drawing/2014/main" id="{71893BFB-7607-3274-18BF-B9CFAEBA7C7A}"/>
                    </a:ext>
                  </a:extLst>
                </p:cNvPr>
                <p:cNvSpPr>
                  <a:spLocks noChangeShapeType="1"/>
                </p:cNvSpPr>
                <p:nvPr/>
              </p:nvSpPr>
              <p:spPr bwMode="auto">
                <a:xfrm>
                  <a:off x="752" y="341"/>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8" name="Line 40">
                  <a:extLst>
                    <a:ext uri="{FF2B5EF4-FFF2-40B4-BE49-F238E27FC236}">
                      <a16:creationId xmlns:a16="http://schemas.microsoft.com/office/drawing/2014/main" id="{E8A497C5-FC03-3CB6-7030-D6AB630FFE30}"/>
                    </a:ext>
                  </a:extLst>
                </p:cNvPr>
                <p:cNvSpPr>
                  <a:spLocks noChangeShapeType="1"/>
                </p:cNvSpPr>
                <p:nvPr/>
              </p:nvSpPr>
              <p:spPr bwMode="auto">
                <a:xfrm flipV="1">
                  <a:off x="793" y="341"/>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69" name="Line 41">
                  <a:extLst>
                    <a:ext uri="{FF2B5EF4-FFF2-40B4-BE49-F238E27FC236}">
                      <a16:creationId xmlns:a16="http://schemas.microsoft.com/office/drawing/2014/main" id="{F9EA509D-167E-55BD-B342-26FE854F0143}"/>
                    </a:ext>
                  </a:extLst>
                </p:cNvPr>
                <p:cNvSpPr>
                  <a:spLocks noChangeShapeType="1"/>
                </p:cNvSpPr>
                <p:nvPr/>
              </p:nvSpPr>
              <p:spPr bwMode="auto">
                <a:xfrm>
                  <a:off x="734" y="341"/>
                  <a:ext cx="20"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370" name="Line 42">
                  <a:extLst>
                    <a:ext uri="{FF2B5EF4-FFF2-40B4-BE49-F238E27FC236}">
                      <a16:creationId xmlns:a16="http://schemas.microsoft.com/office/drawing/2014/main" id="{913624D6-3FAE-AEA2-C7AC-C95A493D0881}"/>
                    </a:ext>
                  </a:extLst>
                </p:cNvPr>
                <p:cNvSpPr>
                  <a:spLocks noChangeShapeType="1"/>
                </p:cNvSpPr>
                <p:nvPr/>
              </p:nvSpPr>
              <p:spPr bwMode="auto">
                <a:xfrm flipV="1">
                  <a:off x="817" y="342"/>
                  <a:ext cx="16"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4353" name="Oval 43">
                <a:extLst>
                  <a:ext uri="{FF2B5EF4-FFF2-40B4-BE49-F238E27FC236}">
                    <a16:creationId xmlns:a16="http://schemas.microsoft.com/office/drawing/2014/main" id="{E6F53A8F-BAF0-734C-A850-D05AC6CF4DA4}"/>
                  </a:ext>
                </a:extLst>
              </p:cNvPr>
              <p:cNvSpPr>
                <a:spLocks noChangeArrowheads="1"/>
              </p:cNvSpPr>
              <p:nvPr/>
            </p:nvSpPr>
            <p:spPr bwMode="auto">
              <a:xfrm>
                <a:off x="2463" y="2725"/>
                <a:ext cx="501" cy="81"/>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a:extLst>
              <a:ext uri="{FF2B5EF4-FFF2-40B4-BE49-F238E27FC236}">
                <a16:creationId xmlns:a16="http://schemas.microsoft.com/office/drawing/2014/main" id="{54E81747-2FB1-E112-EABA-2B3A9331C8DB}"/>
              </a:ext>
            </a:extLst>
          </p:cNvPr>
          <p:cNvSpPr txBox="1">
            <a:spLocks noChangeArrowheads="1"/>
          </p:cNvSpPr>
          <p:nvPr/>
        </p:nvSpPr>
        <p:spPr bwMode="auto">
          <a:xfrm>
            <a:off x="1660525" y="96838"/>
            <a:ext cx="75263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rgbClr val="FF0000"/>
                </a:solidFill>
              </a:rPr>
              <a:t>（５）活用のポイント　　　　　　　　　　　　　　　　　　　　　　  　</a:t>
            </a:r>
            <a:endParaRPr lang="ja-JP" altLang="en-US" sz="1800">
              <a:solidFill>
                <a:srgbClr val="FF0000"/>
              </a:solidFill>
            </a:endParaRPr>
          </a:p>
        </p:txBody>
      </p:sp>
      <p:pic>
        <p:nvPicPr>
          <p:cNvPr id="86019" name="Picture 7">
            <a:extLst>
              <a:ext uri="{FF2B5EF4-FFF2-40B4-BE49-F238E27FC236}">
                <a16:creationId xmlns:a16="http://schemas.microsoft.com/office/drawing/2014/main" id="{8B5DA4A9-37C3-B459-8204-C1862087C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057400"/>
            <a:ext cx="44958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sp>
        <p:nvSpPr>
          <p:cNvPr id="86020" name="AutoShape 10">
            <a:extLst>
              <a:ext uri="{FF2B5EF4-FFF2-40B4-BE49-F238E27FC236}">
                <a16:creationId xmlns:a16="http://schemas.microsoft.com/office/drawing/2014/main" id="{DBB8D1F4-196F-4A1C-DE63-30652D05A680}"/>
              </a:ext>
            </a:extLst>
          </p:cNvPr>
          <p:cNvSpPr>
            <a:spLocks noChangeArrowheads="1"/>
          </p:cNvSpPr>
          <p:nvPr/>
        </p:nvSpPr>
        <p:spPr bwMode="auto">
          <a:xfrm>
            <a:off x="1660525" y="609600"/>
            <a:ext cx="3168650" cy="1447800"/>
          </a:xfrm>
          <a:prstGeom prst="wedgeEllipseCallout">
            <a:avLst>
              <a:gd name="adj1" fmla="val 59144"/>
              <a:gd name="adj2" fmla="val 75218"/>
            </a:avLst>
          </a:prstGeom>
          <a:solidFill>
            <a:srgbClr val="FFFFFF"/>
          </a:solidFill>
          <a:ln w="38100">
            <a:solidFill>
              <a:schemeClr val="hlink"/>
            </a:solidFill>
            <a:miter lim="800000"/>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solidFill>
                  <a:srgbClr val="000000"/>
                </a:solidFill>
              </a:rPr>
              <a:t>できあがった</a:t>
            </a:r>
            <a:endParaRPr lang="en-US" altLang="ja-JP" sz="2400">
              <a:solidFill>
                <a:srgbClr val="000000"/>
              </a:solidFill>
            </a:endParaRPr>
          </a:p>
          <a:p>
            <a:pPr algn="ctr" eaLnBrk="1" hangingPunct="1">
              <a:spcBef>
                <a:spcPct val="0"/>
              </a:spcBef>
              <a:buFontTx/>
              <a:buNone/>
            </a:pPr>
            <a:r>
              <a:rPr lang="ja-JP" altLang="en-US" sz="2400">
                <a:solidFill>
                  <a:srgbClr val="000000"/>
                </a:solidFill>
              </a:rPr>
              <a:t>特性要因図は</a:t>
            </a:r>
            <a:endParaRPr lang="en-US" altLang="ja-JP" sz="2400">
              <a:solidFill>
                <a:srgbClr val="000000"/>
              </a:solidFill>
            </a:endParaRPr>
          </a:p>
          <a:p>
            <a:pPr algn="ctr" eaLnBrk="1" hangingPunct="1">
              <a:spcBef>
                <a:spcPct val="0"/>
              </a:spcBef>
              <a:buFontTx/>
              <a:buNone/>
            </a:pPr>
            <a:r>
              <a:rPr lang="ja-JP" altLang="en-US" sz="2400">
                <a:solidFill>
                  <a:srgbClr val="000000"/>
                </a:solidFill>
              </a:rPr>
              <a:t>全員で再確認</a:t>
            </a:r>
          </a:p>
        </p:txBody>
      </p:sp>
      <p:sp>
        <p:nvSpPr>
          <p:cNvPr id="86021" name="AutoShape 11">
            <a:extLst>
              <a:ext uri="{FF2B5EF4-FFF2-40B4-BE49-F238E27FC236}">
                <a16:creationId xmlns:a16="http://schemas.microsoft.com/office/drawing/2014/main" id="{68CEBD0B-DD2F-FBB6-7E43-698AE38D4EF2}"/>
              </a:ext>
            </a:extLst>
          </p:cNvPr>
          <p:cNvSpPr>
            <a:spLocks noChangeArrowheads="1"/>
          </p:cNvSpPr>
          <p:nvPr/>
        </p:nvSpPr>
        <p:spPr bwMode="auto">
          <a:xfrm>
            <a:off x="6899275" y="609600"/>
            <a:ext cx="3473450" cy="1524000"/>
          </a:xfrm>
          <a:prstGeom prst="wedgeRoundRectCallout">
            <a:avLst>
              <a:gd name="adj1" fmla="val -44060"/>
              <a:gd name="adj2" fmla="val 70000"/>
              <a:gd name="adj3" fmla="val 16667"/>
            </a:avLst>
          </a:prstGeom>
          <a:solidFill>
            <a:srgbClr val="FFFFFF"/>
          </a:solidFill>
          <a:ln w="38100">
            <a:solidFill>
              <a:schemeClr val="hlink"/>
            </a:solidFill>
            <a:miter lim="800000"/>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solidFill>
                  <a:srgbClr val="000000"/>
                </a:solidFill>
              </a:rPr>
              <a:t>確認ができたら、</a:t>
            </a:r>
            <a:endParaRPr lang="en-US" altLang="ja-JP" sz="2400">
              <a:solidFill>
                <a:srgbClr val="000000"/>
              </a:solidFill>
            </a:endParaRPr>
          </a:p>
          <a:p>
            <a:pPr algn="ctr" eaLnBrk="1" hangingPunct="1">
              <a:spcBef>
                <a:spcPct val="0"/>
              </a:spcBef>
              <a:buFontTx/>
              <a:buNone/>
            </a:pPr>
            <a:r>
              <a:rPr lang="ja-JP" altLang="en-US" sz="2400">
                <a:solidFill>
                  <a:srgbClr val="000000"/>
                </a:solidFill>
              </a:rPr>
              <a:t>改善のための対策へと</a:t>
            </a:r>
            <a:endParaRPr lang="en-US" altLang="ja-JP" sz="2400">
              <a:solidFill>
                <a:srgbClr val="000000"/>
              </a:solidFill>
            </a:endParaRPr>
          </a:p>
          <a:p>
            <a:pPr algn="ctr" eaLnBrk="1" hangingPunct="1">
              <a:spcBef>
                <a:spcPct val="0"/>
              </a:spcBef>
              <a:buFontTx/>
              <a:buNone/>
            </a:pPr>
            <a:r>
              <a:rPr lang="ja-JP" altLang="en-US" sz="2400">
                <a:solidFill>
                  <a:srgbClr val="000000"/>
                </a:solidFill>
              </a:rPr>
              <a:t>活動を進める</a:t>
            </a:r>
          </a:p>
        </p:txBody>
      </p:sp>
      <p:sp>
        <p:nvSpPr>
          <p:cNvPr id="86022" name="AutoShape 12">
            <a:extLst>
              <a:ext uri="{FF2B5EF4-FFF2-40B4-BE49-F238E27FC236}">
                <a16:creationId xmlns:a16="http://schemas.microsoft.com/office/drawing/2014/main" id="{D6C9C4C9-5841-31B6-D0A4-B8ABAFCE72B2}"/>
              </a:ext>
            </a:extLst>
          </p:cNvPr>
          <p:cNvSpPr>
            <a:spLocks noChangeArrowheads="1"/>
          </p:cNvSpPr>
          <p:nvPr/>
        </p:nvSpPr>
        <p:spPr bwMode="auto">
          <a:xfrm>
            <a:off x="2743200" y="4800600"/>
            <a:ext cx="6781800" cy="1447800"/>
          </a:xfrm>
          <a:prstGeom prst="roundRect">
            <a:avLst>
              <a:gd name="adj" fmla="val 16667"/>
            </a:avLst>
          </a:prstGeom>
          <a:solidFill>
            <a:srgbClr val="FFFF00"/>
          </a:solidFill>
          <a:ln w="38100" cmpd="dbl">
            <a:solidFill>
              <a:schemeClr val="tx1"/>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a:solidFill>
                  <a:srgbClr val="000000"/>
                </a:solidFill>
              </a:rPr>
              <a:t>特性要因図は</a:t>
            </a:r>
            <a:r>
              <a:rPr lang="ja-JP" altLang="en-US" sz="2400">
                <a:solidFill>
                  <a:srgbClr val="FF0000"/>
                </a:solidFill>
              </a:rPr>
              <a:t>書きっぱなしにしないで</a:t>
            </a:r>
            <a:endParaRPr lang="en-US" altLang="ja-JP" sz="2400">
              <a:solidFill>
                <a:srgbClr val="FF0000"/>
              </a:solidFill>
            </a:endParaRPr>
          </a:p>
          <a:p>
            <a:pPr algn="ctr" eaLnBrk="1" hangingPunct="1">
              <a:spcBef>
                <a:spcPct val="0"/>
              </a:spcBef>
              <a:buFontTx/>
              <a:buNone/>
            </a:pPr>
            <a:r>
              <a:rPr lang="ja-JP" altLang="en-US" sz="2400">
                <a:solidFill>
                  <a:srgbClr val="000000"/>
                </a:solidFill>
              </a:rPr>
              <a:t>常に検討を加えて修正していくことが必要</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8066" name="Object 148">
            <a:extLst>
              <a:ext uri="{FF2B5EF4-FFF2-40B4-BE49-F238E27FC236}">
                <a16:creationId xmlns:a16="http://schemas.microsoft.com/office/drawing/2014/main" id="{133AB0A1-FF24-6EDF-7864-30EAAFB6D009}"/>
              </a:ext>
            </a:extLst>
          </p:cNvPr>
          <p:cNvGraphicFramePr>
            <a:graphicFrameLocks noGrp="1" noChangeAspect="1"/>
          </p:cNvGraphicFramePr>
          <p:nvPr>
            <p:ph idx="4294967295"/>
          </p:nvPr>
        </p:nvGraphicFramePr>
        <p:xfrm>
          <a:off x="2344738" y="273050"/>
          <a:ext cx="7380287" cy="6392863"/>
        </p:xfrm>
        <a:graphic>
          <a:graphicData uri="http://schemas.openxmlformats.org/presentationml/2006/ole">
            <mc:AlternateContent xmlns:mc="http://schemas.openxmlformats.org/markup-compatibility/2006">
              <mc:Choice xmlns:v="urn:schemas-microsoft-com:vml" Requires="v">
                <p:oleObj name="ワークシート" r:id="rId2" imgW="6848475" imgH="5934075" progId="Excel.Sheet.8">
                  <p:embed/>
                </p:oleObj>
              </mc:Choice>
              <mc:Fallback>
                <p:oleObj name="ワークシート" r:id="rId2" imgW="6848475" imgH="5934075" progId="Excel.Sheet.8">
                  <p:embed/>
                  <p:pic>
                    <p:nvPicPr>
                      <p:cNvPr id="0" name="Object 1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738" y="273050"/>
                        <a:ext cx="7380287" cy="639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4">
            <a:extLst>
              <a:ext uri="{FF2B5EF4-FFF2-40B4-BE49-F238E27FC236}">
                <a16:creationId xmlns:a16="http://schemas.microsoft.com/office/drawing/2014/main" id="{94EC164A-3763-5145-1BF6-FEF803DF21A7}"/>
              </a:ext>
            </a:extLst>
          </p:cNvPr>
          <p:cNvSpPr txBox="1">
            <a:spLocks noChangeArrowheads="1"/>
          </p:cNvSpPr>
          <p:nvPr/>
        </p:nvSpPr>
        <p:spPr bwMode="auto">
          <a:xfrm>
            <a:off x="1343025" y="22225"/>
            <a:ext cx="2700338"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100" b="0">
                <a:latin typeface="メイリオ" panose="020B0604030504040204" pitchFamily="50" charset="-128"/>
                <a:ea typeface="メイリオ" panose="020B0604030504040204" pitchFamily="50" charset="-128"/>
              </a:rPr>
              <a:t>Ｃコース　ＧＤ記録用紙（発表資料４）</a:t>
            </a:r>
          </a:p>
        </p:txBody>
      </p:sp>
      <p:sp>
        <p:nvSpPr>
          <p:cNvPr id="89091" name="Text Box 5">
            <a:extLst>
              <a:ext uri="{FF2B5EF4-FFF2-40B4-BE49-F238E27FC236}">
                <a16:creationId xmlns:a16="http://schemas.microsoft.com/office/drawing/2014/main" id="{72EB396E-6201-0809-9E41-DA9BE65A36E6}"/>
              </a:ext>
            </a:extLst>
          </p:cNvPr>
          <p:cNvSpPr txBox="1">
            <a:spLocks noChangeArrowheads="1"/>
          </p:cNvSpPr>
          <p:nvPr/>
        </p:nvSpPr>
        <p:spPr bwMode="auto">
          <a:xfrm>
            <a:off x="1524000" y="260350"/>
            <a:ext cx="252095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0">
                <a:latin typeface="メイリオ" panose="020B0604030504040204" pitchFamily="50" charset="-128"/>
                <a:ea typeface="メイリオ" panose="020B0604030504040204" pitchFamily="50" charset="-128"/>
              </a:rPr>
              <a:t>４．要因の解析</a:t>
            </a:r>
          </a:p>
        </p:txBody>
      </p:sp>
      <p:grpSp>
        <p:nvGrpSpPr>
          <p:cNvPr id="89092" name="Group 24">
            <a:extLst>
              <a:ext uri="{FF2B5EF4-FFF2-40B4-BE49-F238E27FC236}">
                <a16:creationId xmlns:a16="http://schemas.microsoft.com/office/drawing/2014/main" id="{803802F9-16C8-A829-D3D0-3E7E47E2BB6D}"/>
              </a:ext>
            </a:extLst>
          </p:cNvPr>
          <p:cNvGrpSpPr>
            <a:grpSpLocks/>
          </p:cNvGrpSpPr>
          <p:nvPr/>
        </p:nvGrpSpPr>
        <p:grpSpPr bwMode="auto">
          <a:xfrm>
            <a:off x="1847850" y="1052513"/>
            <a:ext cx="8208963" cy="5184775"/>
            <a:chOff x="249" y="753"/>
            <a:chExt cx="5171" cy="3266"/>
          </a:xfrm>
        </p:grpSpPr>
        <p:sp>
          <p:nvSpPr>
            <p:cNvPr id="89098" name="Rectangle 6">
              <a:extLst>
                <a:ext uri="{FF2B5EF4-FFF2-40B4-BE49-F238E27FC236}">
                  <a16:creationId xmlns:a16="http://schemas.microsoft.com/office/drawing/2014/main" id="{F595237E-02E8-472B-DDCB-14A18D85EFE6}"/>
                </a:ext>
              </a:extLst>
            </p:cNvPr>
            <p:cNvSpPr>
              <a:spLocks noChangeArrowheads="1"/>
            </p:cNvSpPr>
            <p:nvPr/>
          </p:nvSpPr>
          <p:spPr bwMode="auto">
            <a:xfrm>
              <a:off x="5012" y="1071"/>
              <a:ext cx="408" cy="263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099" name="Line 7">
              <a:extLst>
                <a:ext uri="{FF2B5EF4-FFF2-40B4-BE49-F238E27FC236}">
                  <a16:creationId xmlns:a16="http://schemas.microsoft.com/office/drawing/2014/main" id="{CDD58CC0-A1CB-07A5-49A1-7FFEA5DF8E8F}"/>
                </a:ext>
              </a:extLst>
            </p:cNvPr>
            <p:cNvSpPr>
              <a:spLocks noChangeShapeType="1"/>
            </p:cNvSpPr>
            <p:nvPr/>
          </p:nvSpPr>
          <p:spPr bwMode="auto">
            <a:xfrm>
              <a:off x="340" y="2386"/>
              <a:ext cx="4672" cy="1"/>
            </a:xfrm>
            <a:prstGeom prst="line">
              <a:avLst/>
            </a:prstGeom>
            <a:noFill/>
            <a:ln w="2857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00" name="Rectangle 8">
              <a:extLst>
                <a:ext uri="{FF2B5EF4-FFF2-40B4-BE49-F238E27FC236}">
                  <a16:creationId xmlns:a16="http://schemas.microsoft.com/office/drawing/2014/main" id="{46BB5D60-B36B-ED84-47F0-D4D952FF90C9}"/>
                </a:ext>
              </a:extLst>
            </p:cNvPr>
            <p:cNvSpPr>
              <a:spLocks noChangeArrowheads="1"/>
            </p:cNvSpPr>
            <p:nvPr/>
          </p:nvSpPr>
          <p:spPr bwMode="auto">
            <a:xfrm>
              <a:off x="3470" y="753"/>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01" name="Line 9">
              <a:extLst>
                <a:ext uri="{FF2B5EF4-FFF2-40B4-BE49-F238E27FC236}">
                  <a16:creationId xmlns:a16="http://schemas.microsoft.com/office/drawing/2014/main" id="{90370011-14F9-6207-3DEA-BA79E8AF8DFD}"/>
                </a:ext>
              </a:extLst>
            </p:cNvPr>
            <p:cNvSpPr>
              <a:spLocks noChangeShapeType="1"/>
            </p:cNvSpPr>
            <p:nvPr/>
          </p:nvSpPr>
          <p:spPr bwMode="auto">
            <a:xfrm>
              <a:off x="4014" y="1071"/>
              <a:ext cx="272"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02" name="Rectangle 10">
              <a:extLst>
                <a:ext uri="{FF2B5EF4-FFF2-40B4-BE49-F238E27FC236}">
                  <a16:creationId xmlns:a16="http://schemas.microsoft.com/office/drawing/2014/main" id="{48BA3D86-D0D9-D941-3305-30870BFE0879}"/>
                </a:ext>
              </a:extLst>
            </p:cNvPr>
            <p:cNvSpPr>
              <a:spLocks noChangeArrowheads="1"/>
            </p:cNvSpPr>
            <p:nvPr/>
          </p:nvSpPr>
          <p:spPr bwMode="auto">
            <a:xfrm>
              <a:off x="2064" y="753"/>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03" name="Rectangle 11">
              <a:extLst>
                <a:ext uri="{FF2B5EF4-FFF2-40B4-BE49-F238E27FC236}">
                  <a16:creationId xmlns:a16="http://schemas.microsoft.com/office/drawing/2014/main" id="{0D39BE02-A56E-E45D-2AD6-8E94BAC656C5}"/>
                </a:ext>
              </a:extLst>
            </p:cNvPr>
            <p:cNvSpPr>
              <a:spLocks noChangeArrowheads="1"/>
            </p:cNvSpPr>
            <p:nvPr/>
          </p:nvSpPr>
          <p:spPr bwMode="auto">
            <a:xfrm>
              <a:off x="657" y="753"/>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04" name="Line 12">
              <a:extLst>
                <a:ext uri="{FF2B5EF4-FFF2-40B4-BE49-F238E27FC236}">
                  <a16:creationId xmlns:a16="http://schemas.microsoft.com/office/drawing/2014/main" id="{8BBDD5C1-C6FA-3252-5A57-DF63E5DA7545}"/>
                </a:ext>
              </a:extLst>
            </p:cNvPr>
            <p:cNvSpPr>
              <a:spLocks noChangeShapeType="1"/>
            </p:cNvSpPr>
            <p:nvPr/>
          </p:nvSpPr>
          <p:spPr bwMode="auto">
            <a:xfrm>
              <a:off x="2608" y="1071"/>
              <a:ext cx="272"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05" name="Line 13">
              <a:extLst>
                <a:ext uri="{FF2B5EF4-FFF2-40B4-BE49-F238E27FC236}">
                  <a16:creationId xmlns:a16="http://schemas.microsoft.com/office/drawing/2014/main" id="{51135DCC-2D9D-C22F-9A90-3009B0CA2616}"/>
                </a:ext>
              </a:extLst>
            </p:cNvPr>
            <p:cNvSpPr>
              <a:spLocks noChangeShapeType="1"/>
            </p:cNvSpPr>
            <p:nvPr/>
          </p:nvSpPr>
          <p:spPr bwMode="auto">
            <a:xfrm>
              <a:off x="1202" y="1071"/>
              <a:ext cx="272"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06" name="Rectangle 14">
              <a:extLst>
                <a:ext uri="{FF2B5EF4-FFF2-40B4-BE49-F238E27FC236}">
                  <a16:creationId xmlns:a16="http://schemas.microsoft.com/office/drawing/2014/main" id="{2102AB8A-62D3-554C-39C6-EB01566331CC}"/>
                </a:ext>
              </a:extLst>
            </p:cNvPr>
            <p:cNvSpPr>
              <a:spLocks noChangeArrowheads="1"/>
            </p:cNvSpPr>
            <p:nvPr/>
          </p:nvSpPr>
          <p:spPr bwMode="auto">
            <a:xfrm>
              <a:off x="3016" y="3701"/>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07" name="Line 15">
              <a:extLst>
                <a:ext uri="{FF2B5EF4-FFF2-40B4-BE49-F238E27FC236}">
                  <a16:creationId xmlns:a16="http://schemas.microsoft.com/office/drawing/2014/main" id="{4AC08F70-1F3C-C89E-3436-12F5F8FC2CF3}"/>
                </a:ext>
              </a:extLst>
            </p:cNvPr>
            <p:cNvSpPr>
              <a:spLocks noChangeShapeType="1"/>
            </p:cNvSpPr>
            <p:nvPr/>
          </p:nvSpPr>
          <p:spPr bwMode="auto">
            <a:xfrm flipV="1">
              <a:off x="3560" y="2386"/>
              <a:ext cx="453"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08" name="Rectangle 16">
              <a:extLst>
                <a:ext uri="{FF2B5EF4-FFF2-40B4-BE49-F238E27FC236}">
                  <a16:creationId xmlns:a16="http://schemas.microsoft.com/office/drawing/2014/main" id="{0ED213B8-D288-6610-B570-2F885ECD5BFB}"/>
                </a:ext>
              </a:extLst>
            </p:cNvPr>
            <p:cNvSpPr>
              <a:spLocks noChangeArrowheads="1"/>
            </p:cNvSpPr>
            <p:nvPr/>
          </p:nvSpPr>
          <p:spPr bwMode="auto">
            <a:xfrm>
              <a:off x="1655" y="3701"/>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09" name="Rectangle 17">
              <a:extLst>
                <a:ext uri="{FF2B5EF4-FFF2-40B4-BE49-F238E27FC236}">
                  <a16:creationId xmlns:a16="http://schemas.microsoft.com/office/drawing/2014/main" id="{7FBBF552-6D1D-7AC9-BFBB-81081D6BF17B}"/>
                </a:ext>
              </a:extLst>
            </p:cNvPr>
            <p:cNvSpPr>
              <a:spLocks noChangeArrowheads="1"/>
            </p:cNvSpPr>
            <p:nvPr/>
          </p:nvSpPr>
          <p:spPr bwMode="auto">
            <a:xfrm>
              <a:off x="249" y="3701"/>
              <a:ext cx="1089" cy="31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b="0">
                <a:latin typeface="メイリオ" panose="020B0604030504040204" pitchFamily="50" charset="-128"/>
                <a:ea typeface="メイリオ" panose="020B0604030504040204" pitchFamily="50" charset="-128"/>
              </a:endParaRPr>
            </a:p>
          </p:txBody>
        </p:sp>
        <p:sp>
          <p:nvSpPr>
            <p:cNvPr id="89110" name="Line 18">
              <a:extLst>
                <a:ext uri="{FF2B5EF4-FFF2-40B4-BE49-F238E27FC236}">
                  <a16:creationId xmlns:a16="http://schemas.microsoft.com/office/drawing/2014/main" id="{690B7253-7A71-F8B3-6718-25E0CD724E92}"/>
                </a:ext>
              </a:extLst>
            </p:cNvPr>
            <p:cNvSpPr>
              <a:spLocks noChangeShapeType="1"/>
            </p:cNvSpPr>
            <p:nvPr/>
          </p:nvSpPr>
          <p:spPr bwMode="auto">
            <a:xfrm flipV="1">
              <a:off x="2200" y="2386"/>
              <a:ext cx="453"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111" name="Line 19">
              <a:extLst>
                <a:ext uri="{FF2B5EF4-FFF2-40B4-BE49-F238E27FC236}">
                  <a16:creationId xmlns:a16="http://schemas.microsoft.com/office/drawing/2014/main" id="{BB3D0A8F-FC3C-BA7B-8CC8-C97AC7BF44B7}"/>
                </a:ext>
              </a:extLst>
            </p:cNvPr>
            <p:cNvSpPr>
              <a:spLocks noChangeShapeType="1"/>
            </p:cNvSpPr>
            <p:nvPr/>
          </p:nvSpPr>
          <p:spPr bwMode="auto">
            <a:xfrm flipV="1">
              <a:off x="794" y="2386"/>
              <a:ext cx="453" cy="13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89093" name="Text Box 23">
            <a:extLst>
              <a:ext uri="{FF2B5EF4-FFF2-40B4-BE49-F238E27FC236}">
                <a16:creationId xmlns:a16="http://schemas.microsoft.com/office/drawing/2014/main" id="{632C3AB1-336F-27F7-104C-70B48C175CA1}"/>
              </a:ext>
            </a:extLst>
          </p:cNvPr>
          <p:cNvSpPr txBox="1">
            <a:spLocks noChangeArrowheads="1"/>
          </p:cNvSpPr>
          <p:nvPr/>
        </p:nvSpPr>
        <p:spPr bwMode="auto">
          <a:xfrm>
            <a:off x="3503613" y="333375"/>
            <a:ext cx="54737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latin typeface="メイリオ" panose="020B0604030504040204" pitchFamily="50" charset="-128"/>
                <a:ea typeface="メイリオ" panose="020B0604030504040204" pitchFamily="50" charset="-128"/>
              </a:rPr>
              <a:t>要因をもれなく拾い上げて整理する。なぜなぜを繰り返す。</a:t>
            </a:r>
          </a:p>
        </p:txBody>
      </p:sp>
      <p:sp>
        <p:nvSpPr>
          <p:cNvPr id="89094" name="Text Box 25">
            <a:extLst>
              <a:ext uri="{FF2B5EF4-FFF2-40B4-BE49-F238E27FC236}">
                <a16:creationId xmlns:a16="http://schemas.microsoft.com/office/drawing/2014/main" id="{08F8498E-666A-FAAE-D61A-DCB9A50D63DF}"/>
              </a:ext>
            </a:extLst>
          </p:cNvPr>
          <p:cNvSpPr txBox="1">
            <a:spLocks noChangeArrowheads="1"/>
          </p:cNvSpPr>
          <p:nvPr/>
        </p:nvSpPr>
        <p:spPr bwMode="auto">
          <a:xfrm>
            <a:off x="8112125" y="5949950"/>
            <a:ext cx="247015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100" b="0">
                <a:latin typeface="メイリオ" panose="020B0604030504040204" pitchFamily="50" charset="-128"/>
                <a:ea typeface="メイリオ" panose="020B0604030504040204" pitchFamily="50" charset="-128"/>
              </a:rPr>
              <a:t>作成日：        年       月      日</a:t>
            </a:r>
          </a:p>
          <a:p>
            <a:pPr eaLnBrk="1" hangingPunct="1">
              <a:spcBef>
                <a:spcPct val="50000"/>
              </a:spcBef>
              <a:buFontTx/>
              <a:buNone/>
            </a:pPr>
            <a:r>
              <a:rPr lang="ja-JP" altLang="en-US" sz="1100" b="0">
                <a:latin typeface="メイリオ" panose="020B0604030504040204" pitchFamily="50" charset="-128"/>
                <a:ea typeface="メイリオ" panose="020B0604030504040204" pitchFamily="50" charset="-128"/>
              </a:rPr>
              <a:t>作成者：</a:t>
            </a:r>
          </a:p>
        </p:txBody>
      </p:sp>
      <p:sp>
        <p:nvSpPr>
          <p:cNvPr id="89095" name="Text Box 61">
            <a:extLst>
              <a:ext uri="{FF2B5EF4-FFF2-40B4-BE49-F238E27FC236}">
                <a16:creationId xmlns:a16="http://schemas.microsoft.com/office/drawing/2014/main" id="{D32BC203-B4DD-3431-2957-6B02995EAFDE}"/>
              </a:ext>
            </a:extLst>
          </p:cNvPr>
          <p:cNvSpPr txBox="1">
            <a:spLocks noChangeArrowheads="1"/>
          </p:cNvSpPr>
          <p:nvPr/>
        </p:nvSpPr>
        <p:spPr bwMode="auto">
          <a:xfrm>
            <a:off x="8580438" y="531813"/>
            <a:ext cx="228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u="sng">
                <a:latin typeface="メイリオ" panose="020B0604030504040204" pitchFamily="50" charset="-128"/>
                <a:ea typeface="メイリオ" panose="020B0604030504040204" pitchFamily="50" charset="-128"/>
              </a:rPr>
              <a:t>Ｃース：　　　　　グループ</a:t>
            </a:r>
          </a:p>
        </p:txBody>
      </p:sp>
      <p:sp>
        <p:nvSpPr>
          <p:cNvPr id="89096" name="Text Box 28">
            <a:extLst>
              <a:ext uri="{FF2B5EF4-FFF2-40B4-BE49-F238E27FC236}">
                <a16:creationId xmlns:a16="http://schemas.microsoft.com/office/drawing/2014/main" id="{F55754BA-4A75-18D8-B5E2-991D4B9A705C}"/>
              </a:ext>
            </a:extLst>
          </p:cNvPr>
          <p:cNvSpPr txBox="1">
            <a:spLocks noChangeArrowheads="1"/>
          </p:cNvSpPr>
          <p:nvPr/>
        </p:nvSpPr>
        <p:spPr bwMode="auto">
          <a:xfrm>
            <a:off x="8975725" y="104775"/>
            <a:ext cx="1873250" cy="276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latin typeface="メイリオ" panose="020B0604030504040204" pitchFamily="50" charset="-128"/>
                <a:ea typeface="メイリオ" panose="020B0604030504040204" pitchFamily="50" charset="-128"/>
              </a:rPr>
              <a:t>ﾘｰﾀﾞｰ研修会（初級）</a:t>
            </a:r>
          </a:p>
        </p:txBody>
      </p:sp>
      <p:sp>
        <p:nvSpPr>
          <p:cNvPr id="88073" name="テキスト ボックス 1">
            <a:extLst>
              <a:ext uri="{FF2B5EF4-FFF2-40B4-BE49-F238E27FC236}">
                <a16:creationId xmlns:a16="http://schemas.microsoft.com/office/drawing/2014/main" id="{8E4AF0B3-2E11-C084-CB9A-663EE32F15A4}"/>
              </a:ext>
            </a:extLst>
          </p:cNvPr>
          <p:cNvSpPr txBox="1">
            <a:spLocks noChangeArrowheads="1"/>
          </p:cNvSpPr>
          <p:nvPr/>
        </p:nvSpPr>
        <p:spPr bwMode="auto">
          <a:xfrm>
            <a:off x="9350375" y="6502400"/>
            <a:ext cx="1128713" cy="254000"/>
          </a:xfrm>
          <a:prstGeom prst="rect">
            <a:avLst/>
          </a:prstGeom>
          <a:noFill/>
          <a:ln>
            <a:noFill/>
          </a:ln>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defRPr/>
            </a:pPr>
            <a:r>
              <a:rPr lang="ja-JP" altLang="en-US" sz="1050" b="0">
                <a:solidFill>
                  <a:srgbClr val="3333FF"/>
                </a:solidFill>
                <a:latin typeface="メイリオ" panose="020B0604030504040204" pitchFamily="50" charset="-128"/>
                <a:ea typeface="メイリオ" panose="020B0604030504040204" pitchFamily="50" charset="-128"/>
              </a:rPr>
              <a:t>１３：５０まで</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4">
            <a:extLst>
              <a:ext uri="{FF2B5EF4-FFF2-40B4-BE49-F238E27FC236}">
                <a16:creationId xmlns:a16="http://schemas.microsoft.com/office/drawing/2014/main" id="{DC5AAB65-7461-8F6B-EC87-83EFB31C1884}"/>
              </a:ext>
            </a:extLst>
          </p:cNvPr>
          <p:cNvSpPr>
            <a:spLocks noChangeArrowheads="1"/>
          </p:cNvSpPr>
          <p:nvPr/>
        </p:nvSpPr>
        <p:spPr bwMode="auto">
          <a:xfrm>
            <a:off x="2135188" y="620713"/>
            <a:ext cx="3414712" cy="4318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lIns="74295" tIns="7200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latin typeface="メイリオ" panose="020B0604030504040204" pitchFamily="50" charset="-128"/>
                <a:ea typeface="メイリオ" panose="020B0604030504040204" pitchFamily="50" charset="-128"/>
              </a:rPr>
              <a:t>要因の絞込みと検証</a:t>
            </a:r>
            <a:endParaRPr lang="ja-JP" altLang="en-US" sz="1600" b="0">
              <a:latin typeface="メイリオ" panose="020B0604030504040204" pitchFamily="50" charset="-128"/>
              <a:ea typeface="メイリオ" panose="020B0604030504040204" pitchFamily="50" charset="-128"/>
            </a:endParaRPr>
          </a:p>
        </p:txBody>
      </p:sp>
      <p:sp>
        <p:nvSpPr>
          <p:cNvPr id="90115" name="Text Box 5">
            <a:extLst>
              <a:ext uri="{FF2B5EF4-FFF2-40B4-BE49-F238E27FC236}">
                <a16:creationId xmlns:a16="http://schemas.microsoft.com/office/drawing/2014/main" id="{D1807401-70E0-15E7-17AB-4A6108007675}"/>
              </a:ext>
            </a:extLst>
          </p:cNvPr>
          <p:cNvSpPr txBox="1">
            <a:spLocks noChangeArrowheads="1"/>
          </p:cNvSpPr>
          <p:nvPr/>
        </p:nvSpPr>
        <p:spPr bwMode="auto">
          <a:xfrm>
            <a:off x="1774825" y="1341438"/>
            <a:ext cx="813752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800100" indent="-34290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257300" indent="-3429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714500" indent="-3429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171700" indent="-3429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628900" indent="-3429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3086100" indent="-3429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543300" indent="-3429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4000500" indent="-3429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lvl="1" eaLnBrk="1" hangingPunct="1">
              <a:spcBef>
                <a:spcPct val="0"/>
              </a:spcBef>
              <a:buFontTx/>
              <a:buNone/>
            </a:pPr>
            <a:r>
              <a:rPr lang="en-US" altLang="ja-JP" sz="1600" b="0">
                <a:latin typeface="メイリオ" panose="020B0604030504040204" pitchFamily="50" charset="-128"/>
                <a:ea typeface="メイリオ" panose="020B0604030504040204" pitchFamily="50" charset="-128"/>
              </a:rPr>
              <a:t>① </a:t>
            </a:r>
            <a:r>
              <a:rPr lang="ja-JP" altLang="en-US" sz="1600" b="0">
                <a:latin typeface="メイリオ" panose="020B0604030504040204" pitchFamily="50" charset="-128"/>
                <a:ea typeface="メイリオ" panose="020B0604030504040204" pitchFamily="50" charset="-128"/>
              </a:rPr>
              <a:t>観察で確かめる（現地・現物で確かめて要因を絞り込む）</a:t>
            </a:r>
          </a:p>
          <a:p>
            <a:pPr lvl="1" eaLnBrk="1" hangingPunct="1">
              <a:spcBef>
                <a:spcPct val="0"/>
              </a:spcBef>
              <a:buFontTx/>
              <a:buNone/>
            </a:pPr>
            <a:r>
              <a:rPr lang="ja-JP" altLang="en-US" sz="1600" b="0">
                <a:latin typeface="メイリオ" panose="020B0604030504040204" pitchFamily="50" charset="-128"/>
                <a:ea typeface="メイリオ" panose="020B0604030504040204" pitchFamily="50" charset="-128"/>
              </a:rPr>
              <a:t>② データや事実に基づいて確かめる（必要な要因に絞ったデータ・事実確認）</a:t>
            </a:r>
          </a:p>
          <a:p>
            <a:pPr lvl="1" eaLnBrk="1" hangingPunct="1">
              <a:spcBef>
                <a:spcPct val="0"/>
              </a:spcBef>
              <a:buFontTx/>
              <a:buNone/>
            </a:pPr>
            <a:r>
              <a:rPr lang="ja-JP" altLang="en-US" sz="1600" b="0">
                <a:latin typeface="メイリオ" panose="020B0604030504040204" pitchFamily="50" charset="-128"/>
                <a:ea typeface="メイリオ" panose="020B0604030504040204" pitchFamily="50" charset="-128"/>
              </a:rPr>
              <a:t>③ 実験・試行して、悪さ加減を確かめる（悪さの再現と要因探し）</a:t>
            </a:r>
          </a:p>
        </p:txBody>
      </p:sp>
      <p:graphicFrame>
        <p:nvGraphicFramePr>
          <p:cNvPr id="21608" name="Group 104">
            <a:extLst>
              <a:ext uri="{FF2B5EF4-FFF2-40B4-BE49-F238E27FC236}">
                <a16:creationId xmlns:a16="http://schemas.microsoft.com/office/drawing/2014/main" id="{5BB1825A-F428-D7CA-6A95-AB94AAD4BBB2}"/>
              </a:ext>
            </a:extLst>
          </p:cNvPr>
          <p:cNvGraphicFramePr>
            <a:graphicFrameLocks noGrp="1"/>
          </p:cNvGraphicFramePr>
          <p:nvPr/>
        </p:nvGraphicFramePr>
        <p:xfrm>
          <a:off x="2063750" y="2636838"/>
          <a:ext cx="8135938" cy="3816351"/>
        </p:xfrm>
        <a:graphic>
          <a:graphicData uri="http://schemas.openxmlformats.org/drawingml/2006/table">
            <a:tbl>
              <a:tblPr/>
              <a:tblGrid>
                <a:gridCol w="465138">
                  <a:extLst>
                    <a:ext uri="{9D8B030D-6E8A-4147-A177-3AD203B41FA5}">
                      <a16:colId xmlns:a16="http://schemas.microsoft.com/office/drawing/2014/main" val="20000"/>
                    </a:ext>
                  </a:extLst>
                </a:gridCol>
                <a:gridCol w="2633662">
                  <a:extLst>
                    <a:ext uri="{9D8B030D-6E8A-4147-A177-3AD203B41FA5}">
                      <a16:colId xmlns:a16="http://schemas.microsoft.com/office/drawing/2014/main" val="20001"/>
                    </a:ext>
                  </a:extLst>
                </a:gridCol>
                <a:gridCol w="4416425">
                  <a:extLst>
                    <a:ext uri="{9D8B030D-6E8A-4147-A177-3AD203B41FA5}">
                      <a16:colId xmlns:a16="http://schemas.microsoft.com/office/drawing/2014/main" val="20002"/>
                    </a:ext>
                  </a:extLst>
                </a:gridCol>
                <a:gridCol w="620713">
                  <a:extLst>
                    <a:ext uri="{9D8B030D-6E8A-4147-A177-3AD203B41FA5}">
                      <a16:colId xmlns:a16="http://schemas.microsoft.com/office/drawing/2014/main" val="20003"/>
                    </a:ext>
                  </a:extLst>
                </a:gridCol>
              </a:tblGrid>
              <a:tr h="518142">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a:ln>
                            <a:noFill/>
                          </a:ln>
                          <a:solidFill>
                            <a:schemeClr val="tx1"/>
                          </a:solidFill>
                          <a:effectLst/>
                          <a:latin typeface="Arial" charset="0"/>
                          <a:ea typeface="ＭＳ Ｐゴシック" pitchFamily="50" charset="-128"/>
                        </a:rPr>
                        <a:t>主要因</a:t>
                      </a:r>
                    </a:p>
                  </a:txBody>
                  <a:tcPr marT="45711" marB="4571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a:ln>
                            <a:noFill/>
                          </a:ln>
                          <a:solidFill>
                            <a:schemeClr val="tx1"/>
                          </a:solidFill>
                          <a:effectLst/>
                          <a:latin typeface="Arial" charset="0"/>
                          <a:ea typeface="ＭＳ Ｐゴシック" pitchFamily="50" charset="-128"/>
                        </a:rPr>
                        <a:t>検証結果</a:t>
                      </a:r>
                    </a:p>
                  </a:txBody>
                  <a:tcPr marT="45711" marB="4571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a:ln>
                            <a:noFill/>
                          </a:ln>
                          <a:solidFill>
                            <a:schemeClr val="tx1"/>
                          </a:solidFill>
                          <a:effectLst/>
                          <a:latin typeface="Arial" charset="0"/>
                          <a:ea typeface="ＭＳ Ｐゴシック" pitchFamily="50" charset="-128"/>
                        </a:rPr>
                        <a:t>採否</a:t>
                      </a:r>
                    </a:p>
                  </a:txBody>
                  <a:tcPr marT="45711" marB="4571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423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0108">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677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708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a:ln>
                          <a:noFill/>
                        </a:ln>
                        <a:solidFill>
                          <a:schemeClr val="tx1"/>
                        </a:solidFill>
                        <a:effectLst/>
                        <a:latin typeface="Arial" charset="0"/>
                        <a:ea typeface="ＭＳ Ｐゴシック" pitchFamily="50" charset="-128"/>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90148" name="Text Box 105">
            <a:extLst>
              <a:ext uri="{FF2B5EF4-FFF2-40B4-BE49-F238E27FC236}">
                <a16:creationId xmlns:a16="http://schemas.microsoft.com/office/drawing/2014/main" id="{D084ECDF-68A0-4FAD-F18C-571A8F37CEF1}"/>
              </a:ext>
            </a:extLst>
          </p:cNvPr>
          <p:cNvSpPr txBox="1">
            <a:spLocks noChangeArrowheads="1"/>
          </p:cNvSpPr>
          <p:nvPr/>
        </p:nvSpPr>
        <p:spPr bwMode="auto">
          <a:xfrm>
            <a:off x="1379538" y="58738"/>
            <a:ext cx="2700337"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100" b="0">
                <a:latin typeface="メイリオ" panose="020B0604030504040204" pitchFamily="50" charset="-128"/>
                <a:ea typeface="メイリオ" panose="020B0604030504040204" pitchFamily="50" charset="-128"/>
              </a:rPr>
              <a:t>Ｃコース　ＧＤ記録用紙（発表資料５）</a:t>
            </a:r>
          </a:p>
        </p:txBody>
      </p:sp>
      <p:sp>
        <p:nvSpPr>
          <p:cNvPr id="90149" name="Text Box 61">
            <a:extLst>
              <a:ext uri="{FF2B5EF4-FFF2-40B4-BE49-F238E27FC236}">
                <a16:creationId xmlns:a16="http://schemas.microsoft.com/office/drawing/2014/main" id="{EC807C5F-FDB3-A36D-8920-250FEDD9D115}"/>
              </a:ext>
            </a:extLst>
          </p:cNvPr>
          <p:cNvSpPr txBox="1">
            <a:spLocks noChangeArrowheads="1"/>
          </p:cNvSpPr>
          <p:nvPr/>
        </p:nvSpPr>
        <p:spPr bwMode="auto">
          <a:xfrm>
            <a:off x="8559800" y="531813"/>
            <a:ext cx="2289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b="0" u="sng">
                <a:latin typeface="メイリオ" panose="020B0604030504040204" pitchFamily="50" charset="-128"/>
                <a:ea typeface="メイリオ" panose="020B0604030504040204" pitchFamily="50" charset="-128"/>
              </a:rPr>
              <a:t>Ｃース：　　　　　グループ</a:t>
            </a:r>
          </a:p>
        </p:txBody>
      </p:sp>
      <p:sp>
        <p:nvSpPr>
          <p:cNvPr id="90150" name="Text Box 28">
            <a:extLst>
              <a:ext uri="{FF2B5EF4-FFF2-40B4-BE49-F238E27FC236}">
                <a16:creationId xmlns:a16="http://schemas.microsoft.com/office/drawing/2014/main" id="{5011500A-FF4E-2952-10B2-A6B3A39E123A}"/>
              </a:ext>
            </a:extLst>
          </p:cNvPr>
          <p:cNvSpPr txBox="1">
            <a:spLocks noChangeArrowheads="1"/>
          </p:cNvSpPr>
          <p:nvPr/>
        </p:nvSpPr>
        <p:spPr bwMode="auto">
          <a:xfrm>
            <a:off x="8975725" y="104775"/>
            <a:ext cx="1836738" cy="276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latin typeface="メイリオ" panose="020B0604030504040204" pitchFamily="50" charset="-128"/>
                <a:ea typeface="メイリオ" panose="020B0604030504040204" pitchFamily="50" charset="-128"/>
              </a:rPr>
              <a:t>ﾘｰﾀﾞｰ研修会（初級）</a:t>
            </a:r>
          </a:p>
        </p:txBody>
      </p:sp>
      <p:sp>
        <p:nvSpPr>
          <p:cNvPr id="89127" name="テキスト ボックス 1">
            <a:extLst>
              <a:ext uri="{FF2B5EF4-FFF2-40B4-BE49-F238E27FC236}">
                <a16:creationId xmlns:a16="http://schemas.microsoft.com/office/drawing/2014/main" id="{CB7909CD-5EC7-F3AA-33B8-D1E04F044196}"/>
              </a:ext>
            </a:extLst>
          </p:cNvPr>
          <p:cNvSpPr txBox="1">
            <a:spLocks noChangeArrowheads="1"/>
          </p:cNvSpPr>
          <p:nvPr/>
        </p:nvSpPr>
        <p:spPr bwMode="auto">
          <a:xfrm>
            <a:off x="9350375" y="6502400"/>
            <a:ext cx="1128713" cy="254000"/>
          </a:xfrm>
          <a:prstGeom prst="rect">
            <a:avLst/>
          </a:prstGeom>
          <a:noFill/>
          <a:ln>
            <a:noFill/>
          </a:ln>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defRPr/>
            </a:pPr>
            <a:r>
              <a:rPr lang="ja-JP" altLang="en-US" sz="1050" b="0">
                <a:solidFill>
                  <a:srgbClr val="3333FF"/>
                </a:solidFill>
                <a:latin typeface="メイリオ" panose="020B0604030504040204" pitchFamily="50" charset="-128"/>
                <a:ea typeface="メイリオ" panose="020B0604030504040204" pitchFamily="50" charset="-128"/>
              </a:rPr>
              <a:t>１３：５０まで</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3">
            <a:extLst>
              <a:ext uri="{FF2B5EF4-FFF2-40B4-BE49-F238E27FC236}">
                <a16:creationId xmlns:a16="http://schemas.microsoft.com/office/drawing/2014/main" id="{07691239-E8C4-8E61-2673-21D7919A4BA7}"/>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91140" name="正方形/長方形 4">
            <a:extLst>
              <a:ext uri="{FF2B5EF4-FFF2-40B4-BE49-F238E27FC236}">
                <a16:creationId xmlns:a16="http://schemas.microsoft.com/office/drawing/2014/main" id="{C9252BC8-46BC-1208-1AFA-7B044CB9944C}"/>
              </a:ext>
            </a:extLst>
          </p:cNvPr>
          <p:cNvSpPr>
            <a:spLocks noChangeArrowheads="1"/>
          </p:cNvSpPr>
          <p:nvPr/>
        </p:nvSpPr>
        <p:spPr bwMode="auto">
          <a:xfrm>
            <a:off x="3055938" y="3003550"/>
            <a:ext cx="6038849" cy="434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CDF08C95-96E4-6871-E80D-E3D56E6F22A0}"/>
              </a:ext>
            </a:extLst>
          </p:cNvPr>
          <p:cNvGraphicFramePr>
            <a:graphicFrameLocks noChangeAspect="1"/>
          </p:cNvGraphicFramePr>
          <p:nvPr>
            <p:extLst>
              <p:ext uri="{D42A27DB-BD31-4B8C-83A1-F6EECF244321}">
                <p14:modId xmlns:p14="http://schemas.microsoft.com/office/powerpoint/2010/main" val="4203310969"/>
              </p:ext>
            </p:extLst>
          </p:nvPr>
        </p:nvGraphicFramePr>
        <p:xfrm>
          <a:off x="3055937" y="74613"/>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C3F62A97-AEBB-1A7B-9AD6-A46F75693E20}"/>
                          </a:ext>
                        </a:extLst>
                      </p:cNvPr>
                      <p:cNvPicPr/>
                      <p:nvPr/>
                    </p:nvPicPr>
                    <p:blipFill>
                      <a:blip r:embed="rId3"/>
                      <a:stretch>
                        <a:fillRect/>
                      </a:stretch>
                    </p:blipFill>
                    <p:spPr>
                      <a:xfrm>
                        <a:off x="3055937" y="74613"/>
                        <a:ext cx="6038850" cy="6708774"/>
                      </a:xfrm>
                      <a:prstGeom prst="rect">
                        <a:avLst/>
                      </a:prstGeom>
                    </p:spPr>
                  </p:pic>
                </p:oleObj>
              </mc:Fallback>
            </mc:AlternateContent>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880D08B5-3C79-4B6F-FB61-54D00347454B}"/>
              </a:ext>
            </a:extLst>
          </p:cNvPr>
          <p:cNvSpPr txBox="1">
            <a:spLocks/>
          </p:cNvSpPr>
          <p:nvPr/>
        </p:nvSpPr>
        <p:spPr>
          <a:xfrm>
            <a:off x="4560888" y="1225550"/>
            <a:ext cx="3070225" cy="1570038"/>
          </a:xfrm>
          <a:prstGeom prst="rect">
            <a:avLst/>
          </a:prstGeom>
        </p:spPr>
        <p:txBody>
          <a:bodyPr wrap="none">
            <a:sp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189"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377"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566"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754"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a:defRPr/>
            </a:pPr>
            <a:r>
              <a:rPr lang="ja-JP" altLang="en-US" sz="9600" b="0" kern="0" dirty="0">
                <a:solidFill>
                  <a:schemeClr val="tx1"/>
                </a:solidFill>
                <a:latin typeface="メイリオ" panose="020B0604030504040204" pitchFamily="50" charset="-128"/>
                <a:ea typeface="メイリオ" panose="020B0604030504040204" pitchFamily="50" charset="-128"/>
              </a:rPr>
              <a:t>昼 食</a:t>
            </a:r>
          </a:p>
        </p:txBody>
      </p:sp>
      <p:sp>
        <p:nvSpPr>
          <p:cNvPr id="4" name="コンテンツ プレースホルダー 2">
            <a:extLst>
              <a:ext uri="{FF2B5EF4-FFF2-40B4-BE49-F238E27FC236}">
                <a16:creationId xmlns:a16="http://schemas.microsoft.com/office/drawing/2014/main" id="{1E796F1B-7BD5-515A-6963-EC4CA887B0E1}"/>
              </a:ext>
            </a:extLst>
          </p:cNvPr>
          <p:cNvSpPr txBox="1">
            <a:spLocks/>
          </p:cNvSpPr>
          <p:nvPr/>
        </p:nvSpPr>
        <p:spPr>
          <a:xfrm>
            <a:off x="3465513" y="3176588"/>
            <a:ext cx="5435600" cy="1016000"/>
          </a:xfrm>
          <a:prstGeom prst="rect">
            <a:avLst/>
          </a:prstGeom>
        </p:spPr>
        <p:txBody>
          <a:bodyPr wrap="none">
            <a:spAutoFit/>
          </a:bodyPr>
          <a:lstStyle>
            <a:lvl1pPr marL="342891" indent="-342891" algn="l" rtl="0" eaLnBrk="0" fontAlgn="base" hangingPunct="0">
              <a:spcBef>
                <a:spcPct val="20000"/>
              </a:spcBef>
              <a:spcAft>
                <a:spcPct val="0"/>
              </a:spcAft>
              <a:buChar char="•"/>
              <a:defRPr kumimoji="1" sz="3200">
                <a:solidFill>
                  <a:schemeClr val="tx1"/>
                </a:solidFill>
                <a:latin typeface="+mn-lt"/>
                <a:ea typeface="+mn-ea"/>
                <a:cs typeface="+mn-cs"/>
              </a:defRPr>
            </a:lvl1pPr>
            <a:lvl2pPr marL="742932" indent="-285744" algn="l" rtl="0" eaLnBrk="0" fontAlgn="base" hangingPunct="0">
              <a:spcBef>
                <a:spcPct val="20000"/>
              </a:spcBef>
              <a:spcAft>
                <a:spcPct val="0"/>
              </a:spcAft>
              <a:buChar char="–"/>
              <a:defRPr kumimoji="1" sz="2800">
                <a:solidFill>
                  <a:schemeClr val="tx1"/>
                </a:solidFill>
                <a:latin typeface="+mn-lt"/>
                <a:ea typeface="+mn-ea"/>
              </a:defRPr>
            </a:lvl2pPr>
            <a:lvl3pPr marL="1142971" indent="-228594" algn="l" rtl="0" eaLnBrk="0" fontAlgn="base" hangingPunct="0">
              <a:spcBef>
                <a:spcPct val="20000"/>
              </a:spcBef>
              <a:spcAft>
                <a:spcPct val="0"/>
              </a:spcAft>
              <a:buChar char="•"/>
              <a:defRPr kumimoji="1" sz="2400">
                <a:solidFill>
                  <a:schemeClr val="tx1"/>
                </a:solidFill>
                <a:latin typeface="+mn-lt"/>
                <a:ea typeface="+mn-ea"/>
              </a:defRPr>
            </a:lvl3pPr>
            <a:lvl4pPr marL="1600160" indent="-228594" algn="l" rtl="0" eaLnBrk="0" fontAlgn="base" hangingPunct="0">
              <a:spcBef>
                <a:spcPct val="20000"/>
              </a:spcBef>
              <a:spcAft>
                <a:spcPct val="0"/>
              </a:spcAft>
              <a:buChar char="–"/>
              <a:defRPr kumimoji="1" sz="2000">
                <a:solidFill>
                  <a:schemeClr val="tx1"/>
                </a:solidFill>
                <a:latin typeface="+mn-lt"/>
                <a:ea typeface="+mn-ea"/>
              </a:defRPr>
            </a:lvl4pPr>
            <a:lvl5pPr marL="2057349" indent="-228594" algn="l" rtl="0" eaLnBrk="0" fontAlgn="base" hangingPunct="0">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4"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a:lstStyle>
          <a:p>
            <a:pPr marL="0" indent="0">
              <a:buFontTx/>
              <a:buNone/>
              <a:defRPr/>
            </a:pPr>
            <a:r>
              <a:rPr lang="en-US" altLang="ja-JP" sz="6000" b="0" kern="0" dirty="0">
                <a:solidFill>
                  <a:srgbClr val="0000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12:30</a:t>
            </a:r>
            <a:r>
              <a:rPr lang="ja-JP" altLang="en-US" sz="6000" b="0" kern="0" dirty="0">
                <a:solidFill>
                  <a:srgbClr val="0000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lang="en-US" altLang="ja-JP" sz="6000" b="0" kern="0" dirty="0">
                <a:solidFill>
                  <a:srgbClr val="0000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13:15</a:t>
            </a:r>
            <a:endParaRPr lang="ja-JP" altLang="en-US" sz="6000" b="0" kern="0" dirty="0">
              <a:solidFill>
                <a:srgbClr val="0000FF"/>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92164" name="Picture 4" descr="Dialog Svg Png Icon Free Download (#461237) - OnlineWebFonts.COM">
            <a:extLst>
              <a:ext uri="{FF2B5EF4-FFF2-40B4-BE49-F238E27FC236}">
                <a16:creationId xmlns:a16="http://schemas.microsoft.com/office/drawing/2014/main" id="{E44D9E80-D31E-D590-4114-A31BE949E52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969250" y="5081588"/>
            <a:ext cx="2106613"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5" name="図 5">
            <a:extLst>
              <a:ext uri="{FF2B5EF4-FFF2-40B4-BE49-F238E27FC236}">
                <a16:creationId xmlns:a16="http://schemas.microsoft.com/office/drawing/2014/main" id="{448058D2-B563-E4E3-9BFA-3143E70A5B23}"/>
              </a:ext>
            </a:extLst>
          </p:cNvPr>
          <p:cNvPicPr>
            <a:picLocks noChangeAspect="1" noChangeArrowheads="1"/>
          </p:cNvPicPr>
          <p:nvPr/>
        </p:nvPicPr>
        <p:blipFill>
          <a:blip r:embed="rId3"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8077200" y="2165350"/>
            <a:ext cx="12604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3">
            <a:extLst>
              <a:ext uri="{FF2B5EF4-FFF2-40B4-BE49-F238E27FC236}">
                <a16:creationId xmlns:a16="http://schemas.microsoft.com/office/drawing/2014/main" id="{02C980B2-486A-84A3-C978-A48CE6EF6A9B}"/>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93188" name="正方形/長方形 4">
            <a:extLst>
              <a:ext uri="{FF2B5EF4-FFF2-40B4-BE49-F238E27FC236}">
                <a16:creationId xmlns:a16="http://schemas.microsoft.com/office/drawing/2014/main" id="{7CA52693-6185-416F-F0AC-9A666D3A40FF}"/>
              </a:ext>
            </a:extLst>
          </p:cNvPr>
          <p:cNvSpPr>
            <a:spLocks noChangeArrowheads="1"/>
          </p:cNvSpPr>
          <p:nvPr/>
        </p:nvSpPr>
        <p:spPr bwMode="auto">
          <a:xfrm>
            <a:off x="2922588" y="3644900"/>
            <a:ext cx="6276975" cy="296863"/>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1293BD28-7F95-0F74-147A-F627831C4D96}"/>
              </a:ext>
            </a:extLst>
          </p:cNvPr>
          <p:cNvGraphicFramePr>
            <a:graphicFrameLocks noChangeAspect="1"/>
          </p:cNvGraphicFramePr>
          <p:nvPr>
            <p:extLst>
              <p:ext uri="{D42A27DB-BD31-4B8C-83A1-F6EECF244321}">
                <p14:modId xmlns:p14="http://schemas.microsoft.com/office/powerpoint/2010/main" val="749215850"/>
              </p:ext>
            </p:extLst>
          </p:nvPr>
        </p:nvGraphicFramePr>
        <p:xfrm>
          <a:off x="3041650"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CDF08C95-96E4-6871-E80D-E3D56E6F22A0}"/>
                          </a:ext>
                        </a:extLst>
                      </p:cNvPr>
                      <p:cNvPicPr/>
                      <p:nvPr/>
                    </p:nvPicPr>
                    <p:blipFill>
                      <a:blip r:embed="rId3"/>
                      <a:stretch>
                        <a:fillRect/>
                      </a:stretch>
                    </p:blipFill>
                    <p:spPr>
                      <a:xfrm>
                        <a:off x="3041650" y="84138"/>
                        <a:ext cx="6038850" cy="6708774"/>
                      </a:xfrm>
                      <a:prstGeom prst="rect">
                        <a:avLst/>
                      </a:prstGeom>
                    </p:spPr>
                  </p:pic>
                </p:oleObj>
              </mc:Fallback>
            </mc:AlternateContent>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3">
            <a:extLst>
              <a:ext uri="{FF2B5EF4-FFF2-40B4-BE49-F238E27FC236}">
                <a16:creationId xmlns:a16="http://schemas.microsoft.com/office/drawing/2014/main" id="{EEDA6D7A-26B1-FBE9-9896-A410FD42F429}"/>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94212" name="正方形/長方形 4">
            <a:extLst>
              <a:ext uri="{FF2B5EF4-FFF2-40B4-BE49-F238E27FC236}">
                <a16:creationId xmlns:a16="http://schemas.microsoft.com/office/drawing/2014/main" id="{5E9E8ABB-AE99-30A5-DFF8-24400B0B0BF3}"/>
              </a:ext>
            </a:extLst>
          </p:cNvPr>
          <p:cNvSpPr>
            <a:spLocks noChangeArrowheads="1"/>
          </p:cNvSpPr>
          <p:nvPr/>
        </p:nvSpPr>
        <p:spPr bwMode="auto">
          <a:xfrm>
            <a:off x="2914650" y="3881438"/>
            <a:ext cx="6284913" cy="91122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067DAAC0-0612-F070-A25D-5BA0F98D6FDD}"/>
              </a:ext>
            </a:extLst>
          </p:cNvPr>
          <p:cNvGraphicFramePr>
            <a:graphicFrameLocks noChangeAspect="1"/>
          </p:cNvGraphicFramePr>
          <p:nvPr>
            <p:extLst>
              <p:ext uri="{D42A27DB-BD31-4B8C-83A1-F6EECF244321}">
                <p14:modId xmlns:p14="http://schemas.microsoft.com/office/powerpoint/2010/main" val="2922352300"/>
              </p:ext>
            </p:extLst>
          </p:nvPr>
        </p:nvGraphicFramePr>
        <p:xfrm>
          <a:off x="3037681"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1293BD28-7F95-0F74-147A-F627831C4D96}"/>
                          </a:ext>
                        </a:extLst>
                      </p:cNvPr>
                      <p:cNvPicPr/>
                      <p:nvPr/>
                    </p:nvPicPr>
                    <p:blipFill>
                      <a:blip r:embed="rId3"/>
                      <a:stretch>
                        <a:fillRect/>
                      </a:stretch>
                    </p:blipFill>
                    <p:spPr>
                      <a:xfrm>
                        <a:off x="3037681" y="84138"/>
                        <a:ext cx="6038850" cy="6708774"/>
                      </a:xfrm>
                      <a:prstGeom prst="rect">
                        <a:avLst/>
                      </a:prstGeom>
                    </p:spPr>
                  </p:pic>
                </p:oleObj>
              </mc:Fallback>
            </mc:AlternateContent>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スライド番号プレースホルダ 3">
            <a:extLst>
              <a:ext uri="{FF2B5EF4-FFF2-40B4-BE49-F238E27FC236}">
                <a16:creationId xmlns:a16="http://schemas.microsoft.com/office/drawing/2014/main" id="{4E8DA44C-A291-932B-D6CC-673B37970725}"/>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0B2067E5-3EF6-42DD-A5C7-C488E5E756D7}" type="slidenum">
              <a:rPr lang="en-US" altLang="ja-JP" sz="14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68</a:t>
            </a:fld>
            <a:endParaRPr lang="en-US" altLang="ja-JP" sz="1400" b="0">
              <a:solidFill>
                <a:srgbClr val="000000"/>
              </a:solidFill>
              <a:latin typeface="メイリオ" panose="020B0604030504040204" pitchFamily="50" charset="-128"/>
              <a:ea typeface="メイリオ" panose="020B0604030504040204" pitchFamily="50" charset="-128"/>
            </a:endParaRPr>
          </a:p>
        </p:txBody>
      </p:sp>
      <p:grpSp>
        <p:nvGrpSpPr>
          <p:cNvPr id="95235" name="Group 2">
            <a:extLst>
              <a:ext uri="{FF2B5EF4-FFF2-40B4-BE49-F238E27FC236}">
                <a16:creationId xmlns:a16="http://schemas.microsoft.com/office/drawing/2014/main" id="{1B40C443-969A-3BC8-4332-130805164CC0}"/>
              </a:ext>
            </a:extLst>
          </p:cNvPr>
          <p:cNvGrpSpPr>
            <a:grpSpLocks/>
          </p:cNvGrpSpPr>
          <p:nvPr/>
        </p:nvGrpSpPr>
        <p:grpSpPr bwMode="auto">
          <a:xfrm>
            <a:off x="1905000" y="4343400"/>
            <a:ext cx="8458200" cy="2362200"/>
            <a:chOff x="240" y="144"/>
            <a:chExt cx="5328" cy="1488"/>
          </a:xfrm>
        </p:grpSpPr>
        <p:sp>
          <p:nvSpPr>
            <p:cNvPr id="95241" name="Rectangle 3">
              <a:extLst>
                <a:ext uri="{FF2B5EF4-FFF2-40B4-BE49-F238E27FC236}">
                  <a16:creationId xmlns:a16="http://schemas.microsoft.com/office/drawing/2014/main" id="{70A05260-A865-B68A-CC9A-08E8FE4846A6}"/>
                </a:ext>
              </a:extLst>
            </p:cNvPr>
            <p:cNvSpPr>
              <a:spLocks noChangeArrowheads="1"/>
            </p:cNvSpPr>
            <p:nvPr/>
          </p:nvSpPr>
          <p:spPr bwMode="auto">
            <a:xfrm>
              <a:off x="1296" y="384"/>
              <a:ext cx="1680" cy="432"/>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FF0000"/>
                  </a:solidFill>
                  <a:latin typeface="メイリオ" panose="020B0604030504040204" pitchFamily="50" charset="-128"/>
                  <a:ea typeface="メイリオ" panose="020B0604030504040204" pitchFamily="50" charset="-128"/>
                </a:rPr>
                <a:t>要因の解析</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事実を解析し原因を見つける</a:t>
              </a:r>
            </a:p>
          </p:txBody>
        </p:sp>
        <p:sp>
          <p:nvSpPr>
            <p:cNvPr id="95242" name="Rectangle 4">
              <a:extLst>
                <a:ext uri="{FF2B5EF4-FFF2-40B4-BE49-F238E27FC236}">
                  <a16:creationId xmlns:a16="http://schemas.microsoft.com/office/drawing/2014/main" id="{7F0B193A-0B85-FA25-E333-2BE98E5E142B}"/>
                </a:ext>
              </a:extLst>
            </p:cNvPr>
            <p:cNvSpPr>
              <a:spLocks noChangeArrowheads="1"/>
            </p:cNvSpPr>
            <p:nvPr/>
          </p:nvSpPr>
          <p:spPr bwMode="auto">
            <a:xfrm>
              <a:off x="2976" y="384"/>
              <a:ext cx="1440" cy="432"/>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・なぜ悪いのか事実を</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　解析し原因を見つける</a:t>
              </a:r>
            </a:p>
          </p:txBody>
        </p:sp>
        <p:sp>
          <p:nvSpPr>
            <p:cNvPr id="95243" name="Rectangle 5">
              <a:extLst>
                <a:ext uri="{FF2B5EF4-FFF2-40B4-BE49-F238E27FC236}">
                  <a16:creationId xmlns:a16="http://schemas.microsoft.com/office/drawing/2014/main" id="{11A2A44B-827B-94D7-F456-AA3006CCC675}"/>
                </a:ext>
              </a:extLst>
            </p:cNvPr>
            <p:cNvSpPr>
              <a:spLocks noChangeArrowheads="1"/>
            </p:cNvSpPr>
            <p:nvPr/>
          </p:nvSpPr>
          <p:spPr bwMode="auto">
            <a:xfrm>
              <a:off x="4416" y="384"/>
              <a:ext cx="1152" cy="432"/>
            </a:xfrm>
            <a:prstGeom prst="rect">
              <a:avLst/>
            </a:prstGeom>
            <a:solidFill>
              <a:srgbClr val="FFFFFF"/>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特性要因図</a:t>
              </a:r>
            </a:p>
          </p:txBody>
        </p:sp>
        <p:sp>
          <p:nvSpPr>
            <p:cNvPr id="95244" name="Rectangle 6">
              <a:extLst>
                <a:ext uri="{FF2B5EF4-FFF2-40B4-BE49-F238E27FC236}">
                  <a16:creationId xmlns:a16="http://schemas.microsoft.com/office/drawing/2014/main" id="{572C3812-3FD7-79FB-54B2-A093AE77F7D0}"/>
                </a:ext>
              </a:extLst>
            </p:cNvPr>
            <p:cNvSpPr>
              <a:spLocks noChangeArrowheads="1"/>
            </p:cNvSpPr>
            <p:nvPr/>
          </p:nvSpPr>
          <p:spPr bwMode="auto">
            <a:xfrm>
              <a:off x="1296" y="816"/>
              <a:ext cx="1680"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FF0000"/>
                  </a:solidFill>
                  <a:latin typeface="メイリオ" panose="020B0604030504040204" pitchFamily="50" charset="-128"/>
                  <a:ea typeface="メイリオ" panose="020B0604030504040204" pitchFamily="50" charset="-128"/>
                </a:rPr>
                <a:t>対策検討・実施</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対策・アイデアを出す</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・具体化検討</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・内容確認</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実施方法検討</a:t>
              </a:r>
            </a:p>
          </p:txBody>
        </p:sp>
        <p:sp>
          <p:nvSpPr>
            <p:cNvPr id="95245" name="Rectangle 7">
              <a:extLst>
                <a:ext uri="{FF2B5EF4-FFF2-40B4-BE49-F238E27FC236}">
                  <a16:creationId xmlns:a16="http://schemas.microsoft.com/office/drawing/2014/main" id="{AE2BF574-5D0E-02A4-72FE-7B735C6F4C50}"/>
                </a:ext>
              </a:extLst>
            </p:cNvPr>
            <p:cNvSpPr>
              <a:spLocks noChangeArrowheads="1"/>
            </p:cNvSpPr>
            <p:nvPr/>
          </p:nvSpPr>
          <p:spPr bwMode="auto">
            <a:xfrm>
              <a:off x="2976" y="816"/>
              <a:ext cx="1440" cy="816"/>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・改善方法を検討し</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　実施する</a:t>
              </a:r>
            </a:p>
            <a:p>
              <a:pPr eaLnBrk="1" hangingPunct="1">
                <a:spcBef>
                  <a:spcPct val="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400">
                <a:solidFill>
                  <a:srgbClr val="000000"/>
                </a:solidFill>
                <a:latin typeface="メイリオ" panose="020B0604030504040204" pitchFamily="50" charset="-128"/>
                <a:ea typeface="メイリオ" panose="020B0604030504040204" pitchFamily="50" charset="-128"/>
              </a:endParaRPr>
            </a:p>
          </p:txBody>
        </p:sp>
        <p:sp>
          <p:nvSpPr>
            <p:cNvPr id="95246" name="Rectangle 8">
              <a:extLst>
                <a:ext uri="{FF2B5EF4-FFF2-40B4-BE49-F238E27FC236}">
                  <a16:creationId xmlns:a16="http://schemas.microsoft.com/office/drawing/2014/main" id="{BA2C1443-3E26-C474-C98C-32E3F402CC84}"/>
                </a:ext>
              </a:extLst>
            </p:cNvPr>
            <p:cNvSpPr>
              <a:spLocks noChangeArrowheads="1"/>
            </p:cNvSpPr>
            <p:nvPr/>
          </p:nvSpPr>
          <p:spPr bwMode="auto">
            <a:xfrm>
              <a:off x="4416" y="816"/>
              <a:ext cx="1152" cy="816"/>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対策の検討</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系統マトリックス図</a:t>
              </a:r>
            </a:p>
            <a:p>
              <a:pP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対策案の検証</a:t>
              </a:r>
            </a:p>
          </p:txBody>
        </p:sp>
        <p:sp>
          <p:nvSpPr>
            <p:cNvPr id="95247" name="Rectangle 9">
              <a:extLst>
                <a:ext uri="{FF2B5EF4-FFF2-40B4-BE49-F238E27FC236}">
                  <a16:creationId xmlns:a16="http://schemas.microsoft.com/office/drawing/2014/main" id="{0703041C-3CBA-03B6-CA37-18A271AB230E}"/>
                </a:ext>
              </a:extLst>
            </p:cNvPr>
            <p:cNvSpPr>
              <a:spLocks noChangeArrowheads="1"/>
            </p:cNvSpPr>
            <p:nvPr/>
          </p:nvSpPr>
          <p:spPr bwMode="auto">
            <a:xfrm>
              <a:off x="1056" y="384"/>
              <a:ext cx="240" cy="432"/>
            </a:xfrm>
            <a:prstGeom prst="rect">
              <a:avLst/>
            </a:prstGeom>
            <a:solidFill>
              <a:srgbClr val="FFFFFF"/>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４</a:t>
              </a:r>
            </a:p>
          </p:txBody>
        </p:sp>
        <p:sp>
          <p:nvSpPr>
            <p:cNvPr id="95248" name="Rectangle 10">
              <a:extLst>
                <a:ext uri="{FF2B5EF4-FFF2-40B4-BE49-F238E27FC236}">
                  <a16:creationId xmlns:a16="http://schemas.microsoft.com/office/drawing/2014/main" id="{1E71193D-3D95-8774-05F4-3A096201BD85}"/>
                </a:ext>
              </a:extLst>
            </p:cNvPr>
            <p:cNvSpPr>
              <a:spLocks noChangeArrowheads="1"/>
            </p:cNvSpPr>
            <p:nvPr/>
          </p:nvSpPr>
          <p:spPr bwMode="auto">
            <a:xfrm>
              <a:off x="1056" y="816"/>
              <a:ext cx="240" cy="816"/>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５</a:t>
              </a:r>
            </a:p>
          </p:txBody>
        </p:sp>
        <p:sp>
          <p:nvSpPr>
            <p:cNvPr id="95249" name="Rectangle 11">
              <a:extLst>
                <a:ext uri="{FF2B5EF4-FFF2-40B4-BE49-F238E27FC236}">
                  <a16:creationId xmlns:a16="http://schemas.microsoft.com/office/drawing/2014/main" id="{CCCC56D9-D552-FA4B-20FB-7E6A86854419}"/>
                </a:ext>
              </a:extLst>
            </p:cNvPr>
            <p:cNvSpPr>
              <a:spLocks noChangeArrowheads="1"/>
            </p:cNvSpPr>
            <p:nvPr/>
          </p:nvSpPr>
          <p:spPr bwMode="auto">
            <a:xfrm>
              <a:off x="576" y="384"/>
              <a:ext cx="480"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実行</a:t>
              </a:r>
            </a:p>
          </p:txBody>
        </p:sp>
        <p:sp>
          <p:nvSpPr>
            <p:cNvPr id="95250" name="Rectangle 12">
              <a:extLst>
                <a:ext uri="{FF2B5EF4-FFF2-40B4-BE49-F238E27FC236}">
                  <a16:creationId xmlns:a16="http://schemas.microsoft.com/office/drawing/2014/main" id="{AB747430-E5B5-255F-3417-013323354425}"/>
                </a:ext>
              </a:extLst>
            </p:cNvPr>
            <p:cNvSpPr>
              <a:spLocks noChangeArrowheads="1"/>
            </p:cNvSpPr>
            <p:nvPr/>
          </p:nvSpPr>
          <p:spPr bwMode="auto">
            <a:xfrm>
              <a:off x="240" y="384"/>
              <a:ext cx="336"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Ｄ</a:t>
              </a:r>
            </a:p>
          </p:txBody>
        </p:sp>
        <p:sp>
          <p:nvSpPr>
            <p:cNvPr id="95251" name="Rectangle 13">
              <a:extLst>
                <a:ext uri="{FF2B5EF4-FFF2-40B4-BE49-F238E27FC236}">
                  <a16:creationId xmlns:a16="http://schemas.microsoft.com/office/drawing/2014/main" id="{DBCC2FB3-DE62-92EE-5366-C3FC4F1EFDCC}"/>
                </a:ext>
              </a:extLst>
            </p:cNvPr>
            <p:cNvSpPr>
              <a:spLocks noChangeArrowheads="1"/>
            </p:cNvSpPr>
            <p:nvPr/>
          </p:nvSpPr>
          <p:spPr bwMode="auto">
            <a:xfrm>
              <a:off x="240" y="144"/>
              <a:ext cx="816" cy="24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管理のサイクル</a:t>
              </a:r>
            </a:p>
          </p:txBody>
        </p:sp>
        <p:sp>
          <p:nvSpPr>
            <p:cNvPr id="95252" name="Rectangle 14">
              <a:extLst>
                <a:ext uri="{FF2B5EF4-FFF2-40B4-BE49-F238E27FC236}">
                  <a16:creationId xmlns:a16="http://schemas.microsoft.com/office/drawing/2014/main" id="{EA31BDCD-73A7-FB55-D633-B2ED4B68133E}"/>
                </a:ext>
              </a:extLst>
            </p:cNvPr>
            <p:cNvSpPr>
              <a:spLocks noChangeArrowheads="1"/>
            </p:cNvSpPr>
            <p:nvPr/>
          </p:nvSpPr>
          <p:spPr bwMode="auto">
            <a:xfrm>
              <a:off x="1056" y="144"/>
              <a:ext cx="1920"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問題解決の進め方手順（ＱＣストーリー）</a:t>
              </a:r>
            </a:p>
          </p:txBody>
        </p:sp>
        <p:sp>
          <p:nvSpPr>
            <p:cNvPr id="95253" name="Rectangle 15">
              <a:extLst>
                <a:ext uri="{FF2B5EF4-FFF2-40B4-BE49-F238E27FC236}">
                  <a16:creationId xmlns:a16="http://schemas.microsoft.com/office/drawing/2014/main" id="{189ABD94-CD2B-1B85-358B-E1B88CA20480}"/>
                </a:ext>
              </a:extLst>
            </p:cNvPr>
            <p:cNvSpPr>
              <a:spLocks noChangeArrowheads="1"/>
            </p:cNvSpPr>
            <p:nvPr/>
          </p:nvSpPr>
          <p:spPr bwMode="auto">
            <a:xfrm>
              <a:off x="2976" y="144"/>
              <a:ext cx="2592"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体　験　学　習</a:t>
              </a:r>
            </a:p>
          </p:txBody>
        </p:sp>
      </p:grpSp>
      <p:grpSp>
        <p:nvGrpSpPr>
          <p:cNvPr id="95236" name="Group 23">
            <a:extLst>
              <a:ext uri="{FF2B5EF4-FFF2-40B4-BE49-F238E27FC236}">
                <a16:creationId xmlns:a16="http://schemas.microsoft.com/office/drawing/2014/main" id="{21F8670D-69D9-104B-3C11-C7FA25A63651}"/>
              </a:ext>
            </a:extLst>
          </p:cNvPr>
          <p:cNvGrpSpPr>
            <a:grpSpLocks/>
          </p:cNvGrpSpPr>
          <p:nvPr/>
        </p:nvGrpSpPr>
        <p:grpSpPr bwMode="auto">
          <a:xfrm>
            <a:off x="2114550" y="685800"/>
            <a:ext cx="3857625" cy="3286125"/>
            <a:chOff x="372" y="432"/>
            <a:chExt cx="2430" cy="2070"/>
          </a:xfrm>
        </p:grpSpPr>
        <p:sp>
          <p:nvSpPr>
            <p:cNvPr id="95237" name="AutoShape 18">
              <a:extLst>
                <a:ext uri="{FF2B5EF4-FFF2-40B4-BE49-F238E27FC236}">
                  <a16:creationId xmlns:a16="http://schemas.microsoft.com/office/drawing/2014/main" id="{25BCC13F-CF38-AD1C-93CB-81ABD9FC9576}"/>
                </a:ext>
              </a:extLst>
            </p:cNvPr>
            <p:cNvSpPr>
              <a:spLocks noChangeArrowheads="1"/>
            </p:cNvSpPr>
            <p:nvPr/>
          </p:nvSpPr>
          <p:spPr bwMode="auto">
            <a:xfrm>
              <a:off x="372" y="624"/>
              <a:ext cx="2430" cy="1878"/>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latin typeface="メイリオ" panose="020B0604030504040204" pitchFamily="50" charset="-128"/>
                <a:ea typeface="メイリオ" panose="020B0604030504040204" pitchFamily="50" charset="-128"/>
              </a:endParaRPr>
            </a:p>
          </p:txBody>
        </p:sp>
        <p:graphicFrame>
          <p:nvGraphicFramePr>
            <p:cNvPr id="95238" name="Object 23">
              <a:extLst>
                <a:ext uri="{FF2B5EF4-FFF2-40B4-BE49-F238E27FC236}">
                  <a16:creationId xmlns:a16="http://schemas.microsoft.com/office/drawing/2014/main" id="{0282AED7-293E-D5D1-2107-FB47120BF786}"/>
                </a:ext>
              </a:extLst>
            </p:cNvPr>
            <p:cNvGraphicFramePr>
              <a:graphicFrameLocks noChangeAspect="1"/>
            </p:cNvGraphicFramePr>
            <p:nvPr/>
          </p:nvGraphicFramePr>
          <p:xfrm>
            <a:off x="1014" y="972"/>
            <a:ext cx="1248" cy="863"/>
          </p:xfrm>
          <a:graphic>
            <a:graphicData uri="http://schemas.openxmlformats.org/presentationml/2006/ole">
              <mc:AlternateContent xmlns:mc="http://schemas.openxmlformats.org/markup-compatibility/2006">
                <mc:Choice xmlns:v="urn:schemas-microsoft-com:vml" Requires="v">
                  <p:oleObj name="ビットマップ イメージ" r:id="rId3" imgW="2305372" imgH="2266667" progId="Paint.Picture">
                    <p:embed/>
                  </p:oleObj>
                </mc:Choice>
                <mc:Fallback>
                  <p:oleObj name="ビットマップ イメージ" r:id="rId3" imgW="2305372" imgH="2266667" progId="Paint.Picture">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 y="972"/>
                          <a:ext cx="1248" cy="8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5239" name="AutoShape 24">
              <a:extLst>
                <a:ext uri="{FF2B5EF4-FFF2-40B4-BE49-F238E27FC236}">
                  <a16:creationId xmlns:a16="http://schemas.microsoft.com/office/drawing/2014/main" id="{0A728F53-797E-0CC7-15E5-5DE9A925934A}"/>
                </a:ext>
              </a:extLst>
            </p:cNvPr>
            <p:cNvSpPr>
              <a:spLocks noChangeArrowheads="1"/>
            </p:cNvSpPr>
            <p:nvPr/>
          </p:nvSpPr>
          <p:spPr bwMode="auto">
            <a:xfrm>
              <a:off x="552" y="432"/>
              <a:ext cx="2070" cy="330"/>
            </a:xfrm>
            <a:prstGeom prst="roundRect">
              <a:avLst>
                <a:gd name="adj" fmla="val 10417"/>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５．対策の検討と実施</a:t>
              </a:r>
            </a:p>
          </p:txBody>
        </p:sp>
        <p:sp>
          <p:nvSpPr>
            <p:cNvPr id="95240" name="Text Box 25">
              <a:extLst>
                <a:ext uri="{FF2B5EF4-FFF2-40B4-BE49-F238E27FC236}">
                  <a16:creationId xmlns:a16="http://schemas.microsoft.com/office/drawing/2014/main" id="{C4E05D96-CE52-8622-887D-8E5046A5E536}"/>
                </a:ext>
              </a:extLst>
            </p:cNvPr>
            <p:cNvSpPr txBox="1">
              <a:spLocks noChangeArrowheads="1"/>
            </p:cNvSpPr>
            <p:nvPr/>
          </p:nvSpPr>
          <p:spPr bwMode="auto">
            <a:xfrm>
              <a:off x="870" y="1896"/>
              <a:ext cx="1608"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0">
                  <a:solidFill>
                    <a:srgbClr val="000000"/>
                  </a:solidFill>
                  <a:latin typeface="メイリオ" panose="020B0604030504040204" pitchFamily="50" charset="-128"/>
                  <a:ea typeface="メイリオ" panose="020B0604030504040204" pitchFamily="50" charset="-128"/>
                </a:rPr>
                <a:t>多くの</a:t>
              </a:r>
              <a:r>
                <a:rPr lang="ja-JP" altLang="en-US" sz="2400" b="0">
                  <a:solidFill>
                    <a:srgbClr val="FF3300"/>
                  </a:solidFill>
                  <a:latin typeface="メイリオ" panose="020B0604030504040204" pitchFamily="50" charset="-128"/>
                  <a:ea typeface="メイリオ" panose="020B0604030504040204" pitchFamily="50" charset="-128"/>
                </a:rPr>
                <a:t>経験者の知恵と腕</a:t>
              </a:r>
              <a:r>
                <a:rPr lang="ja-JP" altLang="en-US" sz="2400" b="0">
                  <a:solidFill>
                    <a:srgbClr val="000000"/>
                  </a:solidFill>
                  <a:latin typeface="メイリオ" panose="020B0604030504040204" pitchFamily="50" charset="-128"/>
                  <a:ea typeface="メイリオ" panose="020B0604030504040204" pitchFamily="50" charset="-128"/>
                </a:rPr>
                <a:t>を活用</a:t>
              </a: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AutoShape 2">
            <a:extLst>
              <a:ext uri="{FF2B5EF4-FFF2-40B4-BE49-F238E27FC236}">
                <a16:creationId xmlns:a16="http://schemas.microsoft.com/office/drawing/2014/main" id="{3413DA7D-EE63-9478-3F42-E9530B07FCDC}"/>
              </a:ext>
            </a:extLst>
          </p:cNvPr>
          <p:cNvSpPr>
            <a:spLocks noChangeArrowheads="1"/>
          </p:cNvSpPr>
          <p:nvPr/>
        </p:nvSpPr>
        <p:spPr bwMode="auto">
          <a:xfrm>
            <a:off x="1676400" y="0"/>
            <a:ext cx="3048000" cy="6858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５．対策検討・実施</a:t>
            </a:r>
          </a:p>
        </p:txBody>
      </p:sp>
      <p:sp>
        <p:nvSpPr>
          <p:cNvPr id="168964" name="Text Box 3">
            <a:extLst>
              <a:ext uri="{FF2B5EF4-FFF2-40B4-BE49-F238E27FC236}">
                <a16:creationId xmlns:a16="http://schemas.microsoft.com/office/drawing/2014/main" id="{E23F52B2-6FEC-29F0-8085-F994E077F95B}"/>
              </a:ext>
            </a:extLst>
          </p:cNvPr>
          <p:cNvSpPr txBox="1">
            <a:spLocks noChangeArrowheads="1"/>
          </p:cNvSpPr>
          <p:nvPr/>
        </p:nvSpPr>
        <p:spPr bwMode="auto">
          <a:xfrm>
            <a:off x="4953000" y="101600"/>
            <a:ext cx="5391150" cy="5842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対策　・アイデアを出す　・具体化検討　・内容確認</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実施方法検討</a:t>
            </a:r>
          </a:p>
        </p:txBody>
      </p:sp>
      <p:sp>
        <p:nvSpPr>
          <p:cNvPr id="87045" name="Text Box 5">
            <a:extLst>
              <a:ext uri="{FF2B5EF4-FFF2-40B4-BE49-F238E27FC236}">
                <a16:creationId xmlns:a16="http://schemas.microsoft.com/office/drawing/2014/main" id="{D75B7710-A7B9-A736-FBF8-C06732EF202B}"/>
              </a:ext>
            </a:extLst>
          </p:cNvPr>
          <p:cNvSpPr txBox="1">
            <a:spLocks noChangeArrowheads="1"/>
          </p:cNvSpPr>
          <p:nvPr/>
        </p:nvSpPr>
        <p:spPr bwMode="auto">
          <a:xfrm>
            <a:off x="1752600" y="1447800"/>
            <a:ext cx="7077075" cy="646113"/>
          </a:xfrm>
          <a:prstGeom prst="rect">
            <a:avLst/>
          </a:prstGeom>
          <a:solidFill>
            <a:schemeClr val="accent3"/>
          </a:solidFill>
          <a:ln w="9525">
            <a:solidFill>
              <a:schemeClr val="tx1"/>
            </a:solid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a:solidFill>
                  <a:srgbClr val="000000"/>
                </a:solidFill>
                <a:latin typeface="メイリオ" panose="020B0604030504040204" pitchFamily="50" charset="-128"/>
                <a:ea typeface="メイリオ" panose="020B0604030504040204" pitchFamily="50" charset="-128"/>
              </a:rPr>
              <a:t>①</a:t>
            </a:r>
            <a:r>
              <a:rPr lang="ja-JP" altLang="en-US" sz="1800" b="0">
                <a:solidFill>
                  <a:srgbClr val="000000"/>
                </a:solidFill>
                <a:latin typeface="メイリオ" panose="020B0604030504040204" pitchFamily="50" charset="-128"/>
                <a:ea typeface="メイリオ" panose="020B0604030504040204" pitchFamily="50" charset="-128"/>
              </a:rPr>
              <a:t>メンバーで</a:t>
            </a:r>
            <a:r>
              <a:rPr lang="ja-JP" altLang="en-US" sz="1800" b="0">
                <a:solidFill>
                  <a:srgbClr val="FF0000"/>
                </a:solidFill>
                <a:latin typeface="メイリオ" panose="020B0604030504040204" pitchFamily="50" charset="-128"/>
                <a:ea typeface="メイリオ" panose="020B0604030504040204" pitchFamily="50" charset="-128"/>
              </a:rPr>
              <a:t>アイデア</a:t>
            </a:r>
            <a:r>
              <a:rPr lang="ja-JP" altLang="en-US" sz="1800" b="0">
                <a:solidFill>
                  <a:srgbClr val="000000"/>
                </a:solidFill>
                <a:latin typeface="メイリオ" panose="020B0604030504040204" pitchFamily="50" charset="-128"/>
                <a:ea typeface="メイリオ" panose="020B0604030504040204" pitchFamily="50" charset="-128"/>
              </a:rPr>
              <a:t>を出したり、管理者技術者の</a:t>
            </a:r>
            <a:r>
              <a:rPr lang="ja-JP" altLang="en-US" sz="1800" b="0">
                <a:solidFill>
                  <a:srgbClr val="FF0000"/>
                </a:solidFill>
                <a:latin typeface="メイリオ" panose="020B0604030504040204" pitchFamily="50" charset="-128"/>
                <a:ea typeface="メイリオ" panose="020B0604030504040204" pitchFamily="50" charset="-128"/>
              </a:rPr>
              <a:t>意見を</a:t>
            </a:r>
          </a:p>
          <a:p>
            <a:pPr eaLnBrk="1" hangingPunct="1">
              <a:spcBef>
                <a:spcPct val="0"/>
              </a:spcBef>
              <a:buFontTx/>
              <a:buNone/>
              <a:defRPr/>
            </a:pPr>
            <a:r>
              <a:rPr lang="ja-JP" altLang="en-US" sz="1800" b="0">
                <a:solidFill>
                  <a:srgbClr val="FF0000"/>
                </a:solidFill>
                <a:latin typeface="メイリオ" panose="020B0604030504040204" pitchFamily="50" charset="-128"/>
                <a:ea typeface="メイリオ" panose="020B0604030504040204" pitchFamily="50" charset="-128"/>
              </a:rPr>
              <a:t>　聞いて、具体的対策案を考える</a:t>
            </a:r>
            <a:r>
              <a:rPr lang="ja-JP" altLang="en-US" sz="1800" b="0">
                <a:solidFill>
                  <a:srgbClr val="000000"/>
                </a:solidFill>
                <a:latin typeface="メイリオ" panose="020B0604030504040204" pitchFamily="50" charset="-128"/>
                <a:ea typeface="メイリオ" panose="020B0604030504040204" pitchFamily="50" charset="-128"/>
              </a:rPr>
              <a:t>。（系統図）</a:t>
            </a:r>
          </a:p>
        </p:txBody>
      </p:sp>
      <p:sp>
        <p:nvSpPr>
          <p:cNvPr id="87046" name="Text Box 6">
            <a:extLst>
              <a:ext uri="{FF2B5EF4-FFF2-40B4-BE49-F238E27FC236}">
                <a16:creationId xmlns:a16="http://schemas.microsoft.com/office/drawing/2014/main" id="{EF15CC95-35DD-9E95-4F7B-615E2BB60A53}"/>
              </a:ext>
            </a:extLst>
          </p:cNvPr>
          <p:cNvSpPr txBox="1">
            <a:spLocks noChangeArrowheads="1"/>
          </p:cNvSpPr>
          <p:nvPr/>
        </p:nvSpPr>
        <p:spPr bwMode="auto">
          <a:xfrm>
            <a:off x="1752600" y="2514600"/>
            <a:ext cx="7105650" cy="646113"/>
          </a:xfrm>
          <a:prstGeom prst="rect">
            <a:avLst/>
          </a:prstGeom>
          <a:solidFill>
            <a:schemeClr val="accent3"/>
          </a:solidFill>
          <a:ln w="9525">
            <a:solidFill>
              <a:schemeClr val="tx1"/>
            </a:solid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a:solidFill>
                  <a:srgbClr val="000000"/>
                </a:solidFill>
                <a:latin typeface="メイリオ" panose="020B0604030504040204" pitchFamily="50" charset="-128"/>
                <a:ea typeface="メイリオ" panose="020B0604030504040204" pitchFamily="50" charset="-128"/>
              </a:rPr>
              <a:t>②</a:t>
            </a:r>
            <a:r>
              <a:rPr lang="ja-JP" altLang="en-US" sz="1800" b="0">
                <a:solidFill>
                  <a:srgbClr val="000000"/>
                </a:solidFill>
                <a:latin typeface="メイリオ" panose="020B0604030504040204" pitchFamily="50" charset="-128"/>
                <a:ea typeface="メイリオ" panose="020B0604030504040204" pitchFamily="50" charset="-128"/>
              </a:rPr>
              <a:t>具体的対策案に対して、項目評価を行い、対策実施する</a:t>
            </a:r>
          </a:p>
          <a:p>
            <a:pPr eaLnBrk="1" hangingPunct="1">
              <a:spcBef>
                <a:spcPct val="0"/>
              </a:spcBef>
              <a:buFontTx/>
              <a:buNone/>
              <a:defRPr/>
            </a:pPr>
            <a:r>
              <a:rPr lang="ja-JP" altLang="en-US" sz="1800" b="0">
                <a:solidFill>
                  <a:srgbClr val="000000"/>
                </a:solidFill>
                <a:latin typeface="メイリオ" panose="020B0604030504040204" pitchFamily="50" charset="-128"/>
                <a:ea typeface="メイリオ" panose="020B0604030504040204" pitchFamily="50" charset="-128"/>
              </a:rPr>
              <a:t>　項目を決める。（マトリックス図）　</a:t>
            </a:r>
          </a:p>
        </p:txBody>
      </p:sp>
      <p:sp>
        <p:nvSpPr>
          <p:cNvPr id="87047" name="Text Box 7">
            <a:extLst>
              <a:ext uri="{FF2B5EF4-FFF2-40B4-BE49-F238E27FC236}">
                <a16:creationId xmlns:a16="http://schemas.microsoft.com/office/drawing/2014/main" id="{AF76A145-581D-C4E6-68FB-80D83B16E769}"/>
              </a:ext>
            </a:extLst>
          </p:cNvPr>
          <p:cNvSpPr txBox="1">
            <a:spLocks noChangeArrowheads="1"/>
          </p:cNvSpPr>
          <p:nvPr/>
        </p:nvSpPr>
        <p:spPr bwMode="auto">
          <a:xfrm>
            <a:off x="1752600" y="3638550"/>
            <a:ext cx="7092950" cy="369888"/>
          </a:xfrm>
          <a:prstGeom prst="rect">
            <a:avLst/>
          </a:prstGeom>
          <a:solidFill>
            <a:schemeClr val="accent3"/>
          </a:solidFill>
          <a:ln w="9525">
            <a:solidFill>
              <a:schemeClr val="tx1"/>
            </a:solid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a:solidFill>
                  <a:srgbClr val="000000"/>
                </a:solidFill>
                <a:latin typeface="メイリオ" panose="020B0604030504040204" pitchFamily="50" charset="-128"/>
                <a:ea typeface="メイリオ" panose="020B0604030504040204" pitchFamily="50" charset="-128"/>
              </a:rPr>
              <a:t>③</a:t>
            </a:r>
            <a:r>
              <a:rPr lang="ja-JP" altLang="en-US" sz="1800" b="0">
                <a:solidFill>
                  <a:srgbClr val="000000"/>
                </a:solidFill>
                <a:latin typeface="メイリオ" panose="020B0604030504040204" pitchFamily="50" charset="-128"/>
                <a:ea typeface="メイリオ" panose="020B0604030504040204" pitchFamily="50" charset="-128"/>
              </a:rPr>
              <a:t>対策実施方法を検討し、対策実施する。</a:t>
            </a:r>
            <a:endParaRPr lang="ja-JP" altLang="en-US" sz="1800" b="0">
              <a:solidFill>
                <a:srgbClr val="FF0000"/>
              </a:solidFill>
              <a:latin typeface="メイリオ" panose="020B0604030504040204" pitchFamily="50" charset="-128"/>
              <a:ea typeface="メイリオ" panose="020B0604030504040204" pitchFamily="50" charset="-128"/>
            </a:endParaRPr>
          </a:p>
        </p:txBody>
      </p:sp>
      <p:pic>
        <p:nvPicPr>
          <p:cNvPr id="97287" name="Picture 15">
            <a:extLst>
              <a:ext uri="{FF2B5EF4-FFF2-40B4-BE49-F238E27FC236}">
                <a16:creationId xmlns:a16="http://schemas.microsoft.com/office/drawing/2014/main" id="{BE186AF3-36A1-F846-5FA2-CD9CA54CFA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638" y="3581400"/>
            <a:ext cx="2138362"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9" name="Text Box 16">
            <a:extLst>
              <a:ext uri="{FF2B5EF4-FFF2-40B4-BE49-F238E27FC236}">
                <a16:creationId xmlns:a16="http://schemas.microsoft.com/office/drawing/2014/main" id="{2C792763-6DB5-57B1-92A1-E982BFAE657C}"/>
              </a:ext>
            </a:extLst>
          </p:cNvPr>
          <p:cNvSpPr txBox="1">
            <a:spLocks noChangeArrowheads="1"/>
          </p:cNvSpPr>
          <p:nvPr/>
        </p:nvSpPr>
        <p:spPr bwMode="auto">
          <a:xfrm>
            <a:off x="1828800" y="914400"/>
            <a:ext cx="8169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・改善方法を検討し実施する　・第２回（改善後）ダルマ落としの実施</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3">
            <a:extLst>
              <a:ext uri="{FF2B5EF4-FFF2-40B4-BE49-F238E27FC236}">
                <a16:creationId xmlns:a16="http://schemas.microsoft.com/office/drawing/2014/main" id="{19D0D4D5-992F-CA9E-498D-AA8CD9CA2A39}"/>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5363" name="AutoShape 4">
            <a:extLst>
              <a:ext uri="{FF2B5EF4-FFF2-40B4-BE49-F238E27FC236}">
                <a16:creationId xmlns:a16="http://schemas.microsoft.com/office/drawing/2014/main" id="{77361434-0D15-605B-E590-AA3EA8CA0106}"/>
              </a:ext>
            </a:extLst>
          </p:cNvPr>
          <p:cNvSpPr>
            <a:spLocks noChangeArrowheads="1"/>
          </p:cNvSpPr>
          <p:nvPr/>
        </p:nvSpPr>
        <p:spPr bwMode="auto">
          <a:xfrm>
            <a:off x="1990725" y="33338"/>
            <a:ext cx="8791575" cy="482600"/>
          </a:xfrm>
          <a:prstGeom prst="roundRect">
            <a:avLst>
              <a:gd name="adj" fmla="val 16667"/>
            </a:avLst>
          </a:prstGeom>
          <a:solidFill>
            <a:srgbClr val="CC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solidFill>
                  <a:srgbClr val="000000"/>
                </a:solidFill>
                <a:latin typeface="メイリオ" panose="020B0604030504040204" pitchFamily="50" charset="-128"/>
                <a:ea typeface="メイリオ" panose="020B0604030504040204" pitchFamily="50" charset="-128"/>
              </a:rPr>
              <a:t>この体験学習は、ダルマ落としゲームの研修を通じ、ＱＣ活動の実践の場として “ダルマ落としの完成度向上”が　図れるように問題解決の進め方の手順及びリーダーシップ、チームワークの大切さを体得して頂くものです。</a:t>
            </a:r>
          </a:p>
        </p:txBody>
      </p:sp>
      <p:sp>
        <p:nvSpPr>
          <p:cNvPr id="15364" name="正方形/長方形 4">
            <a:extLst>
              <a:ext uri="{FF2B5EF4-FFF2-40B4-BE49-F238E27FC236}">
                <a16:creationId xmlns:a16="http://schemas.microsoft.com/office/drawing/2014/main" id="{67D64172-010F-E566-7711-EFDD1F99B67C}"/>
              </a:ext>
            </a:extLst>
          </p:cNvPr>
          <p:cNvSpPr>
            <a:spLocks noChangeArrowheads="1"/>
          </p:cNvSpPr>
          <p:nvPr/>
        </p:nvSpPr>
        <p:spPr bwMode="auto">
          <a:xfrm>
            <a:off x="2989262" y="771525"/>
            <a:ext cx="6213475"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4" name="オブジェクト 3">
            <a:extLst>
              <a:ext uri="{FF2B5EF4-FFF2-40B4-BE49-F238E27FC236}">
                <a16:creationId xmlns:a16="http://schemas.microsoft.com/office/drawing/2014/main" id="{EC278993-59E5-CD0A-DB3C-2005D82D7173}"/>
              </a:ext>
            </a:extLst>
          </p:cNvPr>
          <p:cNvGraphicFramePr>
            <a:graphicFrameLocks noChangeAspect="1"/>
          </p:cNvGraphicFramePr>
          <p:nvPr>
            <p:extLst>
              <p:ext uri="{D42A27DB-BD31-4B8C-83A1-F6EECF244321}">
                <p14:modId xmlns:p14="http://schemas.microsoft.com/office/powerpoint/2010/main" val="2000669783"/>
              </p:ext>
            </p:extLst>
          </p:nvPr>
        </p:nvGraphicFramePr>
        <p:xfrm>
          <a:off x="3076575" y="555625"/>
          <a:ext cx="6038850" cy="6269038"/>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0" name=""/>
                      <p:cNvPicPr/>
                      <p:nvPr/>
                    </p:nvPicPr>
                    <p:blipFill>
                      <a:blip r:embed="rId3"/>
                      <a:stretch>
                        <a:fillRect/>
                      </a:stretch>
                    </p:blipFill>
                    <p:spPr>
                      <a:xfrm>
                        <a:off x="3076575" y="555625"/>
                        <a:ext cx="6038850" cy="6269038"/>
                      </a:xfrm>
                      <a:prstGeom prst="rect">
                        <a:avLst/>
                      </a:prstGeom>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30" name="Object 3">
            <a:extLst>
              <a:ext uri="{FF2B5EF4-FFF2-40B4-BE49-F238E27FC236}">
                <a16:creationId xmlns:a16="http://schemas.microsoft.com/office/drawing/2014/main" id="{B55288DC-4BFA-D648-D065-DA5886F42E1E}"/>
              </a:ext>
            </a:extLst>
          </p:cNvPr>
          <p:cNvGraphicFramePr>
            <a:graphicFrameLocks noGrp="1" noChangeAspect="1"/>
          </p:cNvGraphicFramePr>
          <p:nvPr>
            <p:ph idx="4294967295"/>
          </p:nvPr>
        </p:nvGraphicFramePr>
        <p:xfrm>
          <a:off x="2209800" y="2033588"/>
          <a:ext cx="7772400" cy="4179887"/>
        </p:xfrm>
        <a:graphic>
          <a:graphicData uri="http://schemas.openxmlformats.org/presentationml/2006/ole">
            <mc:AlternateContent xmlns:mc="http://schemas.openxmlformats.org/markup-compatibility/2006">
              <mc:Choice xmlns:v="urn:schemas-microsoft-com:vml" Requires="v">
                <p:oleObj name="Worksheet" r:id="rId3" imgW="6182106" imgH="3324606" progId="Excel.Sheet.8">
                  <p:embed/>
                </p:oleObj>
              </mc:Choice>
              <mc:Fallback>
                <p:oleObj name="Worksheet" r:id="rId3" imgW="6182106" imgH="3324606" progId="Excel.Shee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033588"/>
                        <a:ext cx="7772400" cy="417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31" name="Text Box 7">
            <a:extLst>
              <a:ext uri="{FF2B5EF4-FFF2-40B4-BE49-F238E27FC236}">
                <a16:creationId xmlns:a16="http://schemas.microsoft.com/office/drawing/2014/main" id="{2F2E052A-FD55-AF6E-8603-25E23BF8601A}"/>
              </a:ext>
            </a:extLst>
          </p:cNvPr>
          <p:cNvSpPr txBox="1">
            <a:spLocks noChangeArrowheads="1"/>
          </p:cNvSpPr>
          <p:nvPr/>
        </p:nvSpPr>
        <p:spPr bwMode="auto">
          <a:xfrm>
            <a:off x="2333625" y="981075"/>
            <a:ext cx="6953250" cy="630238"/>
          </a:xfrm>
          <a:prstGeom prst="rect">
            <a:avLst/>
          </a:prstGeom>
          <a:solidFill>
            <a:srgbClr val="CCECFF"/>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・要因の解析で検証された主要因に対して、対策案を検証する。</a:t>
            </a:r>
          </a:p>
          <a:p>
            <a:pP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・目的を果たす</a:t>
            </a:r>
            <a:r>
              <a:rPr lang="ja-JP" altLang="en-US" sz="1400" b="0">
                <a:solidFill>
                  <a:srgbClr val="FF0000"/>
                </a:solidFill>
                <a:latin typeface="メイリオ" panose="020B0604030504040204" pitchFamily="50" charset="-128"/>
                <a:ea typeface="メイリオ" panose="020B0604030504040204" pitchFamily="50" charset="-128"/>
              </a:rPr>
              <a:t>手段を系統的に追求する</a:t>
            </a:r>
            <a:r>
              <a:rPr lang="ja-JP" altLang="en-US" sz="1400" b="0">
                <a:solidFill>
                  <a:srgbClr val="000000"/>
                </a:solidFill>
                <a:latin typeface="メイリオ" panose="020B0604030504040204" pitchFamily="50" charset="-128"/>
                <a:ea typeface="メイリオ" panose="020B0604030504040204" pitchFamily="50" charset="-128"/>
              </a:rPr>
              <a:t>（１次手段、２次手段、３次手段）。</a:t>
            </a:r>
          </a:p>
        </p:txBody>
      </p:sp>
      <p:sp>
        <p:nvSpPr>
          <p:cNvPr id="99332" name="Text Box 8">
            <a:extLst>
              <a:ext uri="{FF2B5EF4-FFF2-40B4-BE49-F238E27FC236}">
                <a16:creationId xmlns:a16="http://schemas.microsoft.com/office/drawing/2014/main" id="{C93BE0EF-75A4-A780-801E-6B53FC7F1D83}"/>
              </a:ext>
            </a:extLst>
          </p:cNvPr>
          <p:cNvSpPr txBox="1">
            <a:spLocks noChangeArrowheads="1"/>
          </p:cNvSpPr>
          <p:nvPr/>
        </p:nvSpPr>
        <p:spPr bwMode="auto">
          <a:xfrm>
            <a:off x="1660525" y="96838"/>
            <a:ext cx="9007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FF0000"/>
                </a:solidFill>
                <a:latin typeface="メイリオ" panose="020B0604030504040204" pitchFamily="50" charset="-128"/>
                <a:ea typeface="メイリオ" panose="020B0604030504040204" pitchFamily="50" charset="-128"/>
              </a:rPr>
              <a:t>系統図　　　　　　　　　　　　　　　　　　　　　　　　　　　　　　　　</a:t>
            </a:r>
            <a:endParaRPr lang="ja-JP" altLang="en-US" sz="1800" b="0">
              <a:solidFill>
                <a:srgbClr val="FF0000"/>
              </a:solidFill>
              <a:latin typeface="メイリオ" panose="020B0604030504040204" pitchFamily="50" charset="-128"/>
              <a:ea typeface="メイリオ" panose="020B0604030504040204" pitchFamily="50"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スライド番号プレースホルダ 4">
            <a:extLst>
              <a:ext uri="{FF2B5EF4-FFF2-40B4-BE49-F238E27FC236}">
                <a16:creationId xmlns:a16="http://schemas.microsoft.com/office/drawing/2014/main" id="{64372D9C-C89E-890D-397A-A86CDD6E773D}"/>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6D71C2FC-8494-47BE-A5A3-224897D098FB}"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71</a:t>
            </a:fld>
            <a:endParaRPr lang="en-US" altLang="ja-JP" sz="1200" b="0">
              <a:solidFill>
                <a:srgbClr val="000000"/>
              </a:solidFill>
              <a:latin typeface="メイリオ" panose="020B0604030504040204" pitchFamily="50" charset="-128"/>
              <a:ea typeface="メイリオ" panose="020B0604030504040204" pitchFamily="50" charset="-128"/>
            </a:endParaRPr>
          </a:p>
        </p:txBody>
      </p:sp>
      <p:pic>
        <p:nvPicPr>
          <p:cNvPr id="101379" name="Picture 7174">
            <a:extLst>
              <a:ext uri="{FF2B5EF4-FFF2-40B4-BE49-F238E27FC236}">
                <a16:creationId xmlns:a16="http://schemas.microsoft.com/office/drawing/2014/main" id="{E401D7B3-BBD7-332B-AE83-3B066FE52B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96163" y="974725"/>
            <a:ext cx="6257925"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1380" name="Text Box 4">
            <a:extLst>
              <a:ext uri="{FF2B5EF4-FFF2-40B4-BE49-F238E27FC236}">
                <a16:creationId xmlns:a16="http://schemas.microsoft.com/office/drawing/2014/main" id="{21D55433-FA7F-1633-AD6B-A8A24D76B6AD}"/>
              </a:ext>
            </a:extLst>
          </p:cNvPr>
          <p:cNvSpPr txBox="1">
            <a:spLocks noChangeArrowheads="1"/>
          </p:cNvSpPr>
          <p:nvPr/>
        </p:nvSpPr>
        <p:spPr bwMode="auto">
          <a:xfrm>
            <a:off x="1660525" y="33338"/>
            <a:ext cx="932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a:solidFill>
                  <a:srgbClr val="FF0000"/>
                </a:solidFill>
                <a:latin typeface="メイリオ" panose="020B0604030504040204" pitchFamily="50" charset="-128"/>
                <a:ea typeface="メイリオ" panose="020B0604030504040204" pitchFamily="50" charset="-128"/>
              </a:rPr>
              <a:t>系統図・マトリックス図　　　　　　　　　　　　　　　　　　　　　　　</a:t>
            </a:r>
            <a:endParaRPr lang="ja-JP" altLang="en-US" sz="1600">
              <a:solidFill>
                <a:srgbClr val="FF0000"/>
              </a:solidFill>
              <a:latin typeface="メイリオ" panose="020B0604030504040204" pitchFamily="50" charset="-128"/>
              <a:ea typeface="メイリオ" panose="020B0604030504040204" pitchFamily="50" charset="-128"/>
            </a:endParaRPr>
          </a:p>
        </p:txBody>
      </p:sp>
      <p:graphicFrame>
        <p:nvGraphicFramePr>
          <p:cNvPr id="101381" name="Object 6">
            <a:extLst>
              <a:ext uri="{FF2B5EF4-FFF2-40B4-BE49-F238E27FC236}">
                <a16:creationId xmlns:a16="http://schemas.microsoft.com/office/drawing/2014/main" id="{5481544B-8D0C-5F81-5093-C6C0131F2488}"/>
              </a:ext>
            </a:extLst>
          </p:cNvPr>
          <p:cNvGraphicFramePr>
            <a:graphicFrameLocks noChangeAspect="1"/>
          </p:cNvGraphicFramePr>
          <p:nvPr/>
        </p:nvGraphicFramePr>
        <p:xfrm>
          <a:off x="1524000" y="1379538"/>
          <a:ext cx="5464175" cy="4733925"/>
        </p:xfrm>
        <a:graphic>
          <a:graphicData uri="http://schemas.openxmlformats.org/presentationml/2006/ole">
            <mc:AlternateContent xmlns:mc="http://schemas.openxmlformats.org/markup-compatibility/2006">
              <mc:Choice xmlns:v="urn:schemas-microsoft-com:vml" Requires="v">
                <p:oleObj name="Worksheet" r:id="rId4" imgW="6848856" imgH="5934456" progId="Excel.Sheet.8">
                  <p:embed/>
                </p:oleObj>
              </mc:Choice>
              <mc:Fallback>
                <p:oleObj name="Worksheet" r:id="rId4" imgW="6848856" imgH="5934456" progId="Excel.Shee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379538"/>
                        <a:ext cx="5464175"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3899" name="AutoShape 11">
            <a:extLst>
              <a:ext uri="{FF2B5EF4-FFF2-40B4-BE49-F238E27FC236}">
                <a16:creationId xmlns:a16="http://schemas.microsoft.com/office/drawing/2014/main" id="{0DC21360-E85F-E469-9B92-CFAB3FAF1344}"/>
              </a:ext>
            </a:extLst>
          </p:cNvPr>
          <p:cNvSpPr>
            <a:spLocks noChangeArrowheads="1"/>
          </p:cNvSpPr>
          <p:nvPr/>
        </p:nvSpPr>
        <p:spPr bwMode="auto">
          <a:xfrm>
            <a:off x="2457450" y="638175"/>
            <a:ext cx="6045200" cy="571500"/>
          </a:xfrm>
          <a:prstGeom prst="star24">
            <a:avLst>
              <a:gd name="adj" fmla="val 41926"/>
            </a:avLst>
          </a:prstGeom>
          <a:solidFill>
            <a:srgbClr val="CCECFF"/>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i="1">
                <a:solidFill>
                  <a:srgbClr val="000000"/>
                </a:solidFill>
                <a:latin typeface="メイリオ" panose="020B0604030504040204" pitchFamily="50" charset="-128"/>
                <a:ea typeface="メイリオ" panose="020B0604030504040204" pitchFamily="50" charset="-128"/>
              </a:rPr>
              <a:t>主要因に対する内容を一次手段へ</a:t>
            </a:r>
          </a:p>
        </p:txBody>
      </p:sp>
      <p:sp>
        <p:nvSpPr>
          <p:cNvPr id="350215" name="AutoShape 7175">
            <a:extLst>
              <a:ext uri="{FF2B5EF4-FFF2-40B4-BE49-F238E27FC236}">
                <a16:creationId xmlns:a16="http://schemas.microsoft.com/office/drawing/2014/main" id="{2E351041-FAF0-BB3E-19EE-1CED3A104A71}"/>
              </a:ext>
            </a:extLst>
          </p:cNvPr>
          <p:cNvSpPr>
            <a:spLocks noChangeArrowheads="1"/>
          </p:cNvSpPr>
          <p:nvPr/>
        </p:nvSpPr>
        <p:spPr bwMode="auto">
          <a:xfrm rot="600000">
            <a:off x="6810375" y="1774825"/>
            <a:ext cx="1249363" cy="554038"/>
          </a:xfrm>
          <a:prstGeom prst="rightArrow">
            <a:avLst>
              <a:gd name="adj1" fmla="val 49380"/>
              <a:gd name="adj2" fmla="val 199235"/>
            </a:avLst>
          </a:prstGeom>
          <a:solidFill>
            <a:srgbClr val="FF0000"/>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sp>
        <p:nvSpPr>
          <p:cNvPr id="350216" name="AutoShape 7176">
            <a:extLst>
              <a:ext uri="{FF2B5EF4-FFF2-40B4-BE49-F238E27FC236}">
                <a16:creationId xmlns:a16="http://schemas.microsoft.com/office/drawing/2014/main" id="{E2CB47AF-ED4C-73E4-2F9D-7B46230582C9}"/>
              </a:ext>
            </a:extLst>
          </p:cNvPr>
          <p:cNvSpPr>
            <a:spLocks noChangeArrowheads="1"/>
          </p:cNvSpPr>
          <p:nvPr/>
        </p:nvSpPr>
        <p:spPr bwMode="auto">
          <a:xfrm rot="480000">
            <a:off x="4192588" y="2771775"/>
            <a:ext cx="3924300" cy="554038"/>
          </a:xfrm>
          <a:prstGeom prst="rightArrow">
            <a:avLst>
              <a:gd name="adj1" fmla="val 49380"/>
              <a:gd name="adj2" fmla="val 170388"/>
            </a:avLst>
          </a:prstGeom>
          <a:solidFill>
            <a:srgbClr val="FF0000"/>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sp>
        <p:nvSpPr>
          <p:cNvPr id="350217" name="AutoShape 7177">
            <a:extLst>
              <a:ext uri="{FF2B5EF4-FFF2-40B4-BE49-F238E27FC236}">
                <a16:creationId xmlns:a16="http://schemas.microsoft.com/office/drawing/2014/main" id="{6DE61B45-DB9E-1056-F092-C83BCBECA99A}"/>
              </a:ext>
            </a:extLst>
          </p:cNvPr>
          <p:cNvSpPr>
            <a:spLocks noChangeArrowheads="1"/>
          </p:cNvSpPr>
          <p:nvPr/>
        </p:nvSpPr>
        <p:spPr bwMode="auto">
          <a:xfrm rot="480000">
            <a:off x="3552825" y="3813175"/>
            <a:ext cx="4537075" cy="555625"/>
          </a:xfrm>
          <a:prstGeom prst="rightArrow">
            <a:avLst>
              <a:gd name="adj1" fmla="val 49380"/>
              <a:gd name="adj2" fmla="val 185430"/>
            </a:avLst>
          </a:prstGeom>
          <a:solidFill>
            <a:srgbClr val="FF0000"/>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sp>
        <p:nvSpPr>
          <p:cNvPr id="350218" name="AutoShape 7178">
            <a:extLst>
              <a:ext uri="{FF2B5EF4-FFF2-40B4-BE49-F238E27FC236}">
                <a16:creationId xmlns:a16="http://schemas.microsoft.com/office/drawing/2014/main" id="{1BC1F7B4-A575-A291-1F6E-9A7A461E4D76}"/>
              </a:ext>
            </a:extLst>
          </p:cNvPr>
          <p:cNvSpPr>
            <a:spLocks noChangeArrowheads="1"/>
          </p:cNvSpPr>
          <p:nvPr/>
        </p:nvSpPr>
        <p:spPr bwMode="auto">
          <a:xfrm rot="480000">
            <a:off x="3505200" y="4646613"/>
            <a:ext cx="4581525" cy="555625"/>
          </a:xfrm>
          <a:prstGeom prst="rightArrow">
            <a:avLst>
              <a:gd name="adj1" fmla="val 49380"/>
              <a:gd name="adj2" fmla="val 208052"/>
            </a:avLst>
          </a:prstGeom>
          <a:solidFill>
            <a:srgbClr val="FF0000"/>
          </a:solidFill>
          <a:ln w="12700">
            <a:solidFill>
              <a:schemeClr val="tx1"/>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293899"/>
                                        </p:tgtEl>
                                        <p:attrNameLst>
                                          <p:attrName>style.visibility</p:attrName>
                                        </p:attrNameLst>
                                      </p:cBhvr>
                                      <p:to>
                                        <p:strVal val="visible"/>
                                      </p:to>
                                    </p:set>
                                    <p:animEffect transition="in" filter="box(out)">
                                      <p:cBhvr>
                                        <p:cTn id="7" dur="500"/>
                                        <p:tgtEl>
                                          <p:spTgt spid="293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50215"/>
                                        </p:tgtEl>
                                        <p:attrNameLst>
                                          <p:attrName>style.visibility</p:attrName>
                                        </p:attrNameLst>
                                      </p:cBhvr>
                                      <p:to>
                                        <p:strVal val="visible"/>
                                      </p:to>
                                    </p:set>
                                    <p:animEffect transition="in" filter="checkerboard(across)">
                                      <p:cBhvr>
                                        <p:cTn id="12" dur="500"/>
                                        <p:tgtEl>
                                          <p:spTgt spid="3502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50216"/>
                                        </p:tgtEl>
                                        <p:attrNameLst>
                                          <p:attrName>style.visibility</p:attrName>
                                        </p:attrNameLst>
                                      </p:cBhvr>
                                      <p:to>
                                        <p:strVal val="visible"/>
                                      </p:to>
                                    </p:set>
                                    <p:animEffect transition="in" filter="checkerboard(across)">
                                      <p:cBhvr>
                                        <p:cTn id="17" dur="500"/>
                                        <p:tgtEl>
                                          <p:spTgt spid="3502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50217"/>
                                        </p:tgtEl>
                                        <p:attrNameLst>
                                          <p:attrName>style.visibility</p:attrName>
                                        </p:attrNameLst>
                                      </p:cBhvr>
                                      <p:to>
                                        <p:strVal val="visible"/>
                                      </p:to>
                                    </p:set>
                                    <p:animEffect transition="in" filter="checkerboard(across)">
                                      <p:cBhvr>
                                        <p:cTn id="22" dur="500"/>
                                        <p:tgtEl>
                                          <p:spTgt spid="3502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350218"/>
                                        </p:tgtEl>
                                        <p:attrNameLst>
                                          <p:attrName>style.visibility</p:attrName>
                                        </p:attrNameLst>
                                      </p:cBhvr>
                                      <p:to>
                                        <p:strVal val="visible"/>
                                      </p:to>
                                    </p:set>
                                    <p:animEffect transition="in" filter="checkerboard(across)">
                                      <p:cBhvr>
                                        <p:cTn id="27" dur="500"/>
                                        <p:tgtEl>
                                          <p:spTgt spid="350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9" grpId="0" animBg="1" autoUpdateAnimBg="0"/>
      <p:bldP spid="350215" grpId="0" animBg="1"/>
      <p:bldP spid="350216" grpId="0" animBg="1"/>
      <p:bldP spid="350217" grpId="0" animBg="1"/>
      <p:bldP spid="35021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スライド番号プレースホルダ 4">
            <a:extLst>
              <a:ext uri="{FF2B5EF4-FFF2-40B4-BE49-F238E27FC236}">
                <a16:creationId xmlns:a16="http://schemas.microsoft.com/office/drawing/2014/main" id="{2984D2BE-DB94-EEFA-0E6E-A8CB5446D144}"/>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3AA9325F-5EDA-4F85-8D4F-0D24DDE1CB57}"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72</a:t>
            </a:fld>
            <a:endParaRPr lang="en-US" altLang="ja-JP" sz="1200" b="0">
              <a:solidFill>
                <a:srgbClr val="000000"/>
              </a:solidFill>
              <a:latin typeface="メイリオ" panose="020B0604030504040204" pitchFamily="50" charset="-128"/>
              <a:ea typeface="メイリオ" panose="020B0604030504040204" pitchFamily="50" charset="-128"/>
            </a:endParaRPr>
          </a:p>
        </p:txBody>
      </p:sp>
      <p:pic>
        <p:nvPicPr>
          <p:cNvPr id="103427" name="Picture 2">
            <a:extLst>
              <a:ext uri="{FF2B5EF4-FFF2-40B4-BE49-F238E27FC236}">
                <a16:creationId xmlns:a16="http://schemas.microsoft.com/office/drawing/2014/main" id="{EE505FF2-E8DB-0918-BD42-54AC9C0081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10075" y="1003300"/>
            <a:ext cx="6257925"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03428" name="Text Box 4">
            <a:extLst>
              <a:ext uri="{FF2B5EF4-FFF2-40B4-BE49-F238E27FC236}">
                <a16:creationId xmlns:a16="http://schemas.microsoft.com/office/drawing/2014/main" id="{C22F75EB-E88E-FDE0-D5A7-5832B5318BDF}"/>
              </a:ext>
            </a:extLst>
          </p:cNvPr>
          <p:cNvSpPr txBox="1">
            <a:spLocks noChangeArrowheads="1"/>
          </p:cNvSpPr>
          <p:nvPr/>
        </p:nvSpPr>
        <p:spPr bwMode="auto">
          <a:xfrm>
            <a:off x="1660525" y="7938"/>
            <a:ext cx="8904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FF0000"/>
                </a:solidFill>
                <a:latin typeface="メイリオ" panose="020B0604030504040204" pitchFamily="50" charset="-128"/>
                <a:ea typeface="メイリオ" panose="020B0604030504040204" pitchFamily="50" charset="-128"/>
              </a:rPr>
              <a:t>系統図・マトリックス図　　　　　　　　　　　　　　　　　　　　　　　</a:t>
            </a:r>
            <a:endParaRPr lang="ja-JP" altLang="en-US" sz="1600" b="0">
              <a:solidFill>
                <a:srgbClr val="FF0000"/>
              </a:solidFill>
              <a:latin typeface="メイリオ" panose="020B0604030504040204" pitchFamily="50" charset="-128"/>
              <a:ea typeface="メイリオ" panose="020B0604030504040204" pitchFamily="50" charset="-128"/>
            </a:endParaRPr>
          </a:p>
        </p:txBody>
      </p:sp>
      <p:graphicFrame>
        <p:nvGraphicFramePr>
          <p:cNvPr id="103429" name="Object 5">
            <a:extLst>
              <a:ext uri="{FF2B5EF4-FFF2-40B4-BE49-F238E27FC236}">
                <a16:creationId xmlns:a16="http://schemas.microsoft.com/office/drawing/2014/main" id="{60F4A2B0-BF6C-FA9E-F4DD-304804AD79A0}"/>
              </a:ext>
            </a:extLst>
          </p:cNvPr>
          <p:cNvGraphicFramePr>
            <a:graphicFrameLocks noChangeAspect="1"/>
          </p:cNvGraphicFramePr>
          <p:nvPr/>
        </p:nvGraphicFramePr>
        <p:xfrm>
          <a:off x="-1293813" y="1531938"/>
          <a:ext cx="5464176" cy="4733925"/>
        </p:xfrm>
        <a:graphic>
          <a:graphicData uri="http://schemas.openxmlformats.org/presentationml/2006/ole">
            <mc:AlternateContent xmlns:mc="http://schemas.openxmlformats.org/markup-compatibility/2006">
              <mc:Choice xmlns:v="urn:schemas-microsoft-com:vml" Requires="v">
                <p:oleObj name="Worksheet" r:id="rId4" imgW="6848856" imgH="5934456" progId="Excel.Sheet.8">
                  <p:embed/>
                </p:oleObj>
              </mc:Choice>
              <mc:Fallback>
                <p:oleObj name="Worksheet" r:id="rId4" imgW="6848856" imgH="5934456" progId="Excel.Shee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3813" y="1531938"/>
                        <a:ext cx="5464176"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30" name="AutoShape 7">
            <a:extLst>
              <a:ext uri="{FF2B5EF4-FFF2-40B4-BE49-F238E27FC236}">
                <a16:creationId xmlns:a16="http://schemas.microsoft.com/office/drawing/2014/main" id="{122647FE-8942-0E69-9E01-7B046CFF279B}"/>
              </a:ext>
            </a:extLst>
          </p:cNvPr>
          <p:cNvSpPr>
            <a:spLocks noChangeArrowheads="1"/>
          </p:cNvSpPr>
          <p:nvPr/>
        </p:nvSpPr>
        <p:spPr bwMode="auto">
          <a:xfrm>
            <a:off x="4038600" y="1528763"/>
            <a:ext cx="1219200" cy="276225"/>
          </a:xfrm>
          <a:prstGeom prst="curvedDownArrow">
            <a:avLst>
              <a:gd name="adj1" fmla="val 17492"/>
              <a:gd name="adj2" fmla="val 54151"/>
              <a:gd name="adj3" fmla="val 33333"/>
            </a:avLst>
          </a:prstGeom>
          <a:solidFill>
            <a:srgbClr val="FF0000"/>
          </a:solidFill>
          <a:ln w="12700">
            <a:solidFill>
              <a:schemeClr val="bg2"/>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03431" name="Text Box 8">
            <a:extLst>
              <a:ext uri="{FF2B5EF4-FFF2-40B4-BE49-F238E27FC236}">
                <a16:creationId xmlns:a16="http://schemas.microsoft.com/office/drawing/2014/main" id="{1C4920C9-0DA0-1D42-F845-557D2AEE682D}"/>
              </a:ext>
            </a:extLst>
          </p:cNvPr>
          <p:cNvSpPr txBox="1">
            <a:spLocks noChangeArrowheads="1"/>
          </p:cNvSpPr>
          <p:nvPr/>
        </p:nvSpPr>
        <p:spPr bwMode="auto">
          <a:xfrm>
            <a:off x="2209800" y="1171575"/>
            <a:ext cx="14382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FF0000"/>
                </a:solidFill>
                <a:latin typeface="メイリオ" panose="020B0604030504040204" pitchFamily="50" charset="-128"/>
                <a:ea typeface="メイリオ" panose="020B0604030504040204" pitchFamily="50" charset="-128"/>
              </a:rPr>
              <a:t>（Ｐ－２７参照）</a:t>
            </a:r>
          </a:p>
        </p:txBody>
      </p:sp>
      <p:sp>
        <p:nvSpPr>
          <p:cNvPr id="103432" name="AutoShape 9">
            <a:extLst>
              <a:ext uri="{FF2B5EF4-FFF2-40B4-BE49-F238E27FC236}">
                <a16:creationId xmlns:a16="http://schemas.microsoft.com/office/drawing/2014/main" id="{BAE58289-3BEF-C6A9-B461-9B44CEEB9C1F}"/>
              </a:ext>
            </a:extLst>
          </p:cNvPr>
          <p:cNvSpPr>
            <a:spLocks noChangeArrowheads="1"/>
          </p:cNvSpPr>
          <p:nvPr/>
        </p:nvSpPr>
        <p:spPr bwMode="auto">
          <a:xfrm>
            <a:off x="5549900" y="1916113"/>
            <a:ext cx="1219200" cy="276225"/>
          </a:xfrm>
          <a:prstGeom prst="curvedDownArrow">
            <a:avLst>
              <a:gd name="adj1" fmla="val 17492"/>
              <a:gd name="adj2" fmla="val 54151"/>
              <a:gd name="adj3" fmla="val 33333"/>
            </a:avLst>
          </a:prstGeom>
          <a:solidFill>
            <a:srgbClr val="FF0000"/>
          </a:solidFill>
          <a:ln w="12700">
            <a:solidFill>
              <a:schemeClr val="bg2"/>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03433" name="AutoShape 10">
            <a:extLst>
              <a:ext uri="{FF2B5EF4-FFF2-40B4-BE49-F238E27FC236}">
                <a16:creationId xmlns:a16="http://schemas.microsoft.com/office/drawing/2014/main" id="{2ECEFCDF-1D84-558E-CA60-7C9582DF1D4A}"/>
              </a:ext>
            </a:extLst>
          </p:cNvPr>
          <p:cNvSpPr>
            <a:spLocks noChangeArrowheads="1"/>
          </p:cNvSpPr>
          <p:nvPr/>
        </p:nvSpPr>
        <p:spPr bwMode="auto">
          <a:xfrm>
            <a:off x="7013575" y="2293938"/>
            <a:ext cx="1219200" cy="276225"/>
          </a:xfrm>
          <a:prstGeom prst="curvedDownArrow">
            <a:avLst>
              <a:gd name="adj1" fmla="val 17492"/>
              <a:gd name="adj2" fmla="val 54151"/>
              <a:gd name="adj3" fmla="val 33333"/>
            </a:avLst>
          </a:prstGeom>
          <a:solidFill>
            <a:srgbClr val="FF0000"/>
          </a:solidFill>
          <a:ln w="12700">
            <a:solidFill>
              <a:schemeClr val="bg2"/>
            </a:solidFill>
            <a:miter lim="800000"/>
            <a:headEnd/>
            <a:tailEnd/>
          </a:ln>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353291" name="AutoShape 11">
            <a:extLst>
              <a:ext uri="{FF2B5EF4-FFF2-40B4-BE49-F238E27FC236}">
                <a16:creationId xmlns:a16="http://schemas.microsoft.com/office/drawing/2014/main" id="{0D37C049-C60E-99FF-06CF-1D1E1304B0A3}"/>
              </a:ext>
            </a:extLst>
          </p:cNvPr>
          <p:cNvSpPr>
            <a:spLocks noChangeArrowheads="1"/>
          </p:cNvSpPr>
          <p:nvPr/>
        </p:nvSpPr>
        <p:spPr bwMode="auto">
          <a:xfrm>
            <a:off x="1647825" y="485775"/>
            <a:ext cx="8731250" cy="571500"/>
          </a:xfrm>
          <a:prstGeom prst="star24">
            <a:avLst>
              <a:gd name="adj" fmla="val 41926"/>
            </a:avLst>
          </a:prstGeom>
          <a:solidFill>
            <a:srgbClr val="CCECFF"/>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0">
                <a:solidFill>
                  <a:srgbClr val="000000"/>
                </a:solidFill>
                <a:latin typeface="メイリオ" panose="020B0604030504040204" pitchFamily="50" charset="-128"/>
                <a:ea typeface="メイリオ" panose="020B0604030504040204" pitchFamily="50" charset="-128"/>
              </a:rPr>
              <a:t>出された手段について、項目で評価し実行案を決定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0"/>
                                  </p:stCondLst>
                                  <p:childTnLst>
                                    <p:set>
                                      <p:cBhvr>
                                        <p:cTn id="6" dur="1" fill="hold">
                                          <p:stCondLst>
                                            <p:cond delay="0"/>
                                          </p:stCondLst>
                                        </p:cTn>
                                        <p:tgtEl>
                                          <p:spTgt spid="353291"/>
                                        </p:tgtEl>
                                        <p:attrNameLst>
                                          <p:attrName>style.visibility</p:attrName>
                                        </p:attrNameLst>
                                      </p:cBhvr>
                                      <p:to>
                                        <p:strVal val="visible"/>
                                      </p:to>
                                    </p:set>
                                    <p:animEffect transition="in" filter="box(out)">
                                      <p:cBhvr>
                                        <p:cTn id="7" dur="500"/>
                                        <p:tgtEl>
                                          <p:spTgt spid="353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91"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4">
            <a:extLst>
              <a:ext uri="{FF2B5EF4-FFF2-40B4-BE49-F238E27FC236}">
                <a16:creationId xmlns:a16="http://schemas.microsoft.com/office/drawing/2014/main" id="{9A854B48-840F-07F2-0AA4-70EB791F8495}"/>
              </a:ext>
            </a:extLst>
          </p:cNvPr>
          <p:cNvSpPr>
            <a:spLocks noChangeArrowheads="1"/>
          </p:cNvSpPr>
          <p:nvPr/>
        </p:nvSpPr>
        <p:spPr bwMode="auto">
          <a:xfrm>
            <a:off x="1774825" y="1844675"/>
            <a:ext cx="503238" cy="48974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75" name="Text Box 5">
            <a:extLst>
              <a:ext uri="{FF2B5EF4-FFF2-40B4-BE49-F238E27FC236}">
                <a16:creationId xmlns:a16="http://schemas.microsoft.com/office/drawing/2014/main" id="{127DD2EE-AAE9-8EEA-E3A0-12D793B6000F}"/>
              </a:ext>
            </a:extLst>
          </p:cNvPr>
          <p:cNvSpPr txBox="1">
            <a:spLocks noChangeArrowheads="1"/>
          </p:cNvSpPr>
          <p:nvPr/>
        </p:nvSpPr>
        <p:spPr bwMode="auto">
          <a:xfrm>
            <a:off x="1343025" y="14288"/>
            <a:ext cx="2627313"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Ｃコース　ＧＤ記録用紙（発表資料６）</a:t>
            </a:r>
          </a:p>
        </p:txBody>
      </p:sp>
      <p:sp>
        <p:nvSpPr>
          <p:cNvPr id="105476" name="Text Box 6">
            <a:extLst>
              <a:ext uri="{FF2B5EF4-FFF2-40B4-BE49-F238E27FC236}">
                <a16:creationId xmlns:a16="http://schemas.microsoft.com/office/drawing/2014/main" id="{EBB95B11-D6C7-EAEC-B85B-1A7081EF8824}"/>
              </a:ext>
            </a:extLst>
          </p:cNvPr>
          <p:cNvSpPr txBox="1">
            <a:spLocks noChangeArrowheads="1"/>
          </p:cNvSpPr>
          <p:nvPr/>
        </p:nvSpPr>
        <p:spPr bwMode="auto">
          <a:xfrm>
            <a:off x="1524000" y="260350"/>
            <a:ext cx="2520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latin typeface="Arial" panose="020B0604020202020204" pitchFamily="34" charset="0"/>
              </a:rPr>
              <a:t>５．対策の検討・実施</a:t>
            </a:r>
          </a:p>
        </p:txBody>
      </p:sp>
      <p:sp>
        <p:nvSpPr>
          <p:cNvPr id="105477" name="Rectangle 7">
            <a:extLst>
              <a:ext uri="{FF2B5EF4-FFF2-40B4-BE49-F238E27FC236}">
                <a16:creationId xmlns:a16="http://schemas.microsoft.com/office/drawing/2014/main" id="{0E0C7906-8F41-DDE0-64A2-505533C568E1}"/>
              </a:ext>
            </a:extLst>
          </p:cNvPr>
          <p:cNvSpPr>
            <a:spLocks noChangeArrowheads="1"/>
          </p:cNvSpPr>
          <p:nvPr/>
        </p:nvSpPr>
        <p:spPr bwMode="auto">
          <a:xfrm>
            <a:off x="2495550" y="2060575"/>
            <a:ext cx="1655763" cy="36036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78" name="Rectangle 9">
            <a:extLst>
              <a:ext uri="{FF2B5EF4-FFF2-40B4-BE49-F238E27FC236}">
                <a16:creationId xmlns:a16="http://schemas.microsoft.com/office/drawing/2014/main" id="{7AF19121-C3E7-43F5-EE52-D5165B37EECB}"/>
              </a:ext>
            </a:extLst>
          </p:cNvPr>
          <p:cNvSpPr>
            <a:spLocks noChangeArrowheads="1"/>
          </p:cNvSpPr>
          <p:nvPr/>
        </p:nvSpPr>
        <p:spPr bwMode="auto">
          <a:xfrm>
            <a:off x="2495550" y="3429000"/>
            <a:ext cx="1655763" cy="36036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79" name="Rectangle 10">
            <a:extLst>
              <a:ext uri="{FF2B5EF4-FFF2-40B4-BE49-F238E27FC236}">
                <a16:creationId xmlns:a16="http://schemas.microsoft.com/office/drawing/2014/main" id="{0EBC99D2-D319-C8B3-AA08-5AB925DCE20B}"/>
              </a:ext>
            </a:extLst>
          </p:cNvPr>
          <p:cNvSpPr>
            <a:spLocks noChangeArrowheads="1"/>
          </p:cNvSpPr>
          <p:nvPr/>
        </p:nvSpPr>
        <p:spPr bwMode="auto">
          <a:xfrm>
            <a:off x="2495550" y="4725988"/>
            <a:ext cx="1655763"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0" name="Rectangle 11">
            <a:extLst>
              <a:ext uri="{FF2B5EF4-FFF2-40B4-BE49-F238E27FC236}">
                <a16:creationId xmlns:a16="http://schemas.microsoft.com/office/drawing/2014/main" id="{9B31F0CC-7857-D734-807C-A2550CCDA1E3}"/>
              </a:ext>
            </a:extLst>
          </p:cNvPr>
          <p:cNvSpPr>
            <a:spLocks noChangeArrowheads="1"/>
          </p:cNvSpPr>
          <p:nvPr/>
        </p:nvSpPr>
        <p:spPr bwMode="auto">
          <a:xfrm>
            <a:off x="2495550" y="6021388"/>
            <a:ext cx="1655763"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1" name="Rectangle 12">
            <a:extLst>
              <a:ext uri="{FF2B5EF4-FFF2-40B4-BE49-F238E27FC236}">
                <a16:creationId xmlns:a16="http://schemas.microsoft.com/office/drawing/2014/main" id="{17097234-B18F-0CAD-C007-D570289BB809}"/>
              </a:ext>
            </a:extLst>
          </p:cNvPr>
          <p:cNvSpPr>
            <a:spLocks noChangeArrowheads="1"/>
          </p:cNvSpPr>
          <p:nvPr/>
        </p:nvSpPr>
        <p:spPr bwMode="auto">
          <a:xfrm>
            <a:off x="4367213" y="1773238"/>
            <a:ext cx="1657350"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2" name="Rectangle 13">
            <a:extLst>
              <a:ext uri="{FF2B5EF4-FFF2-40B4-BE49-F238E27FC236}">
                <a16:creationId xmlns:a16="http://schemas.microsoft.com/office/drawing/2014/main" id="{F5B8CBD2-9A70-5C1B-82E9-A24E3067047A}"/>
              </a:ext>
            </a:extLst>
          </p:cNvPr>
          <p:cNvSpPr>
            <a:spLocks noChangeArrowheads="1"/>
          </p:cNvSpPr>
          <p:nvPr/>
        </p:nvSpPr>
        <p:spPr bwMode="auto">
          <a:xfrm>
            <a:off x="4367213" y="2420938"/>
            <a:ext cx="1657350"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3" name="Rectangle 14">
            <a:extLst>
              <a:ext uri="{FF2B5EF4-FFF2-40B4-BE49-F238E27FC236}">
                <a16:creationId xmlns:a16="http://schemas.microsoft.com/office/drawing/2014/main" id="{F9642D09-0AC8-CE57-5E8E-DC89763E40B4}"/>
              </a:ext>
            </a:extLst>
          </p:cNvPr>
          <p:cNvSpPr>
            <a:spLocks noChangeArrowheads="1"/>
          </p:cNvSpPr>
          <p:nvPr/>
        </p:nvSpPr>
        <p:spPr bwMode="auto">
          <a:xfrm>
            <a:off x="4367213" y="3141663"/>
            <a:ext cx="1655762"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4" name="Rectangle 15">
            <a:extLst>
              <a:ext uri="{FF2B5EF4-FFF2-40B4-BE49-F238E27FC236}">
                <a16:creationId xmlns:a16="http://schemas.microsoft.com/office/drawing/2014/main" id="{1F866ABC-CBC8-22BB-FA7B-7962ABDCB14D}"/>
              </a:ext>
            </a:extLst>
          </p:cNvPr>
          <p:cNvSpPr>
            <a:spLocks noChangeArrowheads="1"/>
          </p:cNvSpPr>
          <p:nvPr/>
        </p:nvSpPr>
        <p:spPr bwMode="auto">
          <a:xfrm>
            <a:off x="4367213" y="3789363"/>
            <a:ext cx="1655762"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5" name="Rectangle 16">
            <a:extLst>
              <a:ext uri="{FF2B5EF4-FFF2-40B4-BE49-F238E27FC236}">
                <a16:creationId xmlns:a16="http://schemas.microsoft.com/office/drawing/2014/main" id="{955CE284-D57C-857E-DA2A-BB2943D096AA}"/>
              </a:ext>
            </a:extLst>
          </p:cNvPr>
          <p:cNvSpPr>
            <a:spLocks noChangeArrowheads="1"/>
          </p:cNvSpPr>
          <p:nvPr/>
        </p:nvSpPr>
        <p:spPr bwMode="auto">
          <a:xfrm>
            <a:off x="4367213" y="4437063"/>
            <a:ext cx="1655762"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6" name="Rectangle 17">
            <a:extLst>
              <a:ext uri="{FF2B5EF4-FFF2-40B4-BE49-F238E27FC236}">
                <a16:creationId xmlns:a16="http://schemas.microsoft.com/office/drawing/2014/main" id="{CDB80032-5693-B67E-A5A0-12A2613E23E9}"/>
              </a:ext>
            </a:extLst>
          </p:cNvPr>
          <p:cNvSpPr>
            <a:spLocks noChangeArrowheads="1"/>
          </p:cNvSpPr>
          <p:nvPr/>
        </p:nvSpPr>
        <p:spPr bwMode="auto">
          <a:xfrm>
            <a:off x="4367213" y="5084763"/>
            <a:ext cx="1655762" cy="360362"/>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7" name="Rectangle 18">
            <a:extLst>
              <a:ext uri="{FF2B5EF4-FFF2-40B4-BE49-F238E27FC236}">
                <a16:creationId xmlns:a16="http://schemas.microsoft.com/office/drawing/2014/main" id="{2F4EDCBF-0DD3-FE37-7A60-3B2365713B32}"/>
              </a:ext>
            </a:extLst>
          </p:cNvPr>
          <p:cNvSpPr>
            <a:spLocks noChangeArrowheads="1"/>
          </p:cNvSpPr>
          <p:nvPr/>
        </p:nvSpPr>
        <p:spPr bwMode="auto">
          <a:xfrm>
            <a:off x="4367213" y="5734050"/>
            <a:ext cx="1655762" cy="36036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05488" name="Rectangle 19">
            <a:extLst>
              <a:ext uri="{FF2B5EF4-FFF2-40B4-BE49-F238E27FC236}">
                <a16:creationId xmlns:a16="http://schemas.microsoft.com/office/drawing/2014/main" id="{54E891B2-185F-1626-8799-C5EC9CAC1300}"/>
              </a:ext>
            </a:extLst>
          </p:cNvPr>
          <p:cNvSpPr>
            <a:spLocks noChangeArrowheads="1"/>
          </p:cNvSpPr>
          <p:nvPr/>
        </p:nvSpPr>
        <p:spPr bwMode="auto">
          <a:xfrm>
            <a:off x="4367213" y="6381750"/>
            <a:ext cx="1655762" cy="360363"/>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graphicFrame>
        <p:nvGraphicFramePr>
          <p:cNvPr id="23588" name="Group 36">
            <a:extLst>
              <a:ext uri="{FF2B5EF4-FFF2-40B4-BE49-F238E27FC236}">
                <a16:creationId xmlns:a16="http://schemas.microsoft.com/office/drawing/2014/main" id="{1624DE76-7FCD-C9FD-8061-1263B8EFA48B}"/>
              </a:ext>
            </a:extLst>
          </p:cNvPr>
          <p:cNvGraphicFramePr>
            <a:graphicFrameLocks noGrp="1"/>
          </p:cNvGraphicFramePr>
          <p:nvPr/>
        </p:nvGraphicFramePr>
        <p:xfrm>
          <a:off x="6240463" y="1628775"/>
          <a:ext cx="4176712" cy="1165225"/>
        </p:xfrm>
        <a:graphic>
          <a:graphicData uri="http://schemas.openxmlformats.org/drawingml/2006/table">
            <a:tbl>
              <a:tblPr/>
              <a:tblGrid>
                <a:gridCol w="4176712">
                  <a:extLst>
                    <a:ext uri="{9D8B030D-6E8A-4147-A177-3AD203B41FA5}">
                      <a16:colId xmlns:a16="http://schemas.microsoft.com/office/drawing/2014/main" val="20000"/>
                    </a:ext>
                  </a:extLst>
                </a:gridCol>
              </a:tblGrid>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39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99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23817" name="Group 265">
            <a:extLst>
              <a:ext uri="{FF2B5EF4-FFF2-40B4-BE49-F238E27FC236}">
                <a16:creationId xmlns:a16="http://schemas.microsoft.com/office/drawing/2014/main" id="{9DA71B28-3544-13E5-F071-1855D53C62A7}"/>
              </a:ext>
            </a:extLst>
          </p:cNvPr>
          <p:cNvGraphicFramePr>
            <a:graphicFrameLocks noGrp="1"/>
          </p:cNvGraphicFramePr>
          <p:nvPr/>
        </p:nvGraphicFramePr>
        <p:xfrm>
          <a:off x="6240463" y="2997200"/>
          <a:ext cx="4176712" cy="1165225"/>
        </p:xfrm>
        <a:graphic>
          <a:graphicData uri="http://schemas.openxmlformats.org/drawingml/2006/table">
            <a:tbl>
              <a:tblPr/>
              <a:tblGrid>
                <a:gridCol w="2160587">
                  <a:extLst>
                    <a:ext uri="{9D8B030D-6E8A-4147-A177-3AD203B41FA5}">
                      <a16:colId xmlns:a16="http://schemas.microsoft.com/office/drawing/2014/main" val="20000"/>
                    </a:ext>
                  </a:extLst>
                </a:gridCol>
                <a:gridCol w="287338">
                  <a:extLst>
                    <a:ext uri="{9D8B030D-6E8A-4147-A177-3AD203B41FA5}">
                      <a16:colId xmlns:a16="http://schemas.microsoft.com/office/drawing/2014/main" val="20001"/>
                    </a:ext>
                  </a:extLst>
                </a:gridCol>
                <a:gridCol w="287337">
                  <a:extLst>
                    <a:ext uri="{9D8B030D-6E8A-4147-A177-3AD203B41FA5}">
                      <a16:colId xmlns:a16="http://schemas.microsoft.com/office/drawing/2014/main" val="20002"/>
                    </a:ext>
                  </a:extLst>
                </a:gridCol>
                <a:gridCol w="288925">
                  <a:extLst>
                    <a:ext uri="{9D8B030D-6E8A-4147-A177-3AD203B41FA5}">
                      <a16:colId xmlns:a16="http://schemas.microsoft.com/office/drawing/2014/main" val="20003"/>
                    </a:ext>
                  </a:extLst>
                </a:gridCol>
                <a:gridCol w="287338">
                  <a:extLst>
                    <a:ext uri="{9D8B030D-6E8A-4147-A177-3AD203B41FA5}">
                      <a16:colId xmlns:a16="http://schemas.microsoft.com/office/drawing/2014/main" val="20004"/>
                    </a:ext>
                  </a:extLst>
                </a:gridCol>
                <a:gridCol w="288925">
                  <a:extLst>
                    <a:ext uri="{9D8B030D-6E8A-4147-A177-3AD203B41FA5}">
                      <a16:colId xmlns:a16="http://schemas.microsoft.com/office/drawing/2014/main" val="20005"/>
                    </a:ext>
                  </a:extLst>
                </a:gridCol>
                <a:gridCol w="287337">
                  <a:extLst>
                    <a:ext uri="{9D8B030D-6E8A-4147-A177-3AD203B41FA5}">
                      <a16:colId xmlns:a16="http://schemas.microsoft.com/office/drawing/2014/main" val="20006"/>
                    </a:ext>
                  </a:extLst>
                </a:gridCol>
                <a:gridCol w="288925">
                  <a:extLst>
                    <a:ext uri="{9D8B030D-6E8A-4147-A177-3AD203B41FA5}">
                      <a16:colId xmlns:a16="http://schemas.microsoft.com/office/drawing/2014/main" val="20007"/>
                    </a:ext>
                  </a:extLst>
                </a:gridCol>
              </a:tblGrid>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39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99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23791" name="Group 239">
            <a:extLst>
              <a:ext uri="{FF2B5EF4-FFF2-40B4-BE49-F238E27FC236}">
                <a16:creationId xmlns:a16="http://schemas.microsoft.com/office/drawing/2014/main" id="{E10B6602-DE06-1089-C4DD-4E77AA65B9E7}"/>
              </a:ext>
            </a:extLst>
          </p:cNvPr>
          <p:cNvGraphicFramePr>
            <a:graphicFrameLocks noGrp="1"/>
          </p:cNvGraphicFramePr>
          <p:nvPr/>
        </p:nvGraphicFramePr>
        <p:xfrm>
          <a:off x="8401050" y="858838"/>
          <a:ext cx="2016125" cy="1933575"/>
        </p:xfrm>
        <a:graphic>
          <a:graphicData uri="http://schemas.openxmlformats.org/drawingml/2006/table">
            <a:tbl>
              <a:tblPr/>
              <a:tblGrid>
                <a:gridCol w="287338">
                  <a:extLst>
                    <a:ext uri="{9D8B030D-6E8A-4147-A177-3AD203B41FA5}">
                      <a16:colId xmlns:a16="http://schemas.microsoft.com/office/drawing/2014/main" val="20000"/>
                    </a:ext>
                  </a:extLst>
                </a:gridCol>
                <a:gridCol w="287337">
                  <a:extLst>
                    <a:ext uri="{9D8B030D-6E8A-4147-A177-3AD203B41FA5}">
                      <a16:colId xmlns:a16="http://schemas.microsoft.com/office/drawing/2014/main" val="20001"/>
                    </a:ext>
                  </a:extLst>
                </a:gridCol>
                <a:gridCol w="288925">
                  <a:extLst>
                    <a:ext uri="{9D8B030D-6E8A-4147-A177-3AD203B41FA5}">
                      <a16:colId xmlns:a16="http://schemas.microsoft.com/office/drawing/2014/main" val="20002"/>
                    </a:ext>
                  </a:extLst>
                </a:gridCol>
                <a:gridCol w="287338">
                  <a:extLst>
                    <a:ext uri="{9D8B030D-6E8A-4147-A177-3AD203B41FA5}">
                      <a16:colId xmlns:a16="http://schemas.microsoft.com/office/drawing/2014/main" val="20003"/>
                    </a:ext>
                  </a:extLst>
                </a:gridCol>
                <a:gridCol w="288925">
                  <a:extLst>
                    <a:ext uri="{9D8B030D-6E8A-4147-A177-3AD203B41FA5}">
                      <a16:colId xmlns:a16="http://schemas.microsoft.com/office/drawing/2014/main" val="20004"/>
                    </a:ext>
                  </a:extLst>
                </a:gridCol>
                <a:gridCol w="287337">
                  <a:extLst>
                    <a:ext uri="{9D8B030D-6E8A-4147-A177-3AD203B41FA5}">
                      <a16:colId xmlns:a16="http://schemas.microsoft.com/office/drawing/2014/main" val="20005"/>
                    </a:ext>
                  </a:extLst>
                </a:gridCol>
                <a:gridCol w="288925">
                  <a:extLst>
                    <a:ext uri="{9D8B030D-6E8A-4147-A177-3AD203B41FA5}">
                      <a16:colId xmlns:a16="http://schemas.microsoft.com/office/drawing/2014/main" val="20006"/>
                    </a:ext>
                  </a:extLst>
                </a:gridCol>
              </a:tblGrid>
              <a:tr h="268288">
                <a:tc gridSpan="4">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評価</a:t>
                      </a:r>
                    </a:p>
                  </a:txBody>
                  <a:tcP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評価点</a:t>
                      </a:r>
                    </a:p>
                  </a:txBody>
                  <a:tcPr marL="90000" marR="90000" marT="46800" marB="46800"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優先順</a:t>
                      </a:r>
                    </a:p>
                  </a:txBody>
                  <a:tcPr marL="90000" marR="90000" marT="46800" marB="4680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採用</a:t>
                      </a:r>
                    </a:p>
                  </a:txBody>
                  <a:tcPr marL="90000" marR="90000" marT="46800" marB="46800" vert="eaVert"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65287">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効果</a:t>
                      </a:r>
                    </a:p>
                  </a:txBody>
                  <a:tcPr marL="90000" marR="90000" marT="46800" marB="46800"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実現性</a:t>
                      </a:r>
                    </a:p>
                  </a:txBody>
                  <a:tcPr marL="90000" marR="90000" marT="46800" marB="4680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Arial" charset="0"/>
                          <a:ea typeface="ＭＳ Ｐゴシック" pitchFamily="50" charset="-128"/>
                        </a:rPr>
                        <a:t>コスト</a:t>
                      </a:r>
                    </a:p>
                  </a:txBody>
                  <a:tcPr marL="90000" marR="90000" marT="46800" marB="46800" vert="eaVert"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Arial" charset="0"/>
                          <a:ea typeface="ＭＳ Ｐゴシック" pitchFamily="50" charset="-128"/>
                        </a:rPr>
                        <a:t>納期</a:t>
                      </a:r>
                    </a:p>
                  </a:txBody>
                  <a:tcPr marL="90000" marR="90000" marT="46800" marB="46800" vert="eaVert"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1"/>
                  </a:ext>
                </a:extLst>
              </a:tr>
            </a:tbl>
          </a:graphicData>
        </a:graphic>
      </p:graphicFrame>
      <p:graphicFrame>
        <p:nvGraphicFramePr>
          <p:cNvPr id="23818" name="Group 266">
            <a:extLst>
              <a:ext uri="{FF2B5EF4-FFF2-40B4-BE49-F238E27FC236}">
                <a16:creationId xmlns:a16="http://schemas.microsoft.com/office/drawing/2014/main" id="{EDE5392C-29A2-AE20-32DD-867557AA7ED3}"/>
              </a:ext>
            </a:extLst>
          </p:cNvPr>
          <p:cNvGraphicFramePr>
            <a:graphicFrameLocks noGrp="1"/>
          </p:cNvGraphicFramePr>
          <p:nvPr/>
        </p:nvGraphicFramePr>
        <p:xfrm>
          <a:off x="6240463" y="4365625"/>
          <a:ext cx="4176712" cy="1165225"/>
        </p:xfrm>
        <a:graphic>
          <a:graphicData uri="http://schemas.openxmlformats.org/drawingml/2006/table">
            <a:tbl>
              <a:tblPr/>
              <a:tblGrid>
                <a:gridCol w="2160587">
                  <a:extLst>
                    <a:ext uri="{9D8B030D-6E8A-4147-A177-3AD203B41FA5}">
                      <a16:colId xmlns:a16="http://schemas.microsoft.com/office/drawing/2014/main" val="20000"/>
                    </a:ext>
                  </a:extLst>
                </a:gridCol>
                <a:gridCol w="287338">
                  <a:extLst>
                    <a:ext uri="{9D8B030D-6E8A-4147-A177-3AD203B41FA5}">
                      <a16:colId xmlns:a16="http://schemas.microsoft.com/office/drawing/2014/main" val="20001"/>
                    </a:ext>
                  </a:extLst>
                </a:gridCol>
                <a:gridCol w="287337">
                  <a:extLst>
                    <a:ext uri="{9D8B030D-6E8A-4147-A177-3AD203B41FA5}">
                      <a16:colId xmlns:a16="http://schemas.microsoft.com/office/drawing/2014/main" val="20002"/>
                    </a:ext>
                  </a:extLst>
                </a:gridCol>
                <a:gridCol w="288925">
                  <a:extLst>
                    <a:ext uri="{9D8B030D-6E8A-4147-A177-3AD203B41FA5}">
                      <a16:colId xmlns:a16="http://schemas.microsoft.com/office/drawing/2014/main" val="20003"/>
                    </a:ext>
                  </a:extLst>
                </a:gridCol>
                <a:gridCol w="287338">
                  <a:extLst>
                    <a:ext uri="{9D8B030D-6E8A-4147-A177-3AD203B41FA5}">
                      <a16:colId xmlns:a16="http://schemas.microsoft.com/office/drawing/2014/main" val="20004"/>
                    </a:ext>
                  </a:extLst>
                </a:gridCol>
                <a:gridCol w="288925">
                  <a:extLst>
                    <a:ext uri="{9D8B030D-6E8A-4147-A177-3AD203B41FA5}">
                      <a16:colId xmlns:a16="http://schemas.microsoft.com/office/drawing/2014/main" val="20005"/>
                    </a:ext>
                  </a:extLst>
                </a:gridCol>
                <a:gridCol w="287337">
                  <a:extLst>
                    <a:ext uri="{9D8B030D-6E8A-4147-A177-3AD203B41FA5}">
                      <a16:colId xmlns:a16="http://schemas.microsoft.com/office/drawing/2014/main" val="20006"/>
                    </a:ext>
                  </a:extLst>
                </a:gridCol>
                <a:gridCol w="288925">
                  <a:extLst>
                    <a:ext uri="{9D8B030D-6E8A-4147-A177-3AD203B41FA5}">
                      <a16:colId xmlns:a16="http://schemas.microsoft.com/office/drawing/2014/main" val="20007"/>
                    </a:ext>
                  </a:extLst>
                </a:gridCol>
              </a:tblGrid>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39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99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23867" name="Group 315">
            <a:extLst>
              <a:ext uri="{FF2B5EF4-FFF2-40B4-BE49-F238E27FC236}">
                <a16:creationId xmlns:a16="http://schemas.microsoft.com/office/drawing/2014/main" id="{0D54470E-654C-80A6-B7F0-C10E0D46CD44}"/>
              </a:ext>
            </a:extLst>
          </p:cNvPr>
          <p:cNvGraphicFramePr>
            <a:graphicFrameLocks noGrp="1"/>
          </p:cNvGraphicFramePr>
          <p:nvPr/>
        </p:nvGraphicFramePr>
        <p:xfrm>
          <a:off x="6240463" y="5648325"/>
          <a:ext cx="4176712" cy="1165225"/>
        </p:xfrm>
        <a:graphic>
          <a:graphicData uri="http://schemas.openxmlformats.org/drawingml/2006/table">
            <a:tbl>
              <a:tblPr/>
              <a:tblGrid>
                <a:gridCol w="2160587">
                  <a:extLst>
                    <a:ext uri="{9D8B030D-6E8A-4147-A177-3AD203B41FA5}">
                      <a16:colId xmlns:a16="http://schemas.microsoft.com/office/drawing/2014/main" val="20000"/>
                    </a:ext>
                  </a:extLst>
                </a:gridCol>
                <a:gridCol w="287338">
                  <a:extLst>
                    <a:ext uri="{9D8B030D-6E8A-4147-A177-3AD203B41FA5}">
                      <a16:colId xmlns:a16="http://schemas.microsoft.com/office/drawing/2014/main" val="20001"/>
                    </a:ext>
                  </a:extLst>
                </a:gridCol>
                <a:gridCol w="287337">
                  <a:extLst>
                    <a:ext uri="{9D8B030D-6E8A-4147-A177-3AD203B41FA5}">
                      <a16:colId xmlns:a16="http://schemas.microsoft.com/office/drawing/2014/main" val="20002"/>
                    </a:ext>
                  </a:extLst>
                </a:gridCol>
                <a:gridCol w="288925">
                  <a:extLst>
                    <a:ext uri="{9D8B030D-6E8A-4147-A177-3AD203B41FA5}">
                      <a16:colId xmlns:a16="http://schemas.microsoft.com/office/drawing/2014/main" val="20003"/>
                    </a:ext>
                  </a:extLst>
                </a:gridCol>
                <a:gridCol w="287338">
                  <a:extLst>
                    <a:ext uri="{9D8B030D-6E8A-4147-A177-3AD203B41FA5}">
                      <a16:colId xmlns:a16="http://schemas.microsoft.com/office/drawing/2014/main" val="20004"/>
                    </a:ext>
                  </a:extLst>
                </a:gridCol>
                <a:gridCol w="288925">
                  <a:extLst>
                    <a:ext uri="{9D8B030D-6E8A-4147-A177-3AD203B41FA5}">
                      <a16:colId xmlns:a16="http://schemas.microsoft.com/office/drawing/2014/main" val="20005"/>
                    </a:ext>
                  </a:extLst>
                </a:gridCol>
                <a:gridCol w="287337">
                  <a:extLst>
                    <a:ext uri="{9D8B030D-6E8A-4147-A177-3AD203B41FA5}">
                      <a16:colId xmlns:a16="http://schemas.microsoft.com/office/drawing/2014/main" val="20006"/>
                    </a:ext>
                  </a:extLst>
                </a:gridCol>
                <a:gridCol w="288925">
                  <a:extLst>
                    <a:ext uri="{9D8B030D-6E8A-4147-A177-3AD203B41FA5}">
                      <a16:colId xmlns:a16="http://schemas.microsoft.com/office/drawing/2014/main" val="20007"/>
                    </a:ext>
                  </a:extLst>
                </a:gridCol>
              </a:tblGrid>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7416">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394">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599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Arial" charset="0"/>
                        <a:ea typeface="ＭＳ Ｐゴシック" pitchFamily="50" charset="-128"/>
                      </a:endParaRPr>
                    </a:p>
                  </a:txBody>
                  <a:tcPr marT="45732" marB="45732"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5668" name="Text Box 364">
            <a:extLst>
              <a:ext uri="{FF2B5EF4-FFF2-40B4-BE49-F238E27FC236}">
                <a16:creationId xmlns:a16="http://schemas.microsoft.com/office/drawing/2014/main" id="{3BA442C9-4E17-0B5C-5432-3BB18426C639}"/>
              </a:ext>
            </a:extLst>
          </p:cNvPr>
          <p:cNvSpPr txBox="1">
            <a:spLocks noChangeArrowheads="1"/>
          </p:cNvSpPr>
          <p:nvPr/>
        </p:nvSpPr>
        <p:spPr bwMode="auto">
          <a:xfrm>
            <a:off x="1631950" y="1341438"/>
            <a:ext cx="936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a:latin typeface="Arial" panose="020B0604020202020204" pitchFamily="34" charset="0"/>
              </a:rPr>
              <a:t>基本目的</a:t>
            </a:r>
          </a:p>
        </p:txBody>
      </p:sp>
      <p:sp>
        <p:nvSpPr>
          <p:cNvPr id="105669" name="Text Box 365">
            <a:extLst>
              <a:ext uri="{FF2B5EF4-FFF2-40B4-BE49-F238E27FC236}">
                <a16:creationId xmlns:a16="http://schemas.microsoft.com/office/drawing/2014/main" id="{C0041846-7B53-FE7E-A00D-7AA47F3E0760}"/>
              </a:ext>
            </a:extLst>
          </p:cNvPr>
          <p:cNvSpPr txBox="1">
            <a:spLocks noChangeArrowheads="1"/>
          </p:cNvSpPr>
          <p:nvPr/>
        </p:nvSpPr>
        <p:spPr bwMode="auto">
          <a:xfrm>
            <a:off x="2927350" y="1341438"/>
            <a:ext cx="936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a:latin typeface="Arial" panose="020B0604020202020204" pitchFamily="34" charset="0"/>
              </a:rPr>
              <a:t>１次手段</a:t>
            </a:r>
          </a:p>
        </p:txBody>
      </p:sp>
      <p:sp>
        <p:nvSpPr>
          <p:cNvPr id="105670" name="Text Box 366">
            <a:extLst>
              <a:ext uri="{FF2B5EF4-FFF2-40B4-BE49-F238E27FC236}">
                <a16:creationId xmlns:a16="http://schemas.microsoft.com/office/drawing/2014/main" id="{752FC147-B10D-1ED5-9783-2EB85D9A8A04}"/>
              </a:ext>
            </a:extLst>
          </p:cNvPr>
          <p:cNvSpPr txBox="1">
            <a:spLocks noChangeArrowheads="1"/>
          </p:cNvSpPr>
          <p:nvPr/>
        </p:nvSpPr>
        <p:spPr bwMode="auto">
          <a:xfrm>
            <a:off x="4727575" y="1341438"/>
            <a:ext cx="9366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a:latin typeface="Arial" panose="020B0604020202020204" pitchFamily="34" charset="0"/>
              </a:rPr>
              <a:t>２次手段</a:t>
            </a:r>
          </a:p>
        </p:txBody>
      </p:sp>
      <p:sp>
        <p:nvSpPr>
          <p:cNvPr id="105671" name="Text Box 367">
            <a:extLst>
              <a:ext uri="{FF2B5EF4-FFF2-40B4-BE49-F238E27FC236}">
                <a16:creationId xmlns:a16="http://schemas.microsoft.com/office/drawing/2014/main" id="{7964331B-F69A-B7DF-A97E-FC563DDD0BD4}"/>
              </a:ext>
            </a:extLst>
          </p:cNvPr>
          <p:cNvSpPr txBox="1">
            <a:spLocks noChangeArrowheads="1"/>
          </p:cNvSpPr>
          <p:nvPr/>
        </p:nvSpPr>
        <p:spPr bwMode="auto">
          <a:xfrm>
            <a:off x="6743700" y="1196975"/>
            <a:ext cx="1368425"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50000"/>
              </a:lnSpc>
              <a:spcBef>
                <a:spcPct val="50000"/>
              </a:spcBef>
              <a:buFontTx/>
              <a:buNone/>
            </a:pPr>
            <a:r>
              <a:rPr lang="ja-JP" altLang="en-US" sz="1200">
                <a:latin typeface="Arial" panose="020B0604020202020204" pitchFamily="34" charset="0"/>
              </a:rPr>
              <a:t>（具体的方策案）</a:t>
            </a:r>
          </a:p>
          <a:p>
            <a:pPr algn="ctr" eaLnBrk="1" hangingPunct="1">
              <a:lnSpc>
                <a:spcPct val="50000"/>
              </a:lnSpc>
              <a:spcBef>
                <a:spcPct val="50000"/>
              </a:spcBef>
              <a:buFontTx/>
              <a:buNone/>
            </a:pPr>
            <a:r>
              <a:rPr lang="ja-JP" altLang="en-US" sz="1200">
                <a:latin typeface="Arial" panose="020B0604020202020204" pitchFamily="34" charset="0"/>
              </a:rPr>
              <a:t>３次手段</a:t>
            </a:r>
          </a:p>
        </p:txBody>
      </p:sp>
      <p:sp>
        <p:nvSpPr>
          <p:cNvPr id="105672" name="Rectangle 368">
            <a:extLst>
              <a:ext uri="{FF2B5EF4-FFF2-40B4-BE49-F238E27FC236}">
                <a16:creationId xmlns:a16="http://schemas.microsoft.com/office/drawing/2014/main" id="{04737F42-A90A-A023-0958-6B57D6631ED7}"/>
              </a:ext>
            </a:extLst>
          </p:cNvPr>
          <p:cNvSpPr>
            <a:spLocks noChangeArrowheads="1"/>
          </p:cNvSpPr>
          <p:nvPr/>
        </p:nvSpPr>
        <p:spPr bwMode="auto">
          <a:xfrm>
            <a:off x="5159375" y="620713"/>
            <a:ext cx="1657350" cy="647700"/>
          </a:xfrm>
          <a:prstGeom prst="rect">
            <a:avLst/>
          </a:prstGeom>
          <a:noFill/>
          <a:ln w="6350" algn="ctr">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u="sng">
                <a:latin typeface="Arial" panose="020B0604020202020204" pitchFamily="34" charset="0"/>
              </a:rPr>
              <a:t>評価の目安</a:t>
            </a:r>
          </a:p>
          <a:p>
            <a:pPr eaLnBrk="1" hangingPunct="1">
              <a:spcBef>
                <a:spcPct val="0"/>
              </a:spcBef>
              <a:buFontTx/>
              <a:buNone/>
            </a:pPr>
            <a:r>
              <a:rPr lang="ja-JP" altLang="en-US" sz="1000">
                <a:latin typeface="Arial" panose="020B0604020202020204" pitchFamily="34" charset="0"/>
              </a:rPr>
              <a:t>◎ （効果は大きい）      ５点</a:t>
            </a:r>
          </a:p>
          <a:p>
            <a:pPr eaLnBrk="1" hangingPunct="1">
              <a:spcBef>
                <a:spcPct val="0"/>
              </a:spcBef>
              <a:buFontTx/>
              <a:buNone/>
            </a:pPr>
            <a:r>
              <a:rPr lang="ja-JP" altLang="en-US" sz="1000">
                <a:latin typeface="Arial" panose="020B0604020202020204" pitchFamily="34" charset="0"/>
              </a:rPr>
              <a:t>〇 （まずまずの効果）  ３点</a:t>
            </a:r>
          </a:p>
          <a:p>
            <a:pPr eaLnBrk="1" hangingPunct="1">
              <a:spcBef>
                <a:spcPct val="0"/>
              </a:spcBef>
              <a:buFontTx/>
              <a:buNone/>
            </a:pPr>
            <a:r>
              <a:rPr lang="ja-JP" altLang="en-US" sz="1000">
                <a:latin typeface="Arial" panose="020B0604020202020204" pitchFamily="34" charset="0"/>
              </a:rPr>
              <a:t>△ （効果は小さい）      １点</a:t>
            </a:r>
          </a:p>
        </p:txBody>
      </p:sp>
      <p:sp>
        <p:nvSpPr>
          <p:cNvPr id="105673" name="Line 369">
            <a:extLst>
              <a:ext uri="{FF2B5EF4-FFF2-40B4-BE49-F238E27FC236}">
                <a16:creationId xmlns:a16="http://schemas.microsoft.com/office/drawing/2014/main" id="{DD068575-8D86-6203-FF19-7E39E410CA0F}"/>
              </a:ext>
            </a:extLst>
          </p:cNvPr>
          <p:cNvSpPr>
            <a:spLocks noChangeShapeType="1"/>
          </p:cNvSpPr>
          <p:nvPr/>
        </p:nvSpPr>
        <p:spPr bwMode="auto">
          <a:xfrm>
            <a:off x="6816725" y="981075"/>
            <a:ext cx="15843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4" name="Line 377">
            <a:extLst>
              <a:ext uri="{FF2B5EF4-FFF2-40B4-BE49-F238E27FC236}">
                <a16:creationId xmlns:a16="http://schemas.microsoft.com/office/drawing/2014/main" id="{7493B2C6-A839-CFA8-0C6A-3E03B285DD29}"/>
              </a:ext>
            </a:extLst>
          </p:cNvPr>
          <p:cNvSpPr>
            <a:spLocks noChangeShapeType="1"/>
          </p:cNvSpPr>
          <p:nvPr/>
        </p:nvSpPr>
        <p:spPr bwMode="auto">
          <a:xfrm>
            <a:off x="2424113" y="2205038"/>
            <a:ext cx="0" cy="4032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5" name="Line 378">
            <a:extLst>
              <a:ext uri="{FF2B5EF4-FFF2-40B4-BE49-F238E27FC236}">
                <a16:creationId xmlns:a16="http://schemas.microsoft.com/office/drawing/2014/main" id="{CE20688F-BABD-F205-611D-AC37F8B31FB4}"/>
              </a:ext>
            </a:extLst>
          </p:cNvPr>
          <p:cNvSpPr>
            <a:spLocks noChangeShapeType="1"/>
          </p:cNvSpPr>
          <p:nvPr/>
        </p:nvSpPr>
        <p:spPr bwMode="auto">
          <a:xfrm>
            <a:off x="4295775" y="1917700"/>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6" name="Line 379">
            <a:extLst>
              <a:ext uri="{FF2B5EF4-FFF2-40B4-BE49-F238E27FC236}">
                <a16:creationId xmlns:a16="http://schemas.microsoft.com/office/drawing/2014/main" id="{210A07F6-BBFD-56D0-4F1E-347579E54BAE}"/>
              </a:ext>
            </a:extLst>
          </p:cNvPr>
          <p:cNvSpPr>
            <a:spLocks noChangeShapeType="1"/>
          </p:cNvSpPr>
          <p:nvPr/>
        </p:nvSpPr>
        <p:spPr bwMode="auto">
          <a:xfrm>
            <a:off x="2424113" y="2205038"/>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7" name="Line 380">
            <a:extLst>
              <a:ext uri="{FF2B5EF4-FFF2-40B4-BE49-F238E27FC236}">
                <a16:creationId xmlns:a16="http://schemas.microsoft.com/office/drawing/2014/main" id="{6A6957A3-0E14-B424-B8C6-C6483FDDF8E8}"/>
              </a:ext>
            </a:extLst>
          </p:cNvPr>
          <p:cNvSpPr>
            <a:spLocks noChangeShapeType="1"/>
          </p:cNvSpPr>
          <p:nvPr/>
        </p:nvSpPr>
        <p:spPr bwMode="auto">
          <a:xfrm>
            <a:off x="2424113" y="364490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8" name="Line 381">
            <a:extLst>
              <a:ext uri="{FF2B5EF4-FFF2-40B4-BE49-F238E27FC236}">
                <a16:creationId xmlns:a16="http://schemas.microsoft.com/office/drawing/2014/main" id="{48D246D6-95D1-E651-BBE7-84EA85474DD5}"/>
              </a:ext>
            </a:extLst>
          </p:cNvPr>
          <p:cNvSpPr>
            <a:spLocks noChangeShapeType="1"/>
          </p:cNvSpPr>
          <p:nvPr/>
        </p:nvSpPr>
        <p:spPr bwMode="auto">
          <a:xfrm>
            <a:off x="2424113" y="4868863"/>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79" name="Line 382">
            <a:extLst>
              <a:ext uri="{FF2B5EF4-FFF2-40B4-BE49-F238E27FC236}">
                <a16:creationId xmlns:a16="http://schemas.microsoft.com/office/drawing/2014/main" id="{76024BD8-6F66-E25A-FBDD-9BAF104228F9}"/>
              </a:ext>
            </a:extLst>
          </p:cNvPr>
          <p:cNvSpPr>
            <a:spLocks noChangeShapeType="1"/>
          </p:cNvSpPr>
          <p:nvPr/>
        </p:nvSpPr>
        <p:spPr bwMode="auto">
          <a:xfrm>
            <a:off x="2424113" y="6237288"/>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0" name="Line 383">
            <a:extLst>
              <a:ext uri="{FF2B5EF4-FFF2-40B4-BE49-F238E27FC236}">
                <a16:creationId xmlns:a16="http://schemas.microsoft.com/office/drawing/2014/main" id="{3B8C1F1B-A8CF-91C4-2BFE-A8CBA2F4F702}"/>
              </a:ext>
            </a:extLst>
          </p:cNvPr>
          <p:cNvSpPr>
            <a:spLocks noChangeShapeType="1"/>
          </p:cNvSpPr>
          <p:nvPr/>
        </p:nvSpPr>
        <p:spPr bwMode="auto">
          <a:xfrm>
            <a:off x="2279650" y="4221163"/>
            <a:ext cx="1444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1" name="Line 384">
            <a:extLst>
              <a:ext uri="{FF2B5EF4-FFF2-40B4-BE49-F238E27FC236}">
                <a16:creationId xmlns:a16="http://schemas.microsoft.com/office/drawing/2014/main" id="{0FF923FD-C748-318B-0410-A00176EEF703}"/>
              </a:ext>
            </a:extLst>
          </p:cNvPr>
          <p:cNvSpPr>
            <a:spLocks noChangeShapeType="1"/>
          </p:cNvSpPr>
          <p:nvPr/>
        </p:nvSpPr>
        <p:spPr bwMode="auto">
          <a:xfrm>
            <a:off x="4295775" y="2636838"/>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2" name="Line 385">
            <a:extLst>
              <a:ext uri="{FF2B5EF4-FFF2-40B4-BE49-F238E27FC236}">
                <a16:creationId xmlns:a16="http://schemas.microsoft.com/office/drawing/2014/main" id="{0788948C-A92E-59BE-6153-2B760669A06F}"/>
              </a:ext>
            </a:extLst>
          </p:cNvPr>
          <p:cNvSpPr>
            <a:spLocks noChangeShapeType="1"/>
          </p:cNvSpPr>
          <p:nvPr/>
        </p:nvSpPr>
        <p:spPr bwMode="auto">
          <a:xfrm>
            <a:off x="4295775" y="3284538"/>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3" name="Line 386">
            <a:extLst>
              <a:ext uri="{FF2B5EF4-FFF2-40B4-BE49-F238E27FC236}">
                <a16:creationId xmlns:a16="http://schemas.microsoft.com/office/drawing/2014/main" id="{4796AB4C-BE07-5014-FBC3-154F476872CA}"/>
              </a:ext>
            </a:extLst>
          </p:cNvPr>
          <p:cNvSpPr>
            <a:spLocks noChangeShapeType="1"/>
          </p:cNvSpPr>
          <p:nvPr/>
        </p:nvSpPr>
        <p:spPr bwMode="auto">
          <a:xfrm>
            <a:off x="4295775" y="4005263"/>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4" name="Line 387">
            <a:extLst>
              <a:ext uri="{FF2B5EF4-FFF2-40B4-BE49-F238E27FC236}">
                <a16:creationId xmlns:a16="http://schemas.microsoft.com/office/drawing/2014/main" id="{3360F6AE-2F8E-808C-10A0-464F7752AD7F}"/>
              </a:ext>
            </a:extLst>
          </p:cNvPr>
          <p:cNvSpPr>
            <a:spLocks noChangeShapeType="1"/>
          </p:cNvSpPr>
          <p:nvPr/>
        </p:nvSpPr>
        <p:spPr bwMode="auto">
          <a:xfrm>
            <a:off x="4295775" y="4581525"/>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5" name="Line 388">
            <a:extLst>
              <a:ext uri="{FF2B5EF4-FFF2-40B4-BE49-F238E27FC236}">
                <a16:creationId xmlns:a16="http://schemas.microsoft.com/office/drawing/2014/main" id="{50B1A0DE-58DD-49FB-813D-E5C62BABEAE7}"/>
              </a:ext>
            </a:extLst>
          </p:cNvPr>
          <p:cNvSpPr>
            <a:spLocks noChangeShapeType="1"/>
          </p:cNvSpPr>
          <p:nvPr/>
        </p:nvSpPr>
        <p:spPr bwMode="auto">
          <a:xfrm>
            <a:off x="4295775" y="5302250"/>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6" name="Line 389">
            <a:extLst>
              <a:ext uri="{FF2B5EF4-FFF2-40B4-BE49-F238E27FC236}">
                <a16:creationId xmlns:a16="http://schemas.microsoft.com/office/drawing/2014/main" id="{A68B1A48-CC08-58DA-94B3-AA514AD3BDA3}"/>
              </a:ext>
            </a:extLst>
          </p:cNvPr>
          <p:cNvSpPr>
            <a:spLocks noChangeShapeType="1"/>
          </p:cNvSpPr>
          <p:nvPr/>
        </p:nvSpPr>
        <p:spPr bwMode="auto">
          <a:xfrm>
            <a:off x="4295775" y="5949950"/>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7" name="Line 390">
            <a:extLst>
              <a:ext uri="{FF2B5EF4-FFF2-40B4-BE49-F238E27FC236}">
                <a16:creationId xmlns:a16="http://schemas.microsoft.com/office/drawing/2014/main" id="{C1C877A7-8C95-3A49-0932-D2F385DA052A}"/>
              </a:ext>
            </a:extLst>
          </p:cNvPr>
          <p:cNvSpPr>
            <a:spLocks noChangeShapeType="1"/>
          </p:cNvSpPr>
          <p:nvPr/>
        </p:nvSpPr>
        <p:spPr bwMode="auto">
          <a:xfrm>
            <a:off x="4295775" y="6526213"/>
            <a:ext cx="714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8" name="Line 391">
            <a:extLst>
              <a:ext uri="{FF2B5EF4-FFF2-40B4-BE49-F238E27FC236}">
                <a16:creationId xmlns:a16="http://schemas.microsoft.com/office/drawing/2014/main" id="{A088EF76-979E-3655-E6E8-C7DE07AB0793}"/>
              </a:ext>
            </a:extLst>
          </p:cNvPr>
          <p:cNvSpPr>
            <a:spLocks noChangeShapeType="1"/>
          </p:cNvSpPr>
          <p:nvPr/>
        </p:nvSpPr>
        <p:spPr bwMode="auto">
          <a:xfrm>
            <a:off x="4151313" y="2276475"/>
            <a:ext cx="73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89" name="Line 392">
            <a:extLst>
              <a:ext uri="{FF2B5EF4-FFF2-40B4-BE49-F238E27FC236}">
                <a16:creationId xmlns:a16="http://schemas.microsoft.com/office/drawing/2014/main" id="{21EA2585-5542-0949-D6CD-045AB1EDD493}"/>
              </a:ext>
            </a:extLst>
          </p:cNvPr>
          <p:cNvSpPr>
            <a:spLocks noChangeShapeType="1"/>
          </p:cNvSpPr>
          <p:nvPr/>
        </p:nvSpPr>
        <p:spPr bwMode="auto">
          <a:xfrm>
            <a:off x="4151313" y="3644900"/>
            <a:ext cx="73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0" name="Line 393">
            <a:extLst>
              <a:ext uri="{FF2B5EF4-FFF2-40B4-BE49-F238E27FC236}">
                <a16:creationId xmlns:a16="http://schemas.microsoft.com/office/drawing/2014/main" id="{DFC9A3F7-5635-61FE-A3E2-45C7D3D9FD91}"/>
              </a:ext>
            </a:extLst>
          </p:cNvPr>
          <p:cNvSpPr>
            <a:spLocks noChangeShapeType="1"/>
          </p:cNvSpPr>
          <p:nvPr/>
        </p:nvSpPr>
        <p:spPr bwMode="auto">
          <a:xfrm>
            <a:off x="4151313" y="4941888"/>
            <a:ext cx="73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1" name="Line 394">
            <a:extLst>
              <a:ext uri="{FF2B5EF4-FFF2-40B4-BE49-F238E27FC236}">
                <a16:creationId xmlns:a16="http://schemas.microsoft.com/office/drawing/2014/main" id="{3B6997A2-D618-84DF-71D6-D5FC9D157C1E}"/>
              </a:ext>
            </a:extLst>
          </p:cNvPr>
          <p:cNvSpPr>
            <a:spLocks noChangeShapeType="1"/>
          </p:cNvSpPr>
          <p:nvPr/>
        </p:nvSpPr>
        <p:spPr bwMode="auto">
          <a:xfrm>
            <a:off x="4151313" y="6237288"/>
            <a:ext cx="73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2" name="Line 395">
            <a:extLst>
              <a:ext uri="{FF2B5EF4-FFF2-40B4-BE49-F238E27FC236}">
                <a16:creationId xmlns:a16="http://schemas.microsoft.com/office/drawing/2014/main" id="{0AB97F1E-A49E-DE0C-4F16-607630ABD0FB}"/>
              </a:ext>
            </a:extLst>
          </p:cNvPr>
          <p:cNvSpPr>
            <a:spLocks noChangeShapeType="1"/>
          </p:cNvSpPr>
          <p:nvPr/>
        </p:nvSpPr>
        <p:spPr bwMode="auto">
          <a:xfrm>
            <a:off x="6024563" y="191770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3" name="Line 396">
            <a:extLst>
              <a:ext uri="{FF2B5EF4-FFF2-40B4-BE49-F238E27FC236}">
                <a16:creationId xmlns:a16="http://schemas.microsoft.com/office/drawing/2014/main" id="{F20BCAF6-18DC-7770-4C37-84FE937D27E1}"/>
              </a:ext>
            </a:extLst>
          </p:cNvPr>
          <p:cNvSpPr>
            <a:spLocks noChangeShapeType="1"/>
          </p:cNvSpPr>
          <p:nvPr/>
        </p:nvSpPr>
        <p:spPr bwMode="auto">
          <a:xfrm>
            <a:off x="6024563" y="256540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4" name="Line 397">
            <a:extLst>
              <a:ext uri="{FF2B5EF4-FFF2-40B4-BE49-F238E27FC236}">
                <a16:creationId xmlns:a16="http://schemas.microsoft.com/office/drawing/2014/main" id="{2FAA8933-B823-BDF2-B71C-344EBAF907A6}"/>
              </a:ext>
            </a:extLst>
          </p:cNvPr>
          <p:cNvSpPr>
            <a:spLocks noChangeShapeType="1"/>
          </p:cNvSpPr>
          <p:nvPr/>
        </p:nvSpPr>
        <p:spPr bwMode="auto">
          <a:xfrm>
            <a:off x="6024563" y="3284538"/>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5" name="Line 398">
            <a:extLst>
              <a:ext uri="{FF2B5EF4-FFF2-40B4-BE49-F238E27FC236}">
                <a16:creationId xmlns:a16="http://schemas.microsoft.com/office/drawing/2014/main" id="{B2B3E8A2-7D7E-A566-892F-AEA118EC673B}"/>
              </a:ext>
            </a:extLst>
          </p:cNvPr>
          <p:cNvSpPr>
            <a:spLocks noChangeShapeType="1"/>
          </p:cNvSpPr>
          <p:nvPr/>
        </p:nvSpPr>
        <p:spPr bwMode="auto">
          <a:xfrm>
            <a:off x="6024563" y="4005263"/>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6" name="Line 399">
            <a:extLst>
              <a:ext uri="{FF2B5EF4-FFF2-40B4-BE49-F238E27FC236}">
                <a16:creationId xmlns:a16="http://schemas.microsoft.com/office/drawing/2014/main" id="{424734BE-789D-035D-AADE-8ADBA19709B8}"/>
              </a:ext>
            </a:extLst>
          </p:cNvPr>
          <p:cNvSpPr>
            <a:spLocks noChangeShapeType="1"/>
          </p:cNvSpPr>
          <p:nvPr/>
        </p:nvSpPr>
        <p:spPr bwMode="auto">
          <a:xfrm>
            <a:off x="6024563" y="4652963"/>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7" name="Line 400">
            <a:extLst>
              <a:ext uri="{FF2B5EF4-FFF2-40B4-BE49-F238E27FC236}">
                <a16:creationId xmlns:a16="http://schemas.microsoft.com/office/drawing/2014/main" id="{178857EC-B00E-0CBB-881F-966BEF9D2264}"/>
              </a:ext>
            </a:extLst>
          </p:cNvPr>
          <p:cNvSpPr>
            <a:spLocks noChangeShapeType="1"/>
          </p:cNvSpPr>
          <p:nvPr/>
        </p:nvSpPr>
        <p:spPr bwMode="auto">
          <a:xfrm>
            <a:off x="6024563" y="530225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8" name="Line 401">
            <a:extLst>
              <a:ext uri="{FF2B5EF4-FFF2-40B4-BE49-F238E27FC236}">
                <a16:creationId xmlns:a16="http://schemas.microsoft.com/office/drawing/2014/main" id="{828C3D2B-7076-78CB-E747-3F017FE19CEF}"/>
              </a:ext>
            </a:extLst>
          </p:cNvPr>
          <p:cNvSpPr>
            <a:spLocks noChangeShapeType="1"/>
          </p:cNvSpPr>
          <p:nvPr/>
        </p:nvSpPr>
        <p:spPr bwMode="auto">
          <a:xfrm>
            <a:off x="6024563" y="594995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699" name="Line 402">
            <a:extLst>
              <a:ext uri="{FF2B5EF4-FFF2-40B4-BE49-F238E27FC236}">
                <a16:creationId xmlns:a16="http://schemas.microsoft.com/office/drawing/2014/main" id="{9B1C7CD3-DEEE-0D92-DD53-E3AA1F905801}"/>
              </a:ext>
            </a:extLst>
          </p:cNvPr>
          <p:cNvSpPr>
            <a:spLocks noChangeShapeType="1"/>
          </p:cNvSpPr>
          <p:nvPr/>
        </p:nvSpPr>
        <p:spPr bwMode="auto">
          <a:xfrm flipV="1">
            <a:off x="6024563" y="6597650"/>
            <a:ext cx="714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5700" name="Text Box 61">
            <a:extLst>
              <a:ext uri="{FF2B5EF4-FFF2-40B4-BE49-F238E27FC236}">
                <a16:creationId xmlns:a16="http://schemas.microsoft.com/office/drawing/2014/main" id="{0DBCD976-7DE0-2C35-D7CD-DD38616A1DF2}"/>
              </a:ext>
            </a:extLst>
          </p:cNvPr>
          <p:cNvSpPr txBox="1">
            <a:spLocks noChangeArrowheads="1"/>
          </p:cNvSpPr>
          <p:nvPr/>
        </p:nvSpPr>
        <p:spPr bwMode="auto">
          <a:xfrm>
            <a:off x="8559800" y="5318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Ｃース：　　　　　グループ</a:t>
            </a:r>
          </a:p>
        </p:txBody>
      </p:sp>
      <p:sp>
        <p:nvSpPr>
          <p:cNvPr id="105701" name="Text Box 28">
            <a:extLst>
              <a:ext uri="{FF2B5EF4-FFF2-40B4-BE49-F238E27FC236}">
                <a16:creationId xmlns:a16="http://schemas.microsoft.com/office/drawing/2014/main" id="{EE71AE0A-7E35-FEDA-E4BF-FBE1EB5DFC8D}"/>
              </a:ext>
            </a:extLst>
          </p:cNvPr>
          <p:cNvSpPr txBox="1">
            <a:spLocks noChangeArrowheads="1"/>
          </p:cNvSpPr>
          <p:nvPr/>
        </p:nvSpPr>
        <p:spPr bwMode="auto">
          <a:xfrm>
            <a:off x="8975725" y="104775"/>
            <a:ext cx="1584325" cy="300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ﾘｰﾀﾞｰ研修会（初級）</a:t>
            </a:r>
          </a:p>
        </p:txBody>
      </p:sp>
      <p:sp>
        <p:nvSpPr>
          <p:cNvPr id="105702" name="テキスト ボックス 1">
            <a:extLst>
              <a:ext uri="{FF2B5EF4-FFF2-40B4-BE49-F238E27FC236}">
                <a16:creationId xmlns:a16="http://schemas.microsoft.com/office/drawing/2014/main" id="{57292C42-5981-2245-FD7E-281146B5F785}"/>
              </a:ext>
            </a:extLst>
          </p:cNvPr>
          <p:cNvSpPr txBox="1">
            <a:spLocks noChangeArrowheads="1"/>
          </p:cNvSpPr>
          <p:nvPr/>
        </p:nvSpPr>
        <p:spPr bwMode="auto">
          <a:xfrm>
            <a:off x="9328150" y="6502400"/>
            <a:ext cx="1173163" cy="260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ja-JP" altLang="en-US" sz="1100">
                <a:solidFill>
                  <a:srgbClr val="3333FF"/>
                </a:solidFill>
                <a:latin typeface="HG丸ｺﾞｼｯｸM-PRO" panose="020F0600000000000000" pitchFamily="50" charset="-128"/>
                <a:ea typeface="HG丸ｺﾞｼｯｸM-PRO" panose="020F0600000000000000" pitchFamily="50" charset="-128"/>
              </a:rPr>
              <a:t>１４：５０まで</a:t>
            </a:r>
          </a:p>
        </p:txBody>
      </p:sp>
      <p:sp>
        <p:nvSpPr>
          <p:cNvPr id="105703" name="テキスト ボックス 2">
            <a:extLst>
              <a:ext uri="{FF2B5EF4-FFF2-40B4-BE49-F238E27FC236}">
                <a16:creationId xmlns:a16="http://schemas.microsoft.com/office/drawing/2014/main" id="{BA03214A-7EFF-5672-F92B-43F2429929CA}"/>
              </a:ext>
            </a:extLst>
          </p:cNvPr>
          <p:cNvSpPr txBox="1">
            <a:spLocks noChangeArrowheads="1"/>
          </p:cNvSpPr>
          <p:nvPr/>
        </p:nvSpPr>
        <p:spPr bwMode="auto">
          <a:xfrm>
            <a:off x="4527550" y="3408363"/>
            <a:ext cx="3065463"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ja-JP" altLang="en-US" sz="2000">
                <a:solidFill>
                  <a:srgbClr val="FF0000"/>
                </a:solidFill>
                <a:latin typeface="Meiryo UI" panose="020B0604030504040204" pitchFamily="50" charset="-128"/>
                <a:ea typeface="Meiryo UI" panose="020B0604030504040204" pitchFamily="50" charset="-128"/>
              </a:rPr>
              <a:t>具体的方策案を織り込んで</a:t>
            </a:r>
            <a:endParaRPr lang="en-US" altLang="ja-JP" sz="2000">
              <a:solidFill>
                <a:srgbClr val="FF0000"/>
              </a:solidFill>
              <a:latin typeface="Meiryo UI" panose="020B0604030504040204" pitchFamily="50" charset="-128"/>
              <a:ea typeface="Meiryo UI" panose="020B0604030504040204" pitchFamily="50" charset="-128"/>
            </a:endParaRPr>
          </a:p>
          <a:p>
            <a:pPr algn="ctr"/>
            <a:endParaRPr lang="en-US" altLang="ja-JP" sz="2000">
              <a:solidFill>
                <a:srgbClr val="FF0000"/>
              </a:solidFill>
              <a:latin typeface="Meiryo UI" panose="020B0604030504040204" pitchFamily="50" charset="-128"/>
              <a:ea typeface="Meiryo UI" panose="020B0604030504040204" pitchFamily="50" charset="-128"/>
            </a:endParaRPr>
          </a:p>
          <a:p>
            <a:pPr algn="ctr"/>
            <a:r>
              <a:rPr lang="ja-JP" altLang="en-US" sz="2000">
                <a:solidFill>
                  <a:srgbClr val="FF0000"/>
                </a:solidFill>
                <a:latin typeface="Meiryo UI" panose="020B0604030504040204" pitchFamily="50" charset="-128"/>
                <a:ea typeface="Meiryo UI" panose="020B0604030504040204" pitchFamily="50" charset="-128"/>
              </a:rPr>
              <a:t>ダルマ落とし２回目実施</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3">
            <a:extLst>
              <a:ext uri="{FF2B5EF4-FFF2-40B4-BE49-F238E27FC236}">
                <a16:creationId xmlns:a16="http://schemas.microsoft.com/office/drawing/2014/main" id="{184DE9C6-E1E5-7D1C-DEF0-A7A64373A7F2}"/>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06500" name="正方形/長方形 4">
            <a:extLst>
              <a:ext uri="{FF2B5EF4-FFF2-40B4-BE49-F238E27FC236}">
                <a16:creationId xmlns:a16="http://schemas.microsoft.com/office/drawing/2014/main" id="{C86EED57-ABF7-ECFC-E5D7-D404EA8C3B01}"/>
              </a:ext>
            </a:extLst>
          </p:cNvPr>
          <p:cNvSpPr>
            <a:spLocks noChangeArrowheads="1"/>
          </p:cNvSpPr>
          <p:nvPr/>
        </p:nvSpPr>
        <p:spPr bwMode="auto">
          <a:xfrm>
            <a:off x="2962275" y="4722813"/>
            <a:ext cx="6267450" cy="400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8C9381AF-178D-61F1-E79A-ACAC82DD8640}"/>
              </a:ext>
            </a:extLst>
          </p:cNvPr>
          <p:cNvGraphicFramePr>
            <a:graphicFrameLocks noChangeAspect="1"/>
          </p:cNvGraphicFramePr>
          <p:nvPr>
            <p:extLst>
              <p:ext uri="{D42A27DB-BD31-4B8C-83A1-F6EECF244321}">
                <p14:modId xmlns:p14="http://schemas.microsoft.com/office/powerpoint/2010/main" val="2688960883"/>
              </p:ext>
            </p:extLst>
          </p:nvPr>
        </p:nvGraphicFramePr>
        <p:xfrm>
          <a:off x="3076575"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1293BD28-7F95-0F74-147A-F627831C4D96}"/>
                          </a:ext>
                        </a:extLst>
                      </p:cNvPr>
                      <p:cNvPicPr/>
                      <p:nvPr/>
                    </p:nvPicPr>
                    <p:blipFill>
                      <a:blip r:embed="rId3"/>
                      <a:stretch>
                        <a:fillRect/>
                      </a:stretch>
                    </p:blipFill>
                    <p:spPr>
                      <a:xfrm>
                        <a:off x="3076575" y="84138"/>
                        <a:ext cx="6038850" cy="6708774"/>
                      </a:xfrm>
                      <a:prstGeom prst="rect">
                        <a:avLst/>
                      </a:prstGeom>
                    </p:spPr>
                  </p:pic>
                </p:oleObj>
              </mc:Fallback>
            </mc:AlternateContent>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スライド番号プレースホルダ 3">
            <a:extLst>
              <a:ext uri="{FF2B5EF4-FFF2-40B4-BE49-F238E27FC236}">
                <a16:creationId xmlns:a16="http://schemas.microsoft.com/office/drawing/2014/main" id="{BC9CF234-2695-1770-9F56-D097720D7A1D}"/>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F4AF9BDC-E653-431F-AAA2-B61265BAEA34}"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75</a:t>
            </a:fld>
            <a:endParaRPr lang="en-US" altLang="ja-JP" sz="1200" b="0">
              <a:solidFill>
                <a:srgbClr val="000000"/>
              </a:solidFill>
              <a:latin typeface="メイリオ" panose="020B0604030504040204" pitchFamily="50" charset="-128"/>
              <a:ea typeface="メイリオ" panose="020B0604030504040204" pitchFamily="50" charset="-128"/>
            </a:endParaRPr>
          </a:p>
        </p:txBody>
      </p:sp>
      <p:pic>
        <p:nvPicPr>
          <p:cNvPr id="107523" name="Picture 17">
            <a:extLst>
              <a:ext uri="{FF2B5EF4-FFF2-40B4-BE49-F238E27FC236}">
                <a16:creationId xmlns:a16="http://schemas.microsoft.com/office/drawing/2014/main" id="{936A4FA3-D8A4-0B41-0A21-586CFAAEC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560388"/>
            <a:ext cx="2370138" cy="342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7524" name="Group 23">
            <a:extLst>
              <a:ext uri="{FF2B5EF4-FFF2-40B4-BE49-F238E27FC236}">
                <a16:creationId xmlns:a16="http://schemas.microsoft.com/office/drawing/2014/main" id="{8D5D946D-4859-A782-6AF1-6B67D16FED25}"/>
              </a:ext>
            </a:extLst>
          </p:cNvPr>
          <p:cNvGrpSpPr>
            <a:grpSpLocks/>
          </p:cNvGrpSpPr>
          <p:nvPr/>
        </p:nvGrpSpPr>
        <p:grpSpPr bwMode="auto">
          <a:xfrm>
            <a:off x="1905000" y="4267200"/>
            <a:ext cx="8458200" cy="2362200"/>
            <a:chOff x="240" y="144"/>
            <a:chExt cx="5328" cy="1488"/>
          </a:xfrm>
        </p:grpSpPr>
        <p:grpSp>
          <p:nvGrpSpPr>
            <p:cNvPr id="107530" name="Group 18">
              <a:extLst>
                <a:ext uri="{FF2B5EF4-FFF2-40B4-BE49-F238E27FC236}">
                  <a16:creationId xmlns:a16="http://schemas.microsoft.com/office/drawing/2014/main" id="{FBC20DBF-BD2F-51F6-2106-26FDEABACE6D}"/>
                </a:ext>
              </a:extLst>
            </p:cNvPr>
            <p:cNvGrpSpPr>
              <a:grpSpLocks/>
            </p:cNvGrpSpPr>
            <p:nvPr/>
          </p:nvGrpSpPr>
          <p:grpSpPr bwMode="auto">
            <a:xfrm>
              <a:off x="240" y="384"/>
              <a:ext cx="5328" cy="1248"/>
              <a:chOff x="240" y="384"/>
              <a:chExt cx="5328" cy="1248"/>
            </a:xfrm>
          </p:grpSpPr>
          <p:sp>
            <p:nvSpPr>
              <p:cNvPr id="107534" name="Rectangle 9">
                <a:extLst>
                  <a:ext uri="{FF2B5EF4-FFF2-40B4-BE49-F238E27FC236}">
                    <a16:creationId xmlns:a16="http://schemas.microsoft.com/office/drawing/2014/main" id="{850E1081-7004-B3FB-BD44-C43E3FB75CDE}"/>
                  </a:ext>
                </a:extLst>
              </p:cNvPr>
              <p:cNvSpPr>
                <a:spLocks noChangeArrowheads="1"/>
              </p:cNvSpPr>
              <p:nvPr/>
            </p:nvSpPr>
            <p:spPr bwMode="auto">
              <a:xfrm>
                <a:off x="1296" y="384"/>
                <a:ext cx="1680" cy="1248"/>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FF0000"/>
                    </a:solidFill>
                    <a:latin typeface="メイリオ" panose="020B0604030504040204" pitchFamily="50" charset="-128"/>
                    <a:ea typeface="メイリオ" panose="020B0604030504040204" pitchFamily="50" charset="-128"/>
                  </a:rPr>
                  <a:t>効果の確認</a:t>
                </a:r>
              </a:p>
              <a:p>
                <a:pPr eaLnBrk="1" hangingPunct="1">
                  <a:spcBef>
                    <a:spcPct val="0"/>
                  </a:spcBef>
                  <a:buFontTx/>
                  <a:buNone/>
                </a:pPr>
                <a:endParaRPr lang="ja-JP" altLang="en-US" sz="120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効果を調べる</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目標と比較</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有形無形の成果をつかむ</a:t>
                </a:r>
              </a:p>
            </p:txBody>
          </p:sp>
          <p:sp>
            <p:nvSpPr>
              <p:cNvPr id="107535" name="Rectangle 10">
                <a:extLst>
                  <a:ext uri="{FF2B5EF4-FFF2-40B4-BE49-F238E27FC236}">
                    <a16:creationId xmlns:a16="http://schemas.microsoft.com/office/drawing/2014/main" id="{340540F5-A810-7EDE-4FFF-93248A960850}"/>
                  </a:ext>
                </a:extLst>
              </p:cNvPr>
              <p:cNvSpPr>
                <a:spLocks noChangeArrowheads="1"/>
              </p:cNvSpPr>
              <p:nvPr/>
            </p:nvSpPr>
            <p:spPr bwMode="auto">
              <a:xfrm>
                <a:off x="2976" y="384"/>
                <a:ext cx="1440" cy="1248"/>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・改善後ダルマ落としの</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実施</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・データ取り</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・データまとめ</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・改善前後の比較</a:t>
                </a:r>
              </a:p>
            </p:txBody>
          </p:sp>
          <p:sp>
            <p:nvSpPr>
              <p:cNvPr id="107536" name="Rectangle 11">
                <a:extLst>
                  <a:ext uri="{FF2B5EF4-FFF2-40B4-BE49-F238E27FC236}">
                    <a16:creationId xmlns:a16="http://schemas.microsoft.com/office/drawing/2014/main" id="{136D0CB0-85AA-0343-866D-C0A95E2A8681}"/>
                  </a:ext>
                </a:extLst>
              </p:cNvPr>
              <p:cNvSpPr>
                <a:spLocks noChangeArrowheads="1"/>
              </p:cNvSpPr>
              <p:nvPr/>
            </p:nvSpPr>
            <p:spPr bwMode="auto">
              <a:xfrm>
                <a:off x="4416" y="384"/>
                <a:ext cx="1152" cy="1248"/>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チェックシート</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計算表、累積棒ｸﾞﾗﾌ</a:t>
                </a:r>
              </a:p>
              <a:p>
                <a:pPr eaLnBrk="1" hangingPunct="1">
                  <a:spcBef>
                    <a:spcPct val="0"/>
                  </a:spcBef>
                  <a:buFontTx/>
                  <a:buNone/>
                </a:pPr>
                <a:r>
                  <a:rPr lang="ja-JP" altLang="en-US" sz="1200">
                    <a:solidFill>
                      <a:srgbClr val="000000"/>
                    </a:solidFill>
                    <a:latin typeface="メイリオ" panose="020B0604030504040204" pitchFamily="50" charset="-128"/>
                    <a:ea typeface="メイリオ" panose="020B0604030504040204" pitchFamily="50" charset="-128"/>
                  </a:rPr>
                  <a:t>効果の確認</a:t>
                </a:r>
              </a:p>
            </p:txBody>
          </p:sp>
          <p:sp>
            <p:nvSpPr>
              <p:cNvPr id="107537" name="Rectangle 13">
                <a:extLst>
                  <a:ext uri="{FF2B5EF4-FFF2-40B4-BE49-F238E27FC236}">
                    <a16:creationId xmlns:a16="http://schemas.microsoft.com/office/drawing/2014/main" id="{71D849F5-B205-A8C7-2288-BC45D9F351C5}"/>
                  </a:ext>
                </a:extLst>
              </p:cNvPr>
              <p:cNvSpPr>
                <a:spLocks noChangeArrowheads="1"/>
              </p:cNvSpPr>
              <p:nvPr/>
            </p:nvSpPr>
            <p:spPr bwMode="auto">
              <a:xfrm>
                <a:off x="1056" y="384"/>
                <a:ext cx="240" cy="1248"/>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a:solidFill>
                      <a:srgbClr val="000000"/>
                    </a:solidFill>
                    <a:latin typeface="メイリオ" panose="020B0604030504040204" pitchFamily="50" charset="-128"/>
                    <a:ea typeface="メイリオ" panose="020B0604030504040204" pitchFamily="50" charset="-128"/>
                  </a:rPr>
                  <a:t>６</a:t>
                </a:r>
              </a:p>
            </p:txBody>
          </p:sp>
          <p:sp>
            <p:nvSpPr>
              <p:cNvPr id="107538" name="Rectangle 14">
                <a:extLst>
                  <a:ext uri="{FF2B5EF4-FFF2-40B4-BE49-F238E27FC236}">
                    <a16:creationId xmlns:a16="http://schemas.microsoft.com/office/drawing/2014/main" id="{15A7C00A-327F-1D99-CC52-E21D51E7EBF1}"/>
                  </a:ext>
                </a:extLst>
              </p:cNvPr>
              <p:cNvSpPr>
                <a:spLocks noChangeArrowheads="1"/>
              </p:cNvSpPr>
              <p:nvPr/>
            </p:nvSpPr>
            <p:spPr bwMode="auto">
              <a:xfrm>
                <a:off x="576" y="384"/>
                <a:ext cx="480"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solidFill>
                      <a:srgbClr val="000000"/>
                    </a:solidFill>
                    <a:latin typeface="メイリオ" panose="020B0604030504040204" pitchFamily="50" charset="-128"/>
                    <a:ea typeface="メイリオ" panose="020B0604030504040204" pitchFamily="50" charset="-128"/>
                  </a:rPr>
                  <a:t>チェック</a:t>
                </a:r>
              </a:p>
            </p:txBody>
          </p:sp>
          <p:sp>
            <p:nvSpPr>
              <p:cNvPr id="107539" name="Rectangle 15">
                <a:extLst>
                  <a:ext uri="{FF2B5EF4-FFF2-40B4-BE49-F238E27FC236}">
                    <a16:creationId xmlns:a16="http://schemas.microsoft.com/office/drawing/2014/main" id="{C45D45BE-F50A-F30A-69D7-DAD4D7E3A536}"/>
                  </a:ext>
                </a:extLst>
              </p:cNvPr>
              <p:cNvSpPr>
                <a:spLocks noChangeArrowheads="1"/>
              </p:cNvSpPr>
              <p:nvPr/>
            </p:nvSpPr>
            <p:spPr bwMode="auto">
              <a:xfrm>
                <a:off x="240" y="384"/>
                <a:ext cx="336"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a:solidFill>
                      <a:srgbClr val="000000"/>
                    </a:solidFill>
                    <a:latin typeface="メイリオ" panose="020B0604030504040204" pitchFamily="50" charset="-128"/>
                    <a:ea typeface="メイリオ" panose="020B0604030504040204" pitchFamily="50" charset="-128"/>
                  </a:rPr>
                  <a:t>Ｃ</a:t>
                </a:r>
              </a:p>
            </p:txBody>
          </p:sp>
        </p:grpSp>
        <p:sp>
          <p:nvSpPr>
            <p:cNvPr id="107531" name="Rectangle 20">
              <a:extLst>
                <a:ext uri="{FF2B5EF4-FFF2-40B4-BE49-F238E27FC236}">
                  <a16:creationId xmlns:a16="http://schemas.microsoft.com/office/drawing/2014/main" id="{6E575C2F-B119-8DB6-E428-2BD3ED5E8F95}"/>
                </a:ext>
              </a:extLst>
            </p:cNvPr>
            <p:cNvSpPr>
              <a:spLocks noChangeArrowheads="1"/>
            </p:cNvSpPr>
            <p:nvPr/>
          </p:nvSpPr>
          <p:spPr bwMode="auto">
            <a:xfrm>
              <a:off x="240" y="144"/>
              <a:ext cx="816" cy="24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管理のサイクル</a:t>
              </a:r>
            </a:p>
          </p:txBody>
        </p:sp>
        <p:sp>
          <p:nvSpPr>
            <p:cNvPr id="107532" name="Rectangle 21">
              <a:extLst>
                <a:ext uri="{FF2B5EF4-FFF2-40B4-BE49-F238E27FC236}">
                  <a16:creationId xmlns:a16="http://schemas.microsoft.com/office/drawing/2014/main" id="{939BF68F-77AF-7CF7-573F-48B50E112FBA}"/>
                </a:ext>
              </a:extLst>
            </p:cNvPr>
            <p:cNvSpPr>
              <a:spLocks noChangeArrowheads="1"/>
            </p:cNvSpPr>
            <p:nvPr/>
          </p:nvSpPr>
          <p:spPr bwMode="auto">
            <a:xfrm>
              <a:off x="1056" y="144"/>
              <a:ext cx="1920"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問題解決の進め方手順（ＱＣストーリー）</a:t>
              </a:r>
            </a:p>
          </p:txBody>
        </p:sp>
        <p:sp>
          <p:nvSpPr>
            <p:cNvPr id="107533" name="Rectangle 22">
              <a:extLst>
                <a:ext uri="{FF2B5EF4-FFF2-40B4-BE49-F238E27FC236}">
                  <a16:creationId xmlns:a16="http://schemas.microsoft.com/office/drawing/2014/main" id="{EDDA101A-7B82-61C6-5133-1FF33BC6F5BC}"/>
                </a:ext>
              </a:extLst>
            </p:cNvPr>
            <p:cNvSpPr>
              <a:spLocks noChangeArrowheads="1"/>
            </p:cNvSpPr>
            <p:nvPr/>
          </p:nvSpPr>
          <p:spPr bwMode="auto">
            <a:xfrm>
              <a:off x="2976" y="144"/>
              <a:ext cx="2592" cy="24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a:solidFill>
                    <a:srgbClr val="000000"/>
                  </a:solidFill>
                  <a:latin typeface="メイリオ" panose="020B0604030504040204" pitchFamily="50" charset="-128"/>
                  <a:ea typeface="メイリオ" panose="020B0604030504040204" pitchFamily="50" charset="-128"/>
                </a:rPr>
                <a:t>体　験　学　習</a:t>
              </a:r>
            </a:p>
          </p:txBody>
        </p:sp>
      </p:grpSp>
      <p:grpSp>
        <p:nvGrpSpPr>
          <p:cNvPr id="107525" name="Group 20">
            <a:extLst>
              <a:ext uri="{FF2B5EF4-FFF2-40B4-BE49-F238E27FC236}">
                <a16:creationId xmlns:a16="http://schemas.microsoft.com/office/drawing/2014/main" id="{84D94F57-8183-BEF2-3E2A-37F6181F7285}"/>
              </a:ext>
            </a:extLst>
          </p:cNvPr>
          <p:cNvGrpSpPr>
            <a:grpSpLocks/>
          </p:cNvGrpSpPr>
          <p:nvPr/>
        </p:nvGrpSpPr>
        <p:grpSpPr bwMode="auto">
          <a:xfrm>
            <a:off x="2133600" y="752475"/>
            <a:ext cx="3838575" cy="2981325"/>
            <a:chOff x="384" y="474"/>
            <a:chExt cx="2418" cy="1878"/>
          </a:xfrm>
        </p:grpSpPr>
        <p:sp>
          <p:nvSpPr>
            <p:cNvPr id="107526" name="AutoShape 25">
              <a:extLst>
                <a:ext uri="{FF2B5EF4-FFF2-40B4-BE49-F238E27FC236}">
                  <a16:creationId xmlns:a16="http://schemas.microsoft.com/office/drawing/2014/main" id="{E7C82D48-EB9B-D0A1-8543-77C3A15ADF0A}"/>
                </a:ext>
              </a:extLst>
            </p:cNvPr>
            <p:cNvSpPr>
              <a:spLocks noChangeArrowheads="1"/>
            </p:cNvSpPr>
            <p:nvPr/>
          </p:nvSpPr>
          <p:spPr bwMode="auto">
            <a:xfrm>
              <a:off x="384" y="624"/>
              <a:ext cx="2418" cy="1728"/>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200">
                <a:solidFill>
                  <a:srgbClr val="000000"/>
                </a:solidFill>
                <a:latin typeface="メイリオ" panose="020B0604030504040204" pitchFamily="50" charset="-128"/>
                <a:ea typeface="メイリオ" panose="020B0604030504040204" pitchFamily="50" charset="-128"/>
              </a:endParaRPr>
            </a:p>
          </p:txBody>
        </p:sp>
        <p:graphicFrame>
          <p:nvGraphicFramePr>
            <p:cNvPr id="107527" name="Object 24">
              <a:extLst>
                <a:ext uri="{FF2B5EF4-FFF2-40B4-BE49-F238E27FC236}">
                  <a16:creationId xmlns:a16="http://schemas.microsoft.com/office/drawing/2014/main" id="{1FFDDF56-88BA-57D1-7870-6510FDB4BF10}"/>
                </a:ext>
              </a:extLst>
            </p:cNvPr>
            <p:cNvGraphicFramePr>
              <a:graphicFrameLocks noChangeAspect="1"/>
            </p:cNvGraphicFramePr>
            <p:nvPr/>
          </p:nvGraphicFramePr>
          <p:xfrm>
            <a:off x="900" y="1248"/>
            <a:ext cx="1344" cy="1052"/>
          </p:xfrm>
          <a:graphic>
            <a:graphicData uri="http://schemas.openxmlformats.org/presentationml/2006/ole">
              <mc:AlternateContent xmlns:mc="http://schemas.openxmlformats.org/markup-compatibility/2006">
                <mc:Choice xmlns:v="urn:schemas-microsoft-com:vml" Requires="v">
                  <p:oleObj name="ビットマップ イメージ" r:id="rId4" imgW="3323810" imgH="2809524" progId="PBrush">
                    <p:embed/>
                  </p:oleObj>
                </mc:Choice>
                <mc:Fallback>
                  <p:oleObj name="ビットマップ イメージ" r:id="rId4" imgW="3323810" imgH="2809524" progId="PBrush">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 y="1248"/>
                          <a:ext cx="1344" cy="1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28" name="AutoShape 26">
              <a:extLst>
                <a:ext uri="{FF2B5EF4-FFF2-40B4-BE49-F238E27FC236}">
                  <a16:creationId xmlns:a16="http://schemas.microsoft.com/office/drawing/2014/main" id="{52EDDBDF-CC29-433C-E7AF-7A5C9400B663}"/>
                </a:ext>
              </a:extLst>
            </p:cNvPr>
            <p:cNvSpPr>
              <a:spLocks noChangeArrowheads="1"/>
            </p:cNvSpPr>
            <p:nvPr/>
          </p:nvSpPr>
          <p:spPr bwMode="auto">
            <a:xfrm>
              <a:off x="480" y="474"/>
              <a:ext cx="1794" cy="336"/>
            </a:xfrm>
            <a:prstGeom prst="roundRect">
              <a:avLst>
                <a:gd name="adj" fmla="val 10417"/>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６． 効果の確認</a:t>
              </a:r>
            </a:p>
          </p:txBody>
        </p:sp>
        <p:sp>
          <p:nvSpPr>
            <p:cNvPr id="107529" name="Text Box 27">
              <a:extLst>
                <a:ext uri="{FF2B5EF4-FFF2-40B4-BE49-F238E27FC236}">
                  <a16:creationId xmlns:a16="http://schemas.microsoft.com/office/drawing/2014/main" id="{B44C119C-EE02-A3FA-D9CA-2058175C7E27}"/>
                </a:ext>
              </a:extLst>
            </p:cNvPr>
            <p:cNvSpPr txBox="1">
              <a:spLocks noChangeArrowheads="1"/>
            </p:cNvSpPr>
            <p:nvPr/>
          </p:nvSpPr>
          <p:spPr bwMode="auto">
            <a:xfrm>
              <a:off x="624" y="912"/>
              <a:ext cx="20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FF3300"/>
                  </a:solidFill>
                  <a:latin typeface="メイリオ" panose="020B0604030504040204" pitchFamily="50" charset="-128"/>
                  <a:ea typeface="メイリオ" panose="020B0604030504040204" pitchFamily="50" charset="-128"/>
                </a:rPr>
                <a:t>無形効果</a:t>
              </a:r>
              <a:r>
                <a:rPr lang="ja-JP" altLang="en-US" sz="2000" b="0">
                  <a:solidFill>
                    <a:srgbClr val="000000"/>
                  </a:solidFill>
                  <a:latin typeface="メイリオ" panose="020B0604030504040204" pitchFamily="50" charset="-128"/>
                  <a:ea typeface="メイリオ" panose="020B0604030504040204" pitchFamily="50" charset="-128"/>
                </a:rPr>
                <a:t>も重要な効果</a:t>
              </a: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AutoShape 5">
            <a:extLst>
              <a:ext uri="{FF2B5EF4-FFF2-40B4-BE49-F238E27FC236}">
                <a16:creationId xmlns:a16="http://schemas.microsoft.com/office/drawing/2014/main" id="{DF3BB7E9-C3A2-BE33-6F36-427EA51ECB4D}"/>
              </a:ext>
            </a:extLst>
          </p:cNvPr>
          <p:cNvSpPr>
            <a:spLocks noChangeArrowheads="1"/>
          </p:cNvSpPr>
          <p:nvPr/>
        </p:nvSpPr>
        <p:spPr bwMode="auto">
          <a:xfrm>
            <a:off x="1752600" y="0"/>
            <a:ext cx="2362200" cy="7620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６．効果の確認</a:t>
            </a:r>
          </a:p>
        </p:txBody>
      </p:sp>
      <p:sp>
        <p:nvSpPr>
          <p:cNvPr id="189444" name="Text Box 6">
            <a:extLst>
              <a:ext uri="{FF2B5EF4-FFF2-40B4-BE49-F238E27FC236}">
                <a16:creationId xmlns:a16="http://schemas.microsoft.com/office/drawing/2014/main" id="{03739C84-7C84-AADF-AF71-A0C6889A39EA}"/>
              </a:ext>
            </a:extLst>
          </p:cNvPr>
          <p:cNvSpPr txBox="1">
            <a:spLocks noChangeArrowheads="1"/>
          </p:cNvSpPr>
          <p:nvPr/>
        </p:nvSpPr>
        <p:spPr bwMode="auto">
          <a:xfrm>
            <a:off x="4191000" y="177800"/>
            <a:ext cx="5929313" cy="338138"/>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・効果を調べる　・目標値と比較　・有形無形の効果をつかむ</a:t>
            </a:r>
          </a:p>
        </p:txBody>
      </p:sp>
      <p:sp>
        <p:nvSpPr>
          <p:cNvPr id="89096" name="Text Box 8">
            <a:extLst>
              <a:ext uri="{FF2B5EF4-FFF2-40B4-BE49-F238E27FC236}">
                <a16:creationId xmlns:a16="http://schemas.microsoft.com/office/drawing/2014/main" id="{3C1A13C5-0CA6-8EC6-FFC4-5849D88D3171}"/>
              </a:ext>
            </a:extLst>
          </p:cNvPr>
          <p:cNvSpPr txBox="1">
            <a:spLocks noChangeArrowheads="1"/>
          </p:cNvSpPr>
          <p:nvPr/>
        </p:nvSpPr>
        <p:spPr bwMode="auto">
          <a:xfrm>
            <a:off x="1771650" y="1285875"/>
            <a:ext cx="7185025" cy="369888"/>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①</a:t>
            </a:r>
            <a:r>
              <a:rPr lang="ja-JP" altLang="en-US" sz="1800" b="0">
                <a:solidFill>
                  <a:srgbClr val="000000"/>
                </a:solidFill>
                <a:latin typeface="メイリオ" panose="020B0604030504040204" pitchFamily="50" charset="-128"/>
                <a:ea typeface="メイリオ" panose="020B0604030504040204" pitchFamily="50" charset="-128"/>
              </a:rPr>
              <a:t>対策の結果を</a:t>
            </a:r>
            <a:r>
              <a:rPr lang="ja-JP" altLang="en-US" sz="1800" b="0">
                <a:solidFill>
                  <a:srgbClr val="FF0000"/>
                </a:solidFill>
                <a:latin typeface="メイリオ" panose="020B0604030504040204" pitchFamily="50" charset="-128"/>
                <a:ea typeface="メイリオ" panose="020B0604030504040204" pitchFamily="50" charset="-128"/>
              </a:rPr>
              <a:t>データをとって確認</a:t>
            </a:r>
            <a:r>
              <a:rPr lang="ja-JP" altLang="en-US" sz="1800" b="0">
                <a:solidFill>
                  <a:srgbClr val="000000"/>
                </a:solidFill>
                <a:latin typeface="メイリオ" panose="020B0604030504040204" pitchFamily="50" charset="-128"/>
                <a:ea typeface="メイリオ" panose="020B0604030504040204" pitchFamily="50" charset="-128"/>
              </a:rPr>
              <a:t>する。　　　　　　　　</a:t>
            </a:r>
          </a:p>
        </p:txBody>
      </p:sp>
      <p:sp>
        <p:nvSpPr>
          <p:cNvPr id="89097" name="Text Box 9">
            <a:extLst>
              <a:ext uri="{FF2B5EF4-FFF2-40B4-BE49-F238E27FC236}">
                <a16:creationId xmlns:a16="http://schemas.microsoft.com/office/drawing/2014/main" id="{0B13A27D-F617-A894-ACAA-0057A5ED7875}"/>
              </a:ext>
            </a:extLst>
          </p:cNvPr>
          <p:cNvSpPr txBox="1">
            <a:spLocks noChangeArrowheads="1"/>
          </p:cNvSpPr>
          <p:nvPr/>
        </p:nvSpPr>
        <p:spPr bwMode="auto">
          <a:xfrm>
            <a:off x="1752600" y="1990725"/>
            <a:ext cx="7161213" cy="923925"/>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②</a:t>
            </a:r>
            <a:r>
              <a:rPr lang="ja-JP" altLang="en-US" sz="1800" b="0">
                <a:solidFill>
                  <a:srgbClr val="000000"/>
                </a:solidFill>
                <a:latin typeface="メイリオ" panose="020B0604030504040204" pitchFamily="50" charset="-128"/>
                <a:ea typeface="メイリオ" panose="020B0604030504040204" pitchFamily="50" charset="-128"/>
              </a:rPr>
              <a:t>結果を目標値と比較し、達成度を評価する。</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a:t>
            </a:r>
            <a:r>
              <a:rPr lang="ja-JP" altLang="en-US" sz="1800" b="0">
                <a:solidFill>
                  <a:srgbClr val="FF0000"/>
                </a:solidFill>
                <a:latin typeface="メイリオ" panose="020B0604030504040204" pitchFamily="50" charset="-128"/>
                <a:ea typeface="メイリオ" panose="020B0604030504040204" pitchFamily="50" charset="-128"/>
              </a:rPr>
              <a:t>達成度が不十分な場合は</a:t>
            </a:r>
            <a:r>
              <a:rPr lang="ja-JP" altLang="en-US" sz="1800" b="0">
                <a:solidFill>
                  <a:srgbClr val="000000"/>
                </a:solidFill>
                <a:latin typeface="メイリオ" panose="020B0604030504040204" pitchFamily="50" charset="-128"/>
                <a:ea typeface="メイリオ" panose="020B0604030504040204" pitchFamily="50" charset="-128"/>
              </a:rPr>
              <a:t>、さらに「４．要因の解析」「５．　</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対策検討・実施」にもどって、</a:t>
            </a:r>
            <a:r>
              <a:rPr lang="ja-JP" altLang="en-US" sz="1800" b="0">
                <a:solidFill>
                  <a:srgbClr val="FF0000"/>
                </a:solidFill>
                <a:latin typeface="メイリオ" panose="020B0604030504040204" pitchFamily="50" charset="-128"/>
                <a:ea typeface="メイリオ" panose="020B0604030504040204" pitchFamily="50" charset="-128"/>
              </a:rPr>
              <a:t>さらなる対策をする。</a:t>
            </a:r>
          </a:p>
        </p:txBody>
      </p:sp>
      <p:sp>
        <p:nvSpPr>
          <p:cNvPr id="89098" name="Text Box 10">
            <a:extLst>
              <a:ext uri="{FF2B5EF4-FFF2-40B4-BE49-F238E27FC236}">
                <a16:creationId xmlns:a16="http://schemas.microsoft.com/office/drawing/2014/main" id="{C4DFA155-5A29-1592-C7FA-5AF6F7E299E1}"/>
              </a:ext>
            </a:extLst>
          </p:cNvPr>
          <p:cNvSpPr txBox="1">
            <a:spLocks noChangeArrowheads="1"/>
          </p:cNvSpPr>
          <p:nvPr/>
        </p:nvSpPr>
        <p:spPr bwMode="auto">
          <a:xfrm>
            <a:off x="1752600" y="3371850"/>
            <a:ext cx="7170738" cy="646113"/>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0">
                <a:solidFill>
                  <a:srgbClr val="000000"/>
                </a:solidFill>
                <a:latin typeface="メイリオ" panose="020B0604030504040204" pitchFamily="50" charset="-128"/>
                <a:ea typeface="メイリオ" panose="020B0604030504040204" pitchFamily="50" charset="-128"/>
              </a:rPr>
              <a:t>③</a:t>
            </a:r>
            <a:r>
              <a:rPr lang="ja-JP" altLang="en-US" sz="1800" b="0">
                <a:solidFill>
                  <a:srgbClr val="000000"/>
                </a:solidFill>
                <a:latin typeface="メイリオ" panose="020B0604030504040204" pitchFamily="50" charset="-128"/>
                <a:ea typeface="メイリオ" panose="020B0604030504040204" pitchFamily="50" charset="-128"/>
              </a:rPr>
              <a:t>無形効果、すなわち活動を進めたことによるメンバーの意</a:t>
            </a:r>
          </a:p>
          <a:p>
            <a:pP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　欲向上、ＱＣ手法の習得状況なども評価する。　　　</a:t>
            </a:r>
          </a:p>
        </p:txBody>
      </p:sp>
      <p:pic>
        <p:nvPicPr>
          <p:cNvPr id="109575" name="Picture 14">
            <a:extLst>
              <a:ext uri="{FF2B5EF4-FFF2-40B4-BE49-F238E27FC236}">
                <a16:creationId xmlns:a16="http://schemas.microsoft.com/office/drawing/2014/main" id="{A79E6198-EB67-FFD8-685B-9DC5152046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4138" y="4035425"/>
            <a:ext cx="2814637"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番号プレースホルダ 3">
            <a:extLst>
              <a:ext uri="{FF2B5EF4-FFF2-40B4-BE49-F238E27FC236}">
                <a16:creationId xmlns:a16="http://schemas.microsoft.com/office/drawing/2014/main" id="{3DBD2789-A61B-768B-C5F3-33B1ED0B30F8}"/>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49ADCF13-7888-449D-9760-1F72D2CCA84A}" type="slidenum">
              <a:rPr lang="en-US" altLang="ja-JP" sz="14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77</a:t>
            </a:fld>
            <a:endParaRPr lang="en-US" altLang="ja-JP" sz="1400" b="0">
              <a:solidFill>
                <a:srgbClr val="000000"/>
              </a:solidFill>
              <a:latin typeface="メイリオ" panose="020B0604030504040204" pitchFamily="50" charset="-128"/>
              <a:ea typeface="メイリオ" panose="020B0604030504040204" pitchFamily="50" charset="-128"/>
            </a:endParaRPr>
          </a:p>
        </p:txBody>
      </p:sp>
      <p:sp>
        <p:nvSpPr>
          <p:cNvPr id="111619" name="Text Box 2">
            <a:extLst>
              <a:ext uri="{FF2B5EF4-FFF2-40B4-BE49-F238E27FC236}">
                <a16:creationId xmlns:a16="http://schemas.microsoft.com/office/drawing/2014/main" id="{57867395-6CEE-4340-BF7F-73AC2828A063}"/>
              </a:ext>
            </a:extLst>
          </p:cNvPr>
          <p:cNvSpPr txBox="1">
            <a:spLocks noChangeArrowheads="1"/>
          </p:cNvSpPr>
          <p:nvPr/>
        </p:nvSpPr>
        <p:spPr bwMode="auto">
          <a:xfrm>
            <a:off x="1752600" y="228600"/>
            <a:ext cx="1731963" cy="461963"/>
          </a:xfrm>
          <a:prstGeom prst="rect">
            <a:avLst/>
          </a:prstGeom>
          <a:solidFill>
            <a:schemeClr val="bg1"/>
          </a:solidFill>
          <a:ln w="9525">
            <a:solidFill>
              <a:schemeClr val="tx1"/>
            </a:solid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効果の確認</a:t>
            </a:r>
          </a:p>
        </p:txBody>
      </p:sp>
      <p:sp>
        <p:nvSpPr>
          <p:cNvPr id="111620" name="Text Box 6">
            <a:extLst>
              <a:ext uri="{FF2B5EF4-FFF2-40B4-BE49-F238E27FC236}">
                <a16:creationId xmlns:a16="http://schemas.microsoft.com/office/drawing/2014/main" id="{81FB975D-25BA-2B15-32A9-72843AB5A4C8}"/>
              </a:ext>
            </a:extLst>
          </p:cNvPr>
          <p:cNvSpPr txBox="1">
            <a:spLocks noChangeArrowheads="1"/>
          </p:cNvSpPr>
          <p:nvPr/>
        </p:nvSpPr>
        <p:spPr bwMode="auto">
          <a:xfrm>
            <a:off x="1752600" y="833438"/>
            <a:ext cx="66929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0" dirty="0">
                <a:solidFill>
                  <a:srgbClr val="000000"/>
                </a:solidFill>
                <a:latin typeface="メイリオ" panose="020B0604030504040204" pitchFamily="50" charset="-128"/>
                <a:ea typeface="メイリオ" panose="020B0604030504040204" pitchFamily="50" charset="-128"/>
              </a:rPr>
              <a:t>・第１回目と第２回目の累積棒グラフを比較し効果を確認する</a:t>
            </a:r>
          </a:p>
          <a:p>
            <a:pPr eaLnBrk="1" hangingPunct="1">
              <a:spcBef>
                <a:spcPct val="0"/>
              </a:spcBef>
              <a:buFontTx/>
              <a:buNone/>
            </a:pPr>
            <a:r>
              <a:rPr lang="ja-JP" altLang="en-US" sz="1800" b="0" dirty="0">
                <a:solidFill>
                  <a:srgbClr val="000000"/>
                </a:solidFill>
                <a:latin typeface="メイリオ" panose="020B0604030504040204" pitchFamily="50" charset="-128"/>
                <a:ea typeface="メイリオ" panose="020B0604030504040204" pitchFamily="50" charset="-128"/>
              </a:rPr>
              <a:t>・どの対策がどのように効果があったか、話し合う</a:t>
            </a:r>
          </a:p>
          <a:p>
            <a:pPr eaLnBrk="1" hangingPunct="1">
              <a:spcBef>
                <a:spcPct val="0"/>
              </a:spcBef>
              <a:buFontTx/>
              <a:buNone/>
            </a:pPr>
            <a:r>
              <a:rPr lang="ja-JP" altLang="en-US" sz="1800" b="0" dirty="0">
                <a:solidFill>
                  <a:srgbClr val="000000"/>
                </a:solidFill>
                <a:latin typeface="メイリオ" panose="020B0604030504040204" pitchFamily="50" charset="-128"/>
                <a:ea typeface="メイリオ" panose="020B0604030504040204" pitchFamily="50" charset="-128"/>
              </a:rPr>
              <a:t>・目標と比較し達成度を把握する</a:t>
            </a:r>
          </a:p>
          <a:p>
            <a:pPr eaLnBrk="1" hangingPunct="1">
              <a:spcBef>
                <a:spcPct val="0"/>
              </a:spcBef>
              <a:buFontTx/>
              <a:buNone/>
            </a:pPr>
            <a:r>
              <a:rPr lang="ja-JP" altLang="en-US" sz="1800" b="0" dirty="0">
                <a:solidFill>
                  <a:srgbClr val="000000"/>
                </a:solidFill>
                <a:latin typeface="メイリオ" panose="020B0604030504040204" pitchFamily="50" charset="-128"/>
                <a:ea typeface="メイリオ" panose="020B0604030504040204" pitchFamily="50" charset="-128"/>
              </a:rPr>
              <a:t>・目標との差が大きい時はその原因を分析する</a:t>
            </a:r>
          </a:p>
        </p:txBody>
      </p:sp>
      <p:sp>
        <p:nvSpPr>
          <p:cNvPr id="111621" name="Rectangle 7">
            <a:extLst>
              <a:ext uri="{FF2B5EF4-FFF2-40B4-BE49-F238E27FC236}">
                <a16:creationId xmlns:a16="http://schemas.microsoft.com/office/drawing/2014/main" id="{335EF51B-DE8B-CE33-C6A5-9ECEB1783225}"/>
              </a:ext>
            </a:extLst>
          </p:cNvPr>
          <p:cNvSpPr>
            <a:spLocks noChangeArrowheads="1"/>
          </p:cNvSpPr>
          <p:nvPr/>
        </p:nvSpPr>
        <p:spPr bwMode="auto">
          <a:xfrm>
            <a:off x="2133600" y="4953000"/>
            <a:ext cx="7848600" cy="1600200"/>
          </a:xfrm>
          <a:prstGeom prst="rect">
            <a:avLst/>
          </a:prstGeom>
          <a:solidFill>
            <a:srgbClr val="FFFFFF"/>
          </a:solidFill>
          <a:ln w="38100">
            <a:solidFill>
              <a:schemeClr val="hlink"/>
            </a:solidFill>
            <a:miter lim="800000"/>
            <a:headEnd/>
            <a:tailEnd/>
          </a:ln>
        </p:spPr>
        <p:txBody>
          <a:bodyPr wrap="none"/>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b="0">
              <a:solidFill>
                <a:srgbClr val="FF0000"/>
              </a:solidFill>
              <a:latin typeface="メイリオ" panose="020B0604030504040204" pitchFamily="50" charset="-128"/>
              <a:ea typeface="メイリオ" panose="020B0604030504040204" pitchFamily="50" charset="-128"/>
            </a:endParaRPr>
          </a:p>
        </p:txBody>
      </p:sp>
      <p:sp>
        <p:nvSpPr>
          <p:cNvPr id="111622" name="Text Box 9">
            <a:extLst>
              <a:ext uri="{FF2B5EF4-FFF2-40B4-BE49-F238E27FC236}">
                <a16:creationId xmlns:a16="http://schemas.microsoft.com/office/drawing/2014/main" id="{D7C8C619-52EB-5B76-9FDA-E111C2AFB43C}"/>
              </a:ext>
            </a:extLst>
          </p:cNvPr>
          <p:cNvSpPr txBox="1">
            <a:spLocks noChangeArrowheads="1"/>
          </p:cNvSpPr>
          <p:nvPr/>
        </p:nvSpPr>
        <p:spPr bwMode="auto">
          <a:xfrm>
            <a:off x="1897063" y="2055813"/>
            <a:ext cx="1724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（１）結果</a:t>
            </a:r>
          </a:p>
        </p:txBody>
      </p:sp>
      <p:sp>
        <p:nvSpPr>
          <p:cNvPr id="111623" name="Rectangle 10">
            <a:extLst>
              <a:ext uri="{FF2B5EF4-FFF2-40B4-BE49-F238E27FC236}">
                <a16:creationId xmlns:a16="http://schemas.microsoft.com/office/drawing/2014/main" id="{F66DA05E-D108-FE84-BE61-67EB5C288CCB}"/>
              </a:ext>
            </a:extLst>
          </p:cNvPr>
          <p:cNvSpPr>
            <a:spLocks noChangeArrowheads="1"/>
          </p:cNvSpPr>
          <p:nvPr/>
        </p:nvSpPr>
        <p:spPr bwMode="auto">
          <a:xfrm>
            <a:off x="2667000" y="2514600"/>
            <a:ext cx="3800475" cy="381000"/>
          </a:xfrm>
          <a:prstGeom prst="rect">
            <a:avLst/>
          </a:prstGeom>
          <a:solidFill>
            <a:schemeClr val="bg1"/>
          </a:solidFill>
          <a:ln w="38100">
            <a:solidFill>
              <a:schemeClr val="hlink"/>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目　　標</a:t>
            </a:r>
          </a:p>
        </p:txBody>
      </p:sp>
      <p:sp>
        <p:nvSpPr>
          <p:cNvPr id="111624" name="Rectangle 11">
            <a:extLst>
              <a:ext uri="{FF2B5EF4-FFF2-40B4-BE49-F238E27FC236}">
                <a16:creationId xmlns:a16="http://schemas.microsoft.com/office/drawing/2014/main" id="{5626DAEF-3372-5B38-0390-13768C7FDA8A}"/>
              </a:ext>
            </a:extLst>
          </p:cNvPr>
          <p:cNvSpPr>
            <a:spLocks noChangeArrowheads="1"/>
          </p:cNvSpPr>
          <p:nvPr/>
        </p:nvSpPr>
        <p:spPr bwMode="auto">
          <a:xfrm>
            <a:off x="5867400" y="2514600"/>
            <a:ext cx="3200400" cy="381000"/>
          </a:xfrm>
          <a:prstGeom prst="rect">
            <a:avLst/>
          </a:prstGeom>
          <a:solidFill>
            <a:schemeClr val="bg1"/>
          </a:solidFill>
          <a:ln w="38100">
            <a:solidFill>
              <a:schemeClr val="hlink"/>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800" b="0">
                <a:solidFill>
                  <a:srgbClr val="000000"/>
                </a:solidFill>
                <a:latin typeface="メイリオ" panose="020B0604030504040204" pitchFamily="50" charset="-128"/>
                <a:ea typeface="メイリオ" panose="020B0604030504040204" pitchFamily="50" charset="-128"/>
              </a:rPr>
              <a:t>結　　果</a:t>
            </a:r>
          </a:p>
        </p:txBody>
      </p:sp>
      <p:sp>
        <p:nvSpPr>
          <p:cNvPr id="111625" name="Rectangle 12">
            <a:extLst>
              <a:ext uri="{FF2B5EF4-FFF2-40B4-BE49-F238E27FC236}">
                <a16:creationId xmlns:a16="http://schemas.microsoft.com/office/drawing/2014/main" id="{47AAE026-9393-40B8-BFFB-97DBFE9E892A}"/>
              </a:ext>
            </a:extLst>
          </p:cNvPr>
          <p:cNvSpPr>
            <a:spLocks noChangeArrowheads="1"/>
          </p:cNvSpPr>
          <p:nvPr/>
        </p:nvSpPr>
        <p:spPr bwMode="auto">
          <a:xfrm>
            <a:off x="2667000" y="2895600"/>
            <a:ext cx="3200400" cy="914400"/>
          </a:xfrm>
          <a:prstGeom prst="rect">
            <a:avLst/>
          </a:prstGeom>
          <a:solidFill>
            <a:srgbClr val="FFFFFF"/>
          </a:solidFill>
          <a:ln w="38100">
            <a:solidFill>
              <a:schemeClr val="hlink"/>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400" b="0">
              <a:solidFill>
                <a:srgbClr val="000000"/>
              </a:solidFill>
              <a:latin typeface="メイリオ" panose="020B0604030504040204" pitchFamily="50" charset="-128"/>
              <a:ea typeface="メイリオ" panose="020B0604030504040204" pitchFamily="50" charset="-128"/>
            </a:endParaRPr>
          </a:p>
        </p:txBody>
      </p:sp>
      <p:sp>
        <p:nvSpPr>
          <p:cNvPr id="111626" name="Rectangle 13">
            <a:extLst>
              <a:ext uri="{FF2B5EF4-FFF2-40B4-BE49-F238E27FC236}">
                <a16:creationId xmlns:a16="http://schemas.microsoft.com/office/drawing/2014/main" id="{E577BB29-1584-B5C2-392E-E5B9073785DC}"/>
              </a:ext>
            </a:extLst>
          </p:cNvPr>
          <p:cNvSpPr>
            <a:spLocks noChangeArrowheads="1"/>
          </p:cNvSpPr>
          <p:nvPr/>
        </p:nvSpPr>
        <p:spPr bwMode="auto">
          <a:xfrm>
            <a:off x="5867400" y="2895600"/>
            <a:ext cx="3200400" cy="914400"/>
          </a:xfrm>
          <a:prstGeom prst="rect">
            <a:avLst/>
          </a:prstGeom>
          <a:solidFill>
            <a:srgbClr val="FFFFFF"/>
          </a:solidFill>
          <a:ln w="38100">
            <a:solidFill>
              <a:schemeClr val="hlink"/>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400" b="0">
              <a:solidFill>
                <a:srgbClr val="000000"/>
              </a:solidFill>
              <a:latin typeface="メイリオ" panose="020B0604030504040204" pitchFamily="50" charset="-128"/>
              <a:ea typeface="メイリオ" panose="020B0604030504040204" pitchFamily="50" charset="-128"/>
            </a:endParaRPr>
          </a:p>
        </p:txBody>
      </p:sp>
      <p:sp>
        <p:nvSpPr>
          <p:cNvPr id="111627" name="Text Box 15">
            <a:extLst>
              <a:ext uri="{FF2B5EF4-FFF2-40B4-BE49-F238E27FC236}">
                <a16:creationId xmlns:a16="http://schemas.microsoft.com/office/drawing/2014/main" id="{5AA3FB14-686B-A7B5-B2AB-98665601F3B2}"/>
              </a:ext>
            </a:extLst>
          </p:cNvPr>
          <p:cNvSpPr txBox="1">
            <a:spLocks noChangeArrowheads="1"/>
          </p:cNvSpPr>
          <p:nvPr/>
        </p:nvSpPr>
        <p:spPr bwMode="auto">
          <a:xfrm>
            <a:off x="1812925" y="4418013"/>
            <a:ext cx="32639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0">
                <a:solidFill>
                  <a:srgbClr val="000000"/>
                </a:solidFill>
                <a:latin typeface="メイリオ" panose="020B0604030504040204" pitchFamily="50" charset="-128"/>
                <a:ea typeface="メイリオ" panose="020B0604030504040204" pitchFamily="50" charset="-128"/>
              </a:rPr>
              <a:t>（２）目標との差分析</a:t>
            </a:r>
          </a:p>
        </p:txBody>
      </p:sp>
      <p:sp>
        <p:nvSpPr>
          <p:cNvPr id="111628" name="AutoShape 18">
            <a:extLst>
              <a:ext uri="{FF2B5EF4-FFF2-40B4-BE49-F238E27FC236}">
                <a16:creationId xmlns:a16="http://schemas.microsoft.com/office/drawing/2014/main" id="{4CCE51E9-A99F-56E1-39F4-56A95FC5E2D2}"/>
              </a:ext>
            </a:extLst>
          </p:cNvPr>
          <p:cNvSpPr>
            <a:spLocks noChangeArrowheads="1"/>
          </p:cNvSpPr>
          <p:nvPr/>
        </p:nvSpPr>
        <p:spPr bwMode="auto">
          <a:xfrm>
            <a:off x="6172200" y="4057650"/>
            <a:ext cx="4381500" cy="1085850"/>
          </a:xfrm>
          <a:prstGeom prst="wedgeRoundRectCallout">
            <a:avLst>
              <a:gd name="adj1" fmla="val -57606"/>
              <a:gd name="adj2" fmla="val 44736"/>
              <a:gd name="adj3" fmla="val 16667"/>
            </a:avLst>
          </a:prstGeom>
          <a:solidFill>
            <a:srgbClr val="CCFFFF"/>
          </a:solidFill>
          <a:ln w="9525">
            <a:solidFill>
              <a:srgbClr val="000000"/>
            </a:solidFill>
            <a:miter lim="800000"/>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dirty="0">
                <a:solidFill>
                  <a:srgbClr val="FF0000"/>
                </a:solidFill>
                <a:latin typeface="メイリオ" panose="020B0604030504040204" pitchFamily="50" charset="-128"/>
                <a:ea typeface="メイリオ" panose="020B0604030504040204" pitchFamily="50" charset="-128"/>
              </a:rPr>
              <a:t>狙った効果が得られた時、何が良かったのか、また</a:t>
            </a:r>
          </a:p>
          <a:p>
            <a:pPr algn="ctr" eaLnBrk="1" hangingPunct="1">
              <a:spcBef>
                <a:spcPct val="50000"/>
              </a:spcBef>
              <a:buFontTx/>
              <a:buNone/>
            </a:pPr>
            <a:r>
              <a:rPr lang="ja-JP" altLang="en-US" sz="1400" b="0" dirty="0">
                <a:solidFill>
                  <a:srgbClr val="FF0000"/>
                </a:solidFill>
                <a:latin typeface="メイリオ" panose="020B0604030504040204" pitchFamily="50" charset="-128"/>
                <a:ea typeface="メイリオ" panose="020B0604030504040204" pitchFamily="50" charset="-128"/>
              </a:rPr>
              <a:t>効果が得られなかった時、何が足りなかったのか、</a:t>
            </a:r>
          </a:p>
          <a:p>
            <a:pPr algn="ctr" eaLnBrk="1" hangingPunct="1">
              <a:spcBef>
                <a:spcPct val="50000"/>
              </a:spcBef>
              <a:buFontTx/>
              <a:buNone/>
            </a:pPr>
            <a:r>
              <a:rPr lang="ja-JP" altLang="en-US" sz="1400" b="0" dirty="0">
                <a:solidFill>
                  <a:srgbClr val="FF0000"/>
                </a:solidFill>
                <a:latin typeface="メイリオ" panose="020B0604030504040204" pitchFamily="50" charset="-128"/>
                <a:ea typeface="メイリオ" panose="020B0604030504040204" pitchFamily="50" charset="-128"/>
              </a:rPr>
              <a:t>全員で話し合ってみてください。</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922">
            <a:extLst>
              <a:ext uri="{FF2B5EF4-FFF2-40B4-BE49-F238E27FC236}">
                <a16:creationId xmlns:a16="http://schemas.microsoft.com/office/drawing/2014/main" id="{4EC1A5BF-1417-4F77-663E-34A4330E35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924175"/>
            <a:ext cx="42481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667" name="Text Box 2923">
            <a:extLst>
              <a:ext uri="{FF2B5EF4-FFF2-40B4-BE49-F238E27FC236}">
                <a16:creationId xmlns:a16="http://schemas.microsoft.com/office/drawing/2014/main" id="{8E867D85-DC1F-11F0-51DF-2F4B047E1E92}"/>
              </a:ext>
            </a:extLst>
          </p:cNvPr>
          <p:cNvSpPr txBox="1">
            <a:spLocks noChangeArrowheads="1"/>
          </p:cNvSpPr>
          <p:nvPr/>
        </p:nvSpPr>
        <p:spPr bwMode="auto">
          <a:xfrm>
            <a:off x="2495550" y="6381750"/>
            <a:ext cx="9366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latin typeface="Arial" panose="020B0604020202020204" pitchFamily="34" charset="0"/>
              </a:rPr>
              <a:t>改善前</a:t>
            </a:r>
          </a:p>
        </p:txBody>
      </p:sp>
      <p:sp>
        <p:nvSpPr>
          <p:cNvPr id="113668" name="Text Box 2924">
            <a:extLst>
              <a:ext uri="{FF2B5EF4-FFF2-40B4-BE49-F238E27FC236}">
                <a16:creationId xmlns:a16="http://schemas.microsoft.com/office/drawing/2014/main" id="{4155072C-9444-8F6E-9492-F886791C7618}"/>
              </a:ext>
            </a:extLst>
          </p:cNvPr>
          <p:cNvSpPr txBox="1">
            <a:spLocks noChangeArrowheads="1"/>
          </p:cNvSpPr>
          <p:nvPr/>
        </p:nvSpPr>
        <p:spPr bwMode="auto">
          <a:xfrm>
            <a:off x="3935413" y="6381750"/>
            <a:ext cx="9366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latin typeface="Arial" panose="020B0604020202020204" pitchFamily="34" charset="0"/>
              </a:rPr>
              <a:t>改善後</a:t>
            </a:r>
          </a:p>
        </p:txBody>
      </p:sp>
      <p:sp>
        <p:nvSpPr>
          <p:cNvPr id="113669" name="Text Box 2925">
            <a:extLst>
              <a:ext uri="{FF2B5EF4-FFF2-40B4-BE49-F238E27FC236}">
                <a16:creationId xmlns:a16="http://schemas.microsoft.com/office/drawing/2014/main" id="{B0305090-D834-D862-D625-341A23DB35D9}"/>
              </a:ext>
            </a:extLst>
          </p:cNvPr>
          <p:cNvSpPr txBox="1">
            <a:spLocks noChangeArrowheads="1"/>
          </p:cNvSpPr>
          <p:nvPr/>
        </p:nvSpPr>
        <p:spPr bwMode="auto">
          <a:xfrm>
            <a:off x="1774825" y="6237288"/>
            <a:ext cx="2889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0</a:t>
            </a:r>
          </a:p>
        </p:txBody>
      </p:sp>
      <p:sp>
        <p:nvSpPr>
          <p:cNvPr id="113670" name="Text Box 2926">
            <a:extLst>
              <a:ext uri="{FF2B5EF4-FFF2-40B4-BE49-F238E27FC236}">
                <a16:creationId xmlns:a16="http://schemas.microsoft.com/office/drawing/2014/main" id="{83F808A3-D92E-7AE7-E54F-FF72A6DD1F2C}"/>
              </a:ext>
            </a:extLst>
          </p:cNvPr>
          <p:cNvSpPr txBox="1">
            <a:spLocks noChangeArrowheads="1"/>
          </p:cNvSpPr>
          <p:nvPr/>
        </p:nvSpPr>
        <p:spPr bwMode="auto">
          <a:xfrm>
            <a:off x="1703388" y="5589588"/>
            <a:ext cx="3603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5</a:t>
            </a:r>
          </a:p>
        </p:txBody>
      </p:sp>
      <p:sp>
        <p:nvSpPr>
          <p:cNvPr id="113671" name="Text Box 2927">
            <a:extLst>
              <a:ext uri="{FF2B5EF4-FFF2-40B4-BE49-F238E27FC236}">
                <a16:creationId xmlns:a16="http://schemas.microsoft.com/office/drawing/2014/main" id="{2CA1D3B5-F0B9-4578-1B17-BC0A5A48B8E4}"/>
              </a:ext>
            </a:extLst>
          </p:cNvPr>
          <p:cNvSpPr txBox="1">
            <a:spLocks noChangeArrowheads="1"/>
          </p:cNvSpPr>
          <p:nvPr/>
        </p:nvSpPr>
        <p:spPr bwMode="auto">
          <a:xfrm>
            <a:off x="1631950" y="4941888"/>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10</a:t>
            </a:r>
          </a:p>
        </p:txBody>
      </p:sp>
      <p:sp>
        <p:nvSpPr>
          <p:cNvPr id="113672" name="Text Box 2928">
            <a:extLst>
              <a:ext uri="{FF2B5EF4-FFF2-40B4-BE49-F238E27FC236}">
                <a16:creationId xmlns:a16="http://schemas.microsoft.com/office/drawing/2014/main" id="{BEA1F298-86EA-3E03-EDED-30C7F919D38C}"/>
              </a:ext>
            </a:extLst>
          </p:cNvPr>
          <p:cNvSpPr txBox="1">
            <a:spLocks noChangeArrowheads="1"/>
          </p:cNvSpPr>
          <p:nvPr/>
        </p:nvSpPr>
        <p:spPr bwMode="auto">
          <a:xfrm>
            <a:off x="1631950" y="3789363"/>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20</a:t>
            </a:r>
          </a:p>
        </p:txBody>
      </p:sp>
      <p:sp>
        <p:nvSpPr>
          <p:cNvPr id="113673" name="Text Box 2929">
            <a:extLst>
              <a:ext uri="{FF2B5EF4-FFF2-40B4-BE49-F238E27FC236}">
                <a16:creationId xmlns:a16="http://schemas.microsoft.com/office/drawing/2014/main" id="{A801B014-F99F-FAF9-4D7B-459553875DA1}"/>
              </a:ext>
            </a:extLst>
          </p:cNvPr>
          <p:cNvSpPr txBox="1">
            <a:spLocks noChangeArrowheads="1"/>
          </p:cNvSpPr>
          <p:nvPr/>
        </p:nvSpPr>
        <p:spPr bwMode="auto">
          <a:xfrm>
            <a:off x="1631950" y="4365625"/>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15</a:t>
            </a:r>
          </a:p>
        </p:txBody>
      </p:sp>
      <p:sp>
        <p:nvSpPr>
          <p:cNvPr id="113674" name="Text Box 2930">
            <a:extLst>
              <a:ext uri="{FF2B5EF4-FFF2-40B4-BE49-F238E27FC236}">
                <a16:creationId xmlns:a16="http://schemas.microsoft.com/office/drawing/2014/main" id="{06D6987C-6E51-70FE-1A55-518DCB38A6B6}"/>
              </a:ext>
            </a:extLst>
          </p:cNvPr>
          <p:cNvSpPr txBox="1">
            <a:spLocks noChangeArrowheads="1"/>
          </p:cNvSpPr>
          <p:nvPr/>
        </p:nvSpPr>
        <p:spPr bwMode="auto">
          <a:xfrm>
            <a:off x="1631950" y="3141663"/>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latin typeface="Arial" panose="020B0604020202020204" pitchFamily="34" charset="0"/>
              </a:rPr>
              <a:t>25</a:t>
            </a:r>
          </a:p>
        </p:txBody>
      </p:sp>
      <p:sp>
        <p:nvSpPr>
          <p:cNvPr id="113675" name="Rectangle 2931">
            <a:extLst>
              <a:ext uri="{FF2B5EF4-FFF2-40B4-BE49-F238E27FC236}">
                <a16:creationId xmlns:a16="http://schemas.microsoft.com/office/drawing/2014/main" id="{26924E84-8A31-D66B-9B11-6F798B75E294}"/>
              </a:ext>
            </a:extLst>
          </p:cNvPr>
          <p:cNvSpPr>
            <a:spLocks noChangeArrowheads="1"/>
          </p:cNvSpPr>
          <p:nvPr/>
        </p:nvSpPr>
        <p:spPr bwMode="auto">
          <a:xfrm>
            <a:off x="2063750" y="2346325"/>
            <a:ext cx="380047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5334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latin typeface="Arial" panose="020B0604020202020204" pitchFamily="34" charset="0"/>
              </a:rPr>
              <a:t>（改善前）                                    （改善後）</a:t>
            </a:r>
          </a:p>
          <a:p>
            <a:pPr eaLnBrk="1" hangingPunct="1">
              <a:spcBef>
                <a:spcPct val="0"/>
              </a:spcBef>
              <a:buFontTx/>
              <a:buNone/>
            </a:pPr>
            <a:r>
              <a:rPr lang="ja-JP" altLang="en-US" sz="1000">
                <a:latin typeface="Arial" panose="020B0604020202020204" pitchFamily="34" charset="0"/>
              </a:rPr>
              <a:t>作成日：     年    月    日              作成日：     年    月    日</a:t>
            </a:r>
          </a:p>
          <a:p>
            <a:pPr eaLnBrk="1" hangingPunct="1">
              <a:spcBef>
                <a:spcPct val="0"/>
              </a:spcBef>
              <a:buFontTx/>
              <a:buNone/>
            </a:pPr>
            <a:r>
              <a:rPr lang="zh-CN" altLang="en-US" sz="1000">
                <a:latin typeface="Arial" panose="020B0604020202020204" pitchFamily="34" charset="0"/>
              </a:rPr>
              <a:t>作成者：                                     </a:t>
            </a:r>
            <a:r>
              <a:rPr lang="ja-JP" altLang="en-US" sz="1000">
                <a:latin typeface="Arial" panose="020B0604020202020204" pitchFamily="34" charset="0"/>
              </a:rPr>
              <a:t> </a:t>
            </a:r>
            <a:r>
              <a:rPr lang="zh-CN" altLang="en-US" sz="1000">
                <a:latin typeface="Arial" panose="020B0604020202020204" pitchFamily="34" charset="0"/>
              </a:rPr>
              <a:t>作成者：</a:t>
            </a:r>
          </a:p>
          <a:p>
            <a:pPr eaLnBrk="1" hangingPunct="1">
              <a:spcBef>
                <a:spcPct val="0"/>
              </a:spcBef>
              <a:buFontTx/>
              <a:buNone/>
            </a:pPr>
            <a:r>
              <a:rPr lang="zh-CN" altLang="en-US" sz="1000">
                <a:latin typeface="Arial" panose="020B0604020202020204" pitchFamily="34" charset="0"/>
              </a:rPr>
              <a:t>成功回数：                                  成功回数：          </a:t>
            </a:r>
          </a:p>
        </p:txBody>
      </p:sp>
      <p:pic>
        <p:nvPicPr>
          <p:cNvPr id="113676" name="Picture 2932">
            <a:extLst>
              <a:ext uri="{FF2B5EF4-FFF2-40B4-BE49-F238E27FC236}">
                <a16:creationId xmlns:a16="http://schemas.microsoft.com/office/drawing/2014/main" id="{5CF6D973-BBE8-E72E-E188-35114942D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692150"/>
            <a:ext cx="2071687"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77" name="Picture 3066">
            <a:extLst>
              <a:ext uri="{FF2B5EF4-FFF2-40B4-BE49-F238E27FC236}">
                <a16:creationId xmlns:a16="http://schemas.microsoft.com/office/drawing/2014/main" id="{DAABFDA1-C9B6-3ECD-1330-BA17A18AA9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413" y="692150"/>
            <a:ext cx="2098675"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678" name="Text Box 3067">
            <a:extLst>
              <a:ext uri="{FF2B5EF4-FFF2-40B4-BE49-F238E27FC236}">
                <a16:creationId xmlns:a16="http://schemas.microsoft.com/office/drawing/2014/main" id="{788786A2-4B83-5F6E-9809-8FE84916059C}"/>
              </a:ext>
            </a:extLst>
          </p:cNvPr>
          <p:cNvSpPr txBox="1">
            <a:spLocks noChangeArrowheads="1"/>
          </p:cNvSpPr>
          <p:nvPr/>
        </p:nvSpPr>
        <p:spPr bwMode="auto">
          <a:xfrm>
            <a:off x="1325563" y="0"/>
            <a:ext cx="29162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Ｃコース　ＧＤ記録用紙（発表資料</a:t>
            </a:r>
            <a:r>
              <a:rPr lang="ja-JP" altLang="en-US" sz="1200">
                <a:solidFill>
                  <a:srgbClr val="FF0000"/>
                </a:solidFill>
              </a:rPr>
              <a:t>２</a:t>
            </a:r>
            <a:r>
              <a:rPr lang="ja-JP" altLang="en-US" sz="1200"/>
              <a:t>、７）</a:t>
            </a:r>
          </a:p>
        </p:txBody>
      </p:sp>
      <p:sp>
        <p:nvSpPr>
          <p:cNvPr id="113679" name="Text Box 3068">
            <a:extLst>
              <a:ext uri="{FF2B5EF4-FFF2-40B4-BE49-F238E27FC236}">
                <a16:creationId xmlns:a16="http://schemas.microsoft.com/office/drawing/2014/main" id="{E9892F2A-0AB7-D1B0-D23A-044F487599B8}"/>
              </a:ext>
            </a:extLst>
          </p:cNvPr>
          <p:cNvSpPr txBox="1">
            <a:spLocks noChangeArrowheads="1"/>
          </p:cNvSpPr>
          <p:nvPr/>
        </p:nvSpPr>
        <p:spPr bwMode="auto">
          <a:xfrm>
            <a:off x="1524000" y="260350"/>
            <a:ext cx="2520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latin typeface="Arial" panose="020B0604020202020204" pitchFamily="34" charset="0"/>
              </a:rPr>
              <a:t>６．効果の確認</a:t>
            </a:r>
          </a:p>
        </p:txBody>
      </p:sp>
      <p:sp>
        <p:nvSpPr>
          <p:cNvPr id="113680" name="Text Box 3069">
            <a:extLst>
              <a:ext uri="{FF2B5EF4-FFF2-40B4-BE49-F238E27FC236}">
                <a16:creationId xmlns:a16="http://schemas.microsoft.com/office/drawing/2014/main" id="{41B4658F-8EAF-7A55-DA6A-EA3B9317853B}"/>
              </a:ext>
            </a:extLst>
          </p:cNvPr>
          <p:cNvSpPr txBox="1">
            <a:spLocks noChangeArrowheads="1"/>
          </p:cNvSpPr>
          <p:nvPr/>
        </p:nvSpPr>
        <p:spPr bwMode="auto">
          <a:xfrm>
            <a:off x="6167438" y="549275"/>
            <a:ext cx="10810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a:latin typeface="Arial" panose="020B0604020202020204" pitchFamily="34" charset="0"/>
              </a:rPr>
              <a:t>（１）結果</a:t>
            </a:r>
          </a:p>
        </p:txBody>
      </p:sp>
      <p:graphicFrame>
        <p:nvGraphicFramePr>
          <p:cNvPr id="27670" name="Group 3094">
            <a:extLst>
              <a:ext uri="{FF2B5EF4-FFF2-40B4-BE49-F238E27FC236}">
                <a16:creationId xmlns:a16="http://schemas.microsoft.com/office/drawing/2014/main" id="{067BC6B4-56BA-D952-B80A-06EA8379163C}"/>
              </a:ext>
            </a:extLst>
          </p:cNvPr>
          <p:cNvGraphicFramePr>
            <a:graphicFrameLocks noGrp="1"/>
          </p:cNvGraphicFramePr>
          <p:nvPr/>
        </p:nvGraphicFramePr>
        <p:xfrm>
          <a:off x="6240463" y="908050"/>
          <a:ext cx="4248150" cy="1785938"/>
        </p:xfrm>
        <a:graphic>
          <a:graphicData uri="http://schemas.openxmlformats.org/drawingml/2006/table">
            <a:tbl>
              <a:tblPr/>
              <a:tblGrid>
                <a:gridCol w="2124075">
                  <a:extLst>
                    <a:ext uri="{9D8B030D-6E8A-4147-A177-3AD203B41FA5}">
                      <a16:colId xmlns:a16="http://schemas.microsoft.com/office/drawing/2014/main" val="20000"/>
                    </a:ext>
                  </a:extLst>
                </a:gridCol>
                <a:gridCol w="2124075">
                  <a:extLst>
                    <a:ext uri="{9D8B030D-6E8A-4147-A177-3AD203B41FA5}">
                      <a16:colId xmlns:a16="http://schemas.microsoft.com/office/drawing/2014/main" val="20001"/>
                    </a:ext>
                  </a:extLst>
                </a:gridCol>
              </a:tblGrid>
              <a:tr h="27436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Arial" charset="0"/>
                          <a:ea typeface="ＭＳ Ｐゴシック" pitchFamily="50" charset="-128"/>
                        </a:rPr>
                        <a:t>目標</a:t>
                      </a:r>
                    </a:p>
                  </a:txBody>
                  <a:tcPr marT="45728" marB="45728"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a:ln>
                            <a:noFill/>
                          </a:ln>
                          <a:solidFill>
                            <a:schemeClr val="tx1"/>
                          </a:solidFill>
                          <a:effectLst/>
                          <a:latin typeface="Arial" charset="0"/>
                          <a:ea typeface="ＭＳ Ｐゴシック" pitchFamily="50" charset="-128"/>
                        </a:rPr>
                        <a:t>結果</a:t>
                      </a:r>
                    </a:p>
                  </a:txBody>
                  <a:tcPr marT="45728" marB="45728"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11569">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a:ln>
                          <a:noFill/>
                        </a:ln>
                        <a:solidFill>
                          <a:schemeClr val="tx1"/>
                        </a:solidFill>
                        <a:effectLst/>
                        <a:latin typeface="Arial" charset="0"/>
                        <a:ea typeface="ＭＳ Ｐゴシック" pitchFamily="50" charset="-128"/>
                      </a:endParaRPr>
                    </a:p>
                  </a:txBody>
                  <a:tcPr marT="45728" marB="45728"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a:ln>
                          <a:noFill/>
                        </a:ln>
                        <a:solidFill>
                          <a:schemeClr val="tx1"/>
                        </a:solidFill>
                        <a:effectLst/>
                        <a:latin typeface="Arial" charset="0"/>
                        <a:ea typeface="ＭＳ Ｐゴシック" pitchFamily="50" charset="-128"/>
                      </a:endParaRPr>
                    </a:p>
                  </a:txBody>
                  <a:tcPr marT="45728" marB="45728"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13692" name="Text Box 3095">
            <a:extLst>
              <a:ext uri="{FF2B5EF4-FFF2-40B4-BE49-F238E27FC236}">
                <a16:creationId xmlns:a16="http://schemas.microsoft.com/office/drawing/2014/main" id="{0BE6849F-F9F3-50D1-6DB5-B176B14CAD17}"/>
              </a:ext>
            </a:extLst>
          </p:cNvPr>
          <p:cNvSpPr txBox="1">
            <a:spLocks noChangeArrowheads="1"/>
          </p:cNvSpPr>
          <p:nvPr/>
        </p:nvSpPr>
        <p:spPr bwMode="auto">
          <a:xfrm>
            <a:off x="5591175" y="2924175"/>
            <a:ext cx="208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a:latin typeface="Arial" panose="020B0604020202020204" pitchFamily="34" charset="0"/>
              </a:rPr>
              <a:t>（２）目標との差分析</a:t>
            </a:r>
          </a:p>
        </p:txBody>
      </p:sp>
      <p:graphicFrame>
        <p:nvGraphicFramePr>
          <p:cNvPr id="27679" name="Group 3103">
            <a:extLst>
              <a:ext uri="{FF2B5EF4-FFF2-40B4-BE49-F238E27FC236}">
                <a16:creationId xmlns:a16="http://schemas.microsoft.com/office/drawing/2014/main" id="{8D9E8096-7DE4-6B5F-14CF-ADF8A7AE50C8}"/>
              </a:ext>
            </a:extLst>
          </p:cNvPr>
          <p:cNvGraphicFramePr>
            <a:graphicFrameLocks noGrp="1"/>
          </p:cNvGraphicFramePr>
          <p:nvPr/>
        </p:nvGraphicFramePr>
        <p:xfrm>
          <a:off x="5664200" y="3284538"/>
          <a:ext cx="4824413" cy="3168650"/>
        </p:xfrm>
        <a:graphic>
          <a:graphicData uri="http://schemas.openxmlformats.org/drawingml/2006/table">
            <a:tbl>
              <a:tblPr/>
              <a:tblGrid>
                <a:gridCol w="4824413">
                  <a:extLst>
                    <a:ext uri="{9D8B030D-6E8A-4147-A177-3AD203B41FA5}">
                      <a16:colId xmlns:a16="http://schemas.microsoft.com/office/drawing/2014/main" val="20000"/>
                    </a:ext>
                  </a:extLst>
                </a:gridCol>
              </a:tblGrid>
              <a:tr h="3168650">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800" b="0" i="0" u="none" strike="noStrike" cap="none" normalizeH="0" baseline="0" dirty="0">
                        <a:ln>
                          <a:noFill/>
                        </a:ln>
                        <a:solidFill>
                          <a:schemeClr val="tx1"/>
                        </a:solidFill>
                        <a:effectLst/>
                        <a:latin typeface="Arial" charset="0"/>
                        <a:ea typeface="ＭＳ Ｐゴシック" pitchFamily="50" charset="-128"/>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13699" name="Text Box 61">
            <a:extLst>
              <a:ext uri="{FF2B5EF4-FFF2-40B4-BE49-F238E27FC236}">
                <a16:creationId xmlns:a16="http://schemas.microsoft.com/office/drawing/2014/main" id="{DFF68F59-84F2-601B-32DF-EFDB3C7E8406}"/>
              </a:ext>
            </a:extLst>
          </p:cNvPr>
          <p:cNvSpPr txBox="1">
            <a:spLocks noChangeArrowheads="1"/>
          </p:cNvSpPr>
          <p:nvPr/>
        </p:nvSpPr>
        <p:spPr bwMode="auto">
          <a:xfrm>
            <a:off x="8559800" y="5318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Ｃース：　　　　　グループ</a:t>
            </a:r>
          </a:p>
        </p:txBody>
      </p:sp>
      <p:sp>
        <p:nvSpPr>
          <p:cNvPr id="113700" name="Text Box 28">
            <a:extLst>
              <a:ext uri="{FF2B5EF4-FFF2-40B4-BE49-F238E27FC236}">
                <a16:creationId xmlns:a16="http://schemas.microsoft.com/office/drawing/2014/main" id="{DCF2E0A0-E69B-04FD-1503-56B086ED86AF}"/>
              </a:ext>
            </a:extLst>
          </p:cNvPr>
          <p:cNvSpPr txBox="1">
            <a:spLocks noChangeArrowheads="1"/>
          </p:cNvSpPr>
          <p:nvPr/>
        </p:nvSpPr>
        <p:spPr bwMode="auto">
          <a:xfrm>
            <a:off x="8975725" y="104775"/>
            <a:ext cx="1584325" cy="300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ﾘｰﾀﾞｰ研修会（初級）</a:t>
            </a:r>
          </a:p>
        </p:txBody>
      </p:sp>
      <p:sp>
        <p:nvSpPr>
          <p:cNvPr id="113701" name="Rectangle 2931">
            <a:extLst>
              <a:ext uri="{FF2B5EF4-FFF2-40B4-BE49-F238E27FC236}">
                <a16:creationId xmlns:a16="http://schemas.microsoft.com/office/drawing/2014/main" id="{BF66ED48-BEEB-935E-5881-688DC75988CA}"/>
              </a:ext>
            </a:extLst>
          </p:cNvPr>
          <p:cNvSpPr>
            <a:spLocks noChangeArrowheads="1"/>
          </p:cNvSpPr>
          <p:nvPr/>
        </p:nvSpPr>
        <p:spPr bwMode="auto">
          <a:xfrm>
            <a:off x="1560513" y="2782888"/>
            <a:ext cx="7112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FF0000"/>
                </a:solidFill>
                <a:latin typeface="Arial" panose="020B0604020202020204" pitchFamily="34" charset="0"/>
              </a:rPr>
              <a:t>（回数）</a:t>
            </a:r>
            <a:endParaRPr lang="zh-CN" altLang="en-US" sz="1000">
              <a:solidFill>
                <a:srgbClr val="FF0000"/>
              </a:solidFill>
              <a:latin typeface="Arial" panose="020B0604020202020204" pitchFamily="34" charset="0"/>
            </a:endParaRPr>
          </a:p>
        </p:txBody>
      </p:sp>
      <p:sp>
        <p:nvSpPr>
          <p:cNvPr id="113702" name="テキスト ボックス 1">
            <a:extLst>
              <a:ext uri="{FF2B5EF4-FFF2-40B4-BE49-F238E27FC236}">
                <a16:creationId xmlns:a16="http://schemas.microsoft.com/office/drawing/2014/main" id="{1D560621-9770-CFB8-6E3B-A0FC54EE2981}"/>
              </a:ext>
            </a:extLst>
          </p:cNvPr>
          <p:cNvSpPr txBox="1">
            <a:spLocks noChangeArrowheads="1"/>
          </p:cNvSpPr>
          <p:nvPr/>
        </p:nvSpPr>
        <p:spPr bwMode="auto">
          <a:xfrm>
            <a:off x="9328150" y="6502400"/>
            <a:ext cx="1173163" cy="260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ja-JP" altLang="en-US" sz="1100">
                <a:solidFill>
                  <a:srgbClr val="3333FF"/>
                </a:solidFill>
                <a:latin typeface="HG丸ｺﾞｼｯｸM-PRO" panose="020F0600000000000000" pitchFamily="50" charset="-128"/>
                <a:ea typeface="HG丸ｺﾞｼｯｸM-PRO" panose="020F0600000000000000" pitchFamily="50" charset="-128"/>
              </a:rPr>
              <a:t>１５：１０まで</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3">
            <a:extLst>
              <a:ext uri="{FF2B5EF4-FFF2-40B4-BE49-F238E27FC236}">
                <a16:creationId xmlns:a16="http://schemas.microsoft.com/office/drawing/2014/main" id="{096BB3E2-DBAB-B093-FF96-D70489065DBC}"/>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14692" name="正方形/長方形 4">
            <a:extLst>
              <a:ext uri="{FF2B5EF4-FFF2-40B4-BE49-F238E27FC236}">
                <a16:creationId xmlns:a16="http://schemas.microsoft.com/office/drawing/2014/main" id="{B52F6860-30CE-521F-05FB-91B89F2C71B7}"/>
              </a:ext>
            </a:extLst>
          </p:cNvPr>
          <p:cNvSpPr>
            <a:spLocks noChangeArrowheads="1"/>
          </p:cNvSpPr>
          <p:nvPr/>
        </p:nvSpPr>
        <p:spPr bwMode="auto">
          <a:xfrm>
            <a:off x="2987675" y="5070475"/>
            <a:ext cx="6242050" cy="273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DE4719D4-BB5E-F718-313B-2402B88CCC66}"/>
              </a:ext>
            </a:extLst>
          </p:cNvPr>
          <p:cNvGraphicFramePr>
            <a:graphicFrameLocks noChangeAspect="1"/>
          </p:cNvGraphicFramePr>
          <p:nvPr>
            <p:extLst>
              <p:ext uri="{D42A27DB-BD31-4B8C-83A1-F6EECF244321}">
                <p14:modId xmlns:p14="http://schemas.microsoft.com/office/powerpoint/2010/main" val="1810417597"/>
              </p:ext>
            </p:extLst>
          </p:nvPr>
        </p:nvGraphicFramePr>
        <p:xfrm>
          <a:off x="3076575"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8C9381AF-178D-61F1-E79A-ACAC82DD8640}"/>
                          </a:ext>
                        </a:extLst>
                      </p:cNvPr>
                      <p:cNvPicPr/>
                      <p:nvPr/>
                    </p:nvPicPr>
                    <p:blipFill>
                      <a:blip r:embed="rId3"/>
                      <a:stretch>
                        <a:fillRect/>
                      </a:stretch>
                    </p:blipFill>
                    <p:spPr>
                      <a:xfrm>
                        <a:off x="3076575" y="84138"/>
                        <a:ext cx="6038850" cy="6708774"/>
                      </a:xfrm>
                      <a:prstGeom prst="rect">
                        <a:avLst/>
                      </a:prstGeom>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a:extLst>
              <a:ext uri="{FF2B5EF4-FFF2-40B4-BE49-F238E27FC236}">
                <a16:creationId xmlns:a16="http://schemas.microsoft.com/office/drawing/2014/main" id="{0DB8E362-CF27-A96D-1079-6E35E03D8B98}"/>
              </a:ext>
            </a:extLst>
          </p:cNvPr>
          <p:cNvSpPr txBox="1">
            <a:spLocks noChangeArrowheads="1"/>
          </p:cNvSpPr>
          <p:nvPr/>
        </p:nvSpPr>
        <p:spPr bwMode="auto">
          <a:xfrm>
            <a:off x="3282950" y="115888"/>
            <a:ext cx="5414963" cy="523875"/>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0">
                <a:latin typeface="メイリオ" panose="020B0604030504040204" pitchFamily="50" charset="-128"/>
                <a:ea typeface="メイリオ" panose="020B0604030504040204" pitchFamily="50" charset="-128"/>
              </a:rPr>
              <a:t>研修会のねらいと心構え</a:t>
            </a:r>
          </a:p>
        </p:txBody>
      </p:sp>
      <p:sp>
        <p:nvSpPr>
          <p:cNvPr id="16387" name="Text Box 4">
            <a:extLst>
              <a:ext uri="{FF2B5EF4-FFF2-40B4-BE49-F238E27FC236}">
                <a16:creationId xmlns:a16="http://schemas.microsoft.com/office/drawing/2014/main" id="{6F2575EB-C80C-26AD-1C32-056D2DD47E6E}"/>
              </a:ext>
            </a:extLst>
          </p:cNvPr>
          <p:cNvSpPr txBox="1">
            <a:spLocks noChangeArrowheads="1"/>
          </p:cNvSpPr>
          <p:nvPr/>
        </p:nvSpPr>
        <p:spPr bwMode="auto">
          <a:xfrm>
            <a:off x="1487488" y="3324225"/>
            <a:ext cx="9793287"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0">
                <a:solidFill>
                  <a:srgbClr val="0000FF"/>
                </a:solidFill>
                <a:latin typeface="メイリオ" panose="020B0604030504040204" pitchFamily="50" charset="-128"/>
                <a:ea typeface="メイリオ" panose="020B0604030504040204" pitchFamily="50" charset="-128"/>
              </a:rPr>
              <a:t>（２）心構え</a:t>
            </a:r>
          </a:p>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  研修中は前向きに考えて</a:t>
            </a:r>
            <a:r>
              <a:rPr lang="en-US" altLang="ja-JP" sz="2000" b="0">
                <a:latin typeface="メイリオ" panose="020B0604030504040204" pitchFamily="50" charset="-128"/>
                <a:ea typeface="メイリオ" panose="020B0604030504040204" pitchFamily="50" charset="-128"/>
              </a:rPr>
              <a:t>｢</a:t>
            </a:r>
            <a:r>
              <a:rPr lang="ja-JP" altLang="en-US" sz="2000" b="0">
                <a:latin typeface="メイリオ" panose="020B0604030504040204" pitchFamily="50" charset="-128"/>
                <a:ea typeface="メイリオ" panose="020B0604030504040204" pitchFamily="50" charset="-128"/>
              </a:rPr>
              <a:t>自ら進んで職場に持って帰れるものを見つけよう！</a:t>
            </a:r>
            <a:r>
              <a:rPr lang="en-US" altLang="ja-JP" sz="2000" b="0">
                <a:latin typeface="メイリオ" panose="020B0604030504040204" pitchFamily="50" charset="-128"/>
                <a:ea typeface="メイリオ" panose="020B0604030504040204" pitchFamily="50" charset="-128"/>
              </a:rPr>
              <a:t>｣</a:t>
            </a:r>
          </a:p>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という心構えで研修していただくようお願いします。</a:t>
            </a:r>
          </a:p>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　　　</a:t>
            </a:r>
            <a:r>
              <a:rPr lang="ja-JP" altLang="en-US" sz="2000" b="0">
                <a:solidFill>
                  <a:srgbClr val="0000FF"/>
                </a:solidFill>
                <a:latin typeface="メイリオ" panose="020B0604030504040204" pitchFamily="50" charset="-128"/>
                <a:ea typeface="メイリオ" panose="020B0604030504040204" pitchFamily="50" charset="-128"/>
              </a:rPr>
              <a:t>①進んで「新しい行動」を試してみる。</a:t>
            </a:r>
          </a:p>
          <a:p>
            <a:pPr eaLnBrk="1" hangingPunct="1">
              <a:spcBef>
                <a:spcPct val="50000"/>
              </a:spcBef>
              <a:buFontTx/>
              <a:buNone/>
            </a:pPr>
            <a:r>
              <a:rPr lang="ja-JP" altLang="en-US" sz="2000" b="0">
                <a:solidFill>
                  <a:srgbClr val="0000FF"/>
                </a:solidFill>
                <a:latin typeface="メイリオ" panose="020B0604030504040204" pitchFamily="50" charset="-128"/>
                <a:ea typeface="メイリオ" panose="020B0604030504040204" pitchFamily="50" charset="-128"/>
              </a:rPr>
              <a:t>　　　②「開放的なコミュニケーション」を心掛ける。</a:t>
            </a:r>
          </a:p>
          <a:p>
            <a:pPr eaLnBrk="1" hangingPunct="1">
              <a:spcBef>
                <a:spcPct val="50000"/>
              </a:spcBef>
              <a:buFontTx/>
              <a:buNone/>
            </a:pPr>
            <a:r>
              <a:rPr lang="ja-JP" altLang="en-US" sz="2000" b="0">
                <a:solidFill>
                  <a:srgbClr val="0000FF"/>
                </a:solidFill>
                <a:latin typeface="メイリオ" panose="020B0604030504040204" pitchFamily="50" charset="-128"/>
                <a:ea typeface="メイリオ" panose="020B0604030504040204" pitchFamily="50" charset="-128"/>
              </a:rPr>
              <a:t>　　　③「気付いたこと」を討議に活かす。</a:t>
            </a:r>
          </a:p>
          <a:p>
            <a:pPr eaLnBrk="1" hangingPunct="1">
              <a:spcBef>
                <a:spcPct val="50000"/>
              </a:spcBef>
              <a:buFontTx/>
              <a:buNone/>
            </a:pPr>
            <a:r>
              <a:rPr lang="ja-JP" altLang="en-US" sz="2000" b="0">
                <a:solidFill>
                  <a:srgbClr val="0000FF"/>
                </a:solidFill>
                <a:latin typeface="メイリオ" panose="020B0604030504040204" pitchFamily="50" charset="-128"/>
                <a:ea typeface="メイリオ" panose="020B0604030504040204" pitchFamily="50" charset="-128"/>
              </a:rPr>
              <a:t>　　　④せっかちな「価値判断」を控える。</a:t>
            </a:r>
          </a:p>
        </p:txBody>
      </p:sp>
      <p:sp>
        <p:nvSpPr>
          <p:cNvPr id="16388" name="Text Box 2">
            <a:extLst>
              <a:ext uri="{FF2B5EF4-FFF2-40B4-BE49-F238E27FC236}">
                <a16:creationId xmlns:a16="http://schemas.microsoft.com/office/drawing/2014/main" id="{AE21A3BA-574D-3D35-5192-EC7A55308A4E}"/>
              </a:ext>
            </a:extLst>
          </p:cNvPr>
          <p:cNvSpPr txBox="1">
            <a:spLocks noChangeArrowheads="1"/>
          </p:cNvSpPr>
          <p:nvPr/>
        </p:nvSpPr>
        <p:spPr bwMode="auto">
          <a:xfrm>
            <a:off x="1524000" y="892175"/>
            <a:ext cx="9828213"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5000"/>
              </a:lnSpc>
              <a:spcBef>
                <a:spcPct val="50000"/>
              </a:spcBef>
              <a:buFontTx/>
              <a:buNone/>
            </a:pPr>
            <a:r>
              <a:rPr lang="ja-JP" altLang="en-US" sz="2000" b="0">
                <a:solidFill>
                  <a:srgbClr val="0000FF"/>
                </a:solidFill>
                <a:latin typeface="メイリオ" panose="020B0604030504040204" pitchFamily="50" charset="-128"/>
                <a:ea typeface="メイリオ" panose="020B0604030504040204" pitchFamily="50" charset="-128"/>
              </a:rPr>
              <a:t>（１）ねらい</a:t>
            </a:r>
          </a:p>
          <a:p>
            <a:pPr eaLnBrk="1" hangingPunct="1">
              <a:lnSpc>
                <a:spcPct val="85000"/>
              </a:lnSpc>
              <a:spcBef>
                <a:spcPct val="50000"/>
              </a:spcBef>
              <a:buFontTx/>
              <a:buNone/>
            </a:pPr>
            <a:r>
              <a:rPr lang="ja-JP" altLang="en-US" sz="2000" b="0">
                <a:latin typeface="メイリオ" panose="020B0604030504040204" pitchFamily="50" charset="-128"/>
                <a:ea typeface="メイリオ" panose="020B0604030504040204" pitchFamily="50" charset="-128"/>
              </a:rPr>
              <a:t>　ＱＣサークルリーダーになって間もない方、間もなくＱＣサークルリーダー</a:t>
            </a:r>
            <a:endParaRPr lang="en-US" altLang="ja-JP" sz="2000" b="0">
              <a:latin typeface="メイリオ" panose="020B0604030504040204" pitchFamily="50" charset="-128"/>
              <a:ea typeface="メイリオ" panose="020B0604030504040204" pitchFamily="50" charset="-128"/>
            </a:endParaRPr>
          </a:p>
          <a:p>
            <a:pPr eaLnBrk="1" hangingPunct="1">
              <a:lnSpc>
                <a:spcPct val="85000"/>
              </a:lnSpc>
              <a:spcBef>
                <a:spcPct val="50000"/>
              </a:spcBef>
              <a:buFontTx/>
              <a:buNone/>
            </a:pPr>
            <a:r>
              <a:rPr lang="ja-JP" altLang="en-US" sz="2000" b="0">
                <a:latin typeface="メイリオ" panose="020B0604030504040204" pitchFamily="50" charset="-128"/>
                <a:ea typeface="メイリオ" panose="020B0604030504040204" pitchFamily="50" charset="-128"/>
              </a:rPr>
              <a:t>になる方々を対象に、「講話」および「体験学習」を通じて、問題解決や</a:t>
            </a:r>
          </a:p>
          <a:p>
            <a:pPr eaLnBrk="1" hangingPunct="1">
              <a:lnSpc>
                <a:spcPct val="85000"/>
              </a:lnSpc>
              <a:spcBef>
                <a:spcPct val="50000"/>
              </a:spcBef>
              <a:buFontTx/>
              <a:buNone/>
            </a:pPr>
            <a:r>
              <a:rPr lang="ja-JP" altLang="en-US" sz="2000" b="0">
                <a:latin typeface="メイリオ" panose="020B0604030504040204" pitchFamily="50" charset="-128"/>
                <a:ea typeface="メイリオ" panose="020B0604030504040204" pitchFamily="50" charset="-128"/>
              </a:rPr>
              <a:t>課題達成の手順、ＱＣサークル活動の基本を学び、日頃困っている</a:t>
            </a:r>
            <a:endParaRPr lang="en-US" altLang="ja-JP" sz="2000" b="0">
              <a:latin typeface="メイリオ" panose="020B0604030504040204" pitchFamily="50" charset="-128"/>
              <a:ea typeface="メイリオ" panose="020B0604030504040204" pitchFamily="50" charset="-128"/>
            </a:endParaRPr>
          </a:p>
          <a:p>
            <a:pPr eaLnBrk="1" hangingPunct="1">
              <a:lnSpc>
                <a:spcPct val="85000"/>
              </a:lnSpc>
              <a:spcBef>
                <a:spcPct val="50000"/>
              </a:spcBef>
              <a:buFontTx/>
              <a:buNone/>
            </a:pPr>
            <a:r>
              <a:rPr lang="ja-JP" altLang="en-US" sz="2000" b="0">
                <a:latin typeface="メイリオ" panose="020B0604030504040204" pitchFamily="50" charset="-128"/>
                <a:ea typeface="メイリオ" panose="020B0604030504040204" pitchFamily="50" charset="-128"/>
              </a:rPr>
              <a:t>ことについて他社の同じような立場の人達との討議や体験学習を通して、</a:t>
            </a:r>
            <a:endParaRPr lang="en-US" altLang="ja-JP" sz="2000" b="0">
              <a:latin typeface="メイリオ" panose="020B0604030504040204" pitchFamily="50" charset="-128"/>
              <a:ea typeface="メイリオ" panose="020B0604030504040204" pitchFamily="50" charset="-128"/>
            </a:endParaRPr>
          </a:p>
          <a:p>
            <a:pPr eaLnBrk="1" hangingPunct="1">
              <a:lnSpc>
                <a:spcPct val="85000"/>
              </a:lnSpc>
              <a:spcBef>
                <a:spcPct val="50000"/>
              </a:spcBef>
              <a:buFontTx/>
              <a:buNone/>
            </a:pPr>
            <a:r>
              <a:rPr lang="ja-JP" altLang="en-US" sz="2000" b="0">
                <a:latin typeface="メイリオ" panose="020B0604030504040204" pitchFamily="50" charset="-128"/>
                <a:ea typeface="メイリオ" panose="020B0604030504040204" pitchFamily="50" charset="-128"/>
              </a:rPr>
              <a:t>解決策やそれにつながる情報・ヒントを見出すことをねらいとしています。</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3">
            <a:extLst>
              <a:ext uri="{FF2B5EF4-FFF2-40B4-BE49-F238E27FC236}">
                <a16:creationId xmlns:a16="http://schemas.microsoft.com/office/drawing/2014/main" id="{5D9B2A8C-FEA2-8FF9-6016-624D4EC84D24}"/>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D619D07D-3117-4C1E-8F2E-8C798BC67BF9}" type="slidenum">
              <a:rPr lang="en-US" altLang="ja-JP" sz="1200" b="0">
                <a:solidFill>
                  <a:srgbClr val="000000"/>
                </a:solidFill>
                <a:latin typeface="メイリオ" panose="020B0604030504040204" pitchFamily="50" charset="-128"/>
                <a:ea typeface="メイリオ" panose="020B0604030504040204" pitchFamily="50" charset="-128"/>
              </a:rPr>
              <a:pPr algn="r" eaLnBrk="1" hangingPunct="1">
                <a:spcBef>
                  <a:spcPct val="0"/>
                </a:spcBef>
                <a:buFontTx/>
                <a:buNone/>
              </a:pPr>
              <a:t>80</a:t>
            </a:fld>
            <a:endParaRPr lang="en-US" altLang="ja-JP" sz="1200" b="0">
              <a:solidFill>
                <a:srgbClr val="000000"/>
              </a:solidFill>
              <a:latin typeface="メイリオ" panose="020B0604030504040204" pitchFamily="50" charset="-128"/>
              <a:ea typeface="メイリオ" panose="020B0604030504040204" pitchFamily="50" charset="-128"/>
            </a:endParaRPr>
          </a:p>
        </p:txBody>
      </p:sp>
      <p:grpSp>
        <p:nvGrpSpPr>
          <p:cNvPr id="115715" name="Group 24">
            <a:extLst>
              <a:ext uri="{FF2B5EF4-FFF2-40B4-BE49-F238E27FC236}">
                <a16:creationId xmlns:a16="http://schemas.microsoft.com/office/drawing/2014/main" id="{A1C92549-F6FE-76F0-31B2-ECDC51C6EF99}"/>
              </a:ext>
            </a:extLst>
          </p:cNvPr>
          <p:cNvGrpSpPr>
            <a:grpSpLocks/>
          </p:cNvGrpSpPr>
          <p:nvPr/>
        </p:nvGrpSpPr>
        <p:grpSpPr bwMode="auto">
          <a:xfrm>
            <a:off x="1828800" y="4648200"/>
            <a:ext cx="8458200" cy="1981200"/>
            <a:chOff x="240" y="336"/>
            <a:chExt cx="5328" cy="1248"/>
          </a:xfrm>
        </p:grpSpPr>
        <p:sp>
          <p:nvSpPr>
            <p:cNvPr id="115725" name="Rectangle 13">
              <a:extLst>
                <a:ext uri="{FF2B5EF4-FFF2-40B4-BE49-F238E27FC236}">
                  <a16:creationId xmlns:a16="http://schemas.microsoft.com/office/drawing/2014/main" id="{A9A8A5E6-78C3-F0D2-724F-9B751E98ADAE}"/>
                </a:ext>
              </a:extLst>
            </p:cNvPr>
            <p:cNvSpPr>
              <a:spLocks noChangeArrowheads="1"/>
            </p:cNvSpPr>
            <p:nvPr/>
          </p:nvSpPr>
          <p:spPr bwMode="auto">
            <a:xfrm>
              <a:off x="1296" y="336"/>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FF0000"/>
                  </a:solidFill>
                  <a:latin typeface="メイリオ" panose="020B0604030504040204" pitchFamily="50" charset="-128"/>
                  <a:ea typeface="メイリオ" panose="020B0604030504040204" pitchFamily="50" charset="-128"/>
                </a:rPr>
                <a:t>標準化と管理の定着</a:t>
              </a:r>
            </a:p>
            <a:p>
              <a:pPr eaLnBrk="1" hangingPunct="1">
                <a:spcBef>
                  <a:spcPct val="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周知徹底・教育・維持確認する</a:t>
              </a:r>
            </a:p>
          </p:txBody>
        </p:sp>
        <p:sp>
          <p:nvSpPr>
            <p:cNvPr id="115726" name="Rectangle 14">
              <a:extLst>
                <a:ext uri="{FF2B5EF4-FFF2-40B4-BE49-F238E27FC236}">
                  <a16:creationId xmlns:a16="http://schemas.microsoft.com/office/drawing/2014/main" id="{926A45D3-BDE0-BD8A-7EB7-B79A4628192F}"/>
                </a:ext>
              </a:extLst>
            </p:cNvPr>
            <p:cNvSpPr>
              <a:spLocks noChangeArrowheads="1"/>
            </p:cNvSpPr>
            <p:nvPr/>
          </p:nvSpPr>
          <p:spPr bwMode="auto">
            <a:xfrm>
              <a:off x="2976" y="336"/>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・標準化</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・管理の定着</a:t>
              </a:r>
            </a:p>
          </p:txBody>
        </p:sp>
        <p:sp>
          <p:nvSpPr>
            <p:cNvPr id="115727" name="Rectangle 15">
              <a:extLst>
                <a:ext uri="{FF2B5EF4-FFF2-40B4-BE49-F238E27FC236}">
                  <a16:creationId xmlns:a16="http://schemas.microsoft.com/office/drawing/2014/main" id="{A8577E0E-3280-A398-AA51-8F0F0B0DD8C3}"/>
                </a:ext>
              </a:extLst>
            </p:cNvPr>
            <p:cNvSpPr>
              <a:spLocks noChangeArrowheads="1"/>
            </p:cNvSpPr>
            <p:nvPr/>
          </p:nvSpPr>
          <p:spPr bwMode="auto">
            <a:xfrm>
              <a:off x="4416" y="336"/>
              <a:ext cx="1152"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５Ｗ１Ｈ</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図面化</a:t>
              </a:r>
            </a:p>
          </p:txBody>
        </p:sp>
        <p:sp>
          <p:nvSpPr>
            <p:cNvPr id="115728" name="Rectangle 16">
              <a:extLst>
                <a:ext uri="{FF2B5EF4-FFF2-40B4-BE49-F238E27FC236}">
                  <a16:creationId xmlns:a16="http://schemas.microsoft.com/office/drawing/2014/main" id="{633ABC79-58F5-EE0A-99D3-8305E4919DCD}"/>
                </a:ext>
              </a:extLst>
            </p:cNvPr>
            <p:cNvSpPr>
              <a:spLocks noChangeArrowheads="1"/>
            </p:cNvSpPr>
            <p:nvPr/>
          </p:nvSpPr>
          <p:spPr bwMode="auto">
            <a:xfrm>
              <a:off x="1296" y="960"/>
              <a:ext cx="168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FF0000"/>
                  </a:solidFill>
                  <a:latin typeface="メイリオ" panose="020B0604030504040204" pitchFamily="50" charset="-128"/>
                  <a:ea typeface="メイリオ" panose="020B0604030504040204" pitchFamily="50" charset="-128"/>
                </a:rPr>
                <a:t>反省と今後の進め方</a:t>
              </a:r>
            </a:p>
            <a:p>
              <a:pPr eaLnBrk="1" hangingPunct="1">
                <a:spcBef>
                  <a:spcPct val="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今後の課題を明確にするととも</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に、まとめを報告する</a:t>
              </a:r>
            </a:p>
          </p:txBody>
        </p:sp>
        <p:sp>
          <p:nvSpPr>
            <p:cNvPr id="115729" name="Rectangle 17">
              <a:extLst>
                <a:ext uri="{FF2B5EF4-FFF2-40B4-BE49-F238E27FC236}">
                  <a16:creationId xmlns:a16="http://schemas.microsoft.com/office/drawing/2014/main" id="{5DDAD36F-58D1-6736-7E11-BCEC018BFEC3}"/>
                </a:ext>
              </a:extLst>
            </p:cNvPr>
            <p:cNvSpPr>
              <a:spLocks noChangeArrowheads="1"/>
            </p:cNvSpPr>
            <p:nvPr/>
          </p:nvSpPr>
          <p:spPr bwMode="auto">
            <a:xfrm>
              <a:off x="2976" y="960"/>
              <a:ext cx="1440" cy="624"/>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研修のまとめ</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・効果の確認（補足説明）</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・発表</a:t>
              </a:r>
            </a:p>
          </p:txBody>
        </p:sp>
        <p:sp>
          <p:nvSpPr>
            <p:cNvPr id="115730" name="Rectangle 18">
              <a:extLst>
                <a:ext uri="{FF2B5EF4-FFF2-40B4-BE49-F238E27FC236}">
                  <a16:creationId xmlns:a16="http://schemas.microsoft.com/office/drawing/2014/main" id="{9D734839-F743-3B17-6221-E6533E8430D4}"/>
                </a:ext>
              </a:extLst>
            </p:cNvPr>
            <p:cNvSpPr>
              <a:spLocks noChangeArrowheads="1"/>
            </p:cNvSpPr>
            <p:nvPr/>
          </p:nvSpPr>
          <p:spPr bwMode="auto">
            <a:xfrm>
              <a:off x="4416" y="960"/>
              <a:ext cx="1152" cy="624"/>
            </a:xfrm>
            <a:prstGeom prst="rect">
              <a:avLst/>
            </a:prstGeom>
            <a:solidFill>
              <a:srgbClr val="FF99CC"/>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反省と今後の進め方</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計算表、ﾊﾟﾚｰﾄ図</a:t>
              </a:r>
            </a:p>
            <a:p>
              <a:pPr eaLnBrk="1" hangingPunct="1">
                <a:spcBef>
                  <a:spcPct val="0"/>
                </a:spcBef>
                <a:buFontTx/>
                <a:buNone/>
              </a:pPr>
              <a:r>
                <a:rPr lang="ja-JP" altLang="en-US" sz="1200" b="0">
                  <a:solidFill>
                    <a:srgbClr val="000000"/>
                  </a:solidFill>
                  <a:latin typeface="メイリオ" panose="020B0604030504040204" pitchFamily="50" charset="-128"/>
                  <a:ea typeface="メイリオ" panose="020B0604030504040204" pitchFamily="50" charset="-128"/>
                </a:rPr>
                <a:t>（解答例で説明）</a:t>
              </a:r>
            </a:p>
          </p:txBody>
        </p:sp>
        <p:sp>
          <p:nvSpPr>
            <p:cNvPr id="115731" name="Rectangle 19">
              <a:extLst>
                <a:ext uri="{FF2B5EF4-FFF2-40B4-BE49-F238E27FC236}">
                  <a16:creationId xmlns:a16="http://schemas.microsoft.com/office/drawing/2014/main" id="{231FF0B3-CC8D-99B4-B2A3-7D8100063778}"/>
                </a:ext>
              </a:extLst>
            </p:cNvPr>
            <p:cNvSpPr>
              <a:spLocks noChangeArrowheads="1"/>
            </p:cNvSpPr>
            <p:nvPr/>
          </p:nvSpPr>
          <p:spPr bwMode="auto">
            <a:xfrm>
              <a:off x="1056" y="336"/>
              <a:ext cx="240" cy="624"/>
            </a:xfrm>
            <a:prstGeom prst="rect">
              <a:avLst/>
            </a:prstGeom>
            <a:solidFill>
              <a:srgbClr val="FF99CC"/>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７</a:t>
              </a:r>
            </a:p>
          </p:txBody>
        </p:sp>
        <p:sp>
          <p:nvSpPr>
            <p:cNvPr id="115732" name="Rectangle 20">
              <a:extLst>
                <a:ext uri="{FF2B5EF4-FFF2-40B4-BE49-F238E27FC236}">
                  <a16:creationId xmlns:a16="http://schemas.microsoft.com/office/drawing/2014/main" id="{6162E71B-1A4D-AE3F-C7CC-0A05B2C520FE}"/>
                </a:ext>
              </a:extLst>
            </p:cNvPr>
            <p:cNvSpPr>
              <a:spLocks noChangeArrowheads="1"/>
            </p:cNvSpPr>
            <p:nvPr/>
          </p:nvSpPr>
          <p:spPr bwMode="auto">
            <a:xfrm>
              <a:off x="1056" y="960"/>
              <a:ext cx="240" cy="624"/>
            </a:xfrm>
            <a:prstGeom prst="rect">
              <a:avLst/>
            </a:prstGeom>
            <a:solidFill>
              <a:srgbClr val="FF99CC"/>
            </a:solidFill>
            <a:ln w="19050" algn="ctr">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８</a:t>
              </a:r>
            </a:p>
          </p:txBody>
        </p:sp>
        <p:sp>
          <p:nvSpPr>
            <p:cNvPr id="115733" name="Rectangle 21">
              <a:extLst>
                <a:ext uri="{FF2B5EF4-FFF2-40B4-BE49-F238E27FC236}">
                  <a16:creationId xmlns:a16="http://schemas.microsoft.com/office/drawing/2014/main" id="{5CA8DA78-9621-A13D-6446-B11ABE6F7AF9}"/>
                </a:ext>
              </a:extLst>
            </p:cNvPr>
            <p:cNvSpPr>
              <a:spLocks noChangeArrowheads="1"/>
            </p:cNvSpPr>
            <p:nvPr/>
          </p:nvSpPr>
          <p:spPr bwMode="auto">
            <a:xfrm>
              <a:off x="576" y="336"/>
              <a:ext cx="480"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ｱｸﾄ</a:t>
              </a:r>
            </a:p>
          </p:txBody>
        </p:sp>
        <p:sp>
          <p:nvSpPr>
            <p:cNvPr id="115734" name="Rectangle 22">
              <a:extLst>
                <a:ext uri="{FF2B5EF4-FFF2-40B4-BE49-F238E27FC236}">
                  <a16:creationId xmlns:a16="http://schemas.microsoft.com/office/drawing/2014/main" id="{21192856-2DE7-74A5-135B-CE36C7DC086E}"/>
                </a:ext>
              </a:extLst>
            </p:cNvPr>
            <p:cNvSpPr>
              <a:spLocks noChangeArrowheads="1"/>
            </p:cNvSpPr>
            <p:nvPr/>
          </p:nvSpPr>
          <p:spPr bwMode="auto">
            <a:xfrm>
              <a:off x="240" y="336"/>
              <a:ext cx="336" cy="1248"/>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en-US" altLang="ja-JP" sz="2000" b="0">
                  <a:solidFill>
                    <a:srgbClr val="000000"/>
                  </a:solidFill>
                  <a:latin typeface="メイリオ" panose="020B0604030504040204" pitchFamily="50" charset="-128"/>
                  <a:ea typeface="メイリオ" panose="020B0604030504040204" pitchFamily="50" charset="-128"/>
                </a:rPr>
                <a:t>A</a:t>
              </a:r>
              <a:endParaRPr lang="ja-JP" altLang="en-US" sz="2000" b="0">
                <a:solidFill>
                  <a:srgbClr val="000000"/>
                </a:solidFill>
                <a:latin typeface="メイリオ" panose="020B0604030504040204" pitchFamily="50" charset="-128"/>
                <a:ea typeface="メイリオ" panose="020B0604030504040204" pitchFamily="50" charset="-128"/>
              </a:endParaRPr>
            </a:p>
          </p:txBody>
        </p:sp>
      </p:grpSp>
      <p:sp>
        <p:nvSpPr>
          <p:cNvPr id="115716" name="AutoShape 26">
            <a:extLst>
              <a:ext uri="{FF2B5EF4-FFF2-40B4-BE49-F238E27FC236}">
                <a16:creationId xmlns:a16="http://schemas.microsoft.com/office/drawing/2014/main" id="{1A9CE9BC-2543-F97D-97F3-008FB3D9D5A2}"/>
              </a:ext>
            </a:extLst>
          </p:cNvPr>
          <p:cNvSpPr>
            <a:spLocks noChangeArrowheads="1"/>
          </p:cNvSpPr>
          <p:nvPr/>
        </p:nvSpPr>
        <p:spPr bwMode="auto">
          <a:xfrm>
            <a:off x="2066925" y="779463"/>
            <a:ext cx="4429125" cy="3286125"/>
          </a:xfrm>
          <a:prstGeom prst="roundRect">
            <a:avLst>
              <a:gd name="adj" fmla="val 6926"/>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200" b="0">
              <a:solidFill>
                <a:srgbClr val="000000"/>
              </a:solidFill>
              <a:latin typeface="メイリオ" panose="020B0604030504040204" pitchFamily="50" charset="-128"/>
              <a:ea typeface="メイリオ" panose="020B0604030504040204" pitchFamily="50" charset="-128"/>
            </a:endParaRPr>
          </a:p>
        </p:txBody>
      </p:sp>
      <p:sp>
        <p:nvSpPr>
          <p:cNvPr id="115717" name="AutoShape 27">
            <a:extLst>
              <a:ext uri="{FF2B5EF4-FFF2-40B4-BE49-F238E27FC236}">
                <a16:creationId xmlns:a16="http://schemas.microsoft.com/office/drawing/2014/main" id="{8CA94B2C-DB71-D2FD-ED65-6EB26C80D640}"/>
              </a:ext>
            </a:extLst>
          </p:cNvPr>
          <p:cNvSpPr>
            <a:spLocks noChangeArrowheads="1"/>
          </p:cNvSpPr>
          <p:nvPr/>
        </p:nvSpPr>
        <p:spPr bwMode="auto">
          <a:xfrm>
            <a:off x="2324100" y="541338"/>
            <a:ext cx="3886200" cy="552450"/>
          </a:xfrm>
          <a:prstGeom prst="roundRect">
            <a:avLst>
              <a:gd name="adj" fmla="val 10417"/>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000" b="0">
                <a:solidFill>
                  <a:srgbClr val="000000"/>
                </a:solidFill>
                <a:latin typeface="メイリオ" panose="020B0604030504040204" pitchFamily="50" charset="-128"/>
                <a:ea typeface="メイリオ" panose="020B0604030504040204" pitchFamily="50" charset="-128"/>
              </a:rPr>
              <a:t> </a:t>
            </a:r>
            <a:r>
              <a:rPr lang="ja-JP" altLang="en-US" sz="2000" b="0">
                <a:solidFill>
                  <a:srgbClr val="000000"/>
                </a:solidFill>
                <a:latin typeface="メイリオ" panose="020B0604030504040204" pitchFamily="50" charset="-128"/>
                <a:ea typeface="メイリオ" panose="020B0604030504040204" pitchFamily="50" charset="-128"/>
              </a:rPr>
              <a:t>（７） 標準化と管理の定着</a:t>
            </a:r>
          </a:p>
        </p:txBody>
      </p:sp>
      <p:graphicFrame>
        <p:nvGraphicFramePr>
          <p:cNvPr id="115718" name="Object 28">
            <a:extLst>
              <a:ext uri="{FF2B5EF4-FFF2-40B4-BE49-F238E27FC236}">
                <a16:creationId xmlns:a16="http://schemas.microsoft.com/office/drawing/2014/main" id="{C1D54DB0-ECF2-63D0-E1FA-5767F76A18EC}"/>
              </a:ext>
            </a:extLst>
          </p:cNvPr>
          <p:cNvGraphicFramePr>
            <a:graphicFrameLocks noChangeAspect="1"/>
          </p:cNvGraphicFramePr>
          <p:nvPr/>
        </p:nvGraphicFramePr>
        <p:xfrm>
          <a:off x="3105150" y="1931988"/>
          <a:ext cx="2352675" cy="1384300"/>
        </p:xfrm>
        <a:graphic>
          <a:graphicData uri="http://schemas.openxmlformats.org/presentationml/2006/ole">
            <mc:AlternateContent xmlns:mc="http://schemas.openxmlformats.org/markup-compatibility/2006">
              <mc:Choice xmlns:v="urn:schemas-microsoft-com:vml" Requires="v">
                <p:oleObj name="ビットマップ イメージ" r:id="rId3" imgW="3943901" imgH="2448267" progId="PBrush">
                  <p:embed/>
                </p:oleObj>
              </mc:Choice>
              <mc:Fallback>
                <p:oleObj name="ビットマップ イメージ" r:id="rId3" imgW="3943901" imgH="2448267" progId="PBrush">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5150" y="1931988"/>
                        <a:ext cx="235267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5719" name="Text Box 29">
            <a:extLst>
              <a:ext uri="{FF2B5EF4-FFF2-40B4-BE49-F238E27FC236}">
                <a16:creationId xmlns:a16="http://schemas.microsoft.com/office/drawing/2014/main" id="{2CB41E27-85CD-334F-1936-48EA93F0735B}"/>
              </a:ext>
            </a:extLst>
          </p:cNvPr>
          <p:cNvSpPr txBox="1">
            <a:spLocks noChangeArrowheads="1"/>
          </p:cNvSpPr>
          <p:nvPr/>
        </p:nvSpPr>
        <p:spPr bwMode="auto">
          <a:xfrm>
            <a:off x="2952750" y="3360738"/>
            <a:ext cx="2667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solidFill>
                  <a:srgbClr val="FF3300"/>
                </a:solidFill>
                <a:latin typeface="メイリオ" panose="020B0604030504040204" pitchFamily="50" charset="-128"/>
                <a:ea typeface="メイリオ" panose="020B0604030504040204" pitchFamily="50" charset="-128"/>
              </a:rPr>
              <a:t>関係者に周知徹底</a:t>
            </a:r>
            <a:endParaRPr lang="ja-JP" altLang="en-US" sz="2000" b="0">
              <a:solidFill>
                <a:srgbClr val="000000"/>
              </a:solidFill>
              <a:latin typeface="メイリオ" panose="020B0604030504040204" pitchFamily="50" charset="-128"/>
              <a:ea typeface="メイリオ" panose="020B0604030504040204" pitchFamily="50" charset="-128"/>
            </a:endParaRPr>
          </a:p>
        </p:txBody>
      </p:sp>
      <p:pic>
        <p:nvPicPr>
          <p:cNvPr id="115720" name="Picture 30">
            <a:extLst>
              <a:ext uri="{FF2B5EF4-FFF2-40B4-BE49-F238E27FC236}">
                <a16:creationId xmlns:a16="http://schemas.microsoft.com/office/drawing/2014/main" id="{65020CAD-68AA-8949-B368-D496013D36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7050" y="1133475"/>
            <a:ext cx="286067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15721" name="AutoShape 27">
            <a:extLst>
              <a:ext uri="{FF2B5EF4-FFF2-40B4-BE49-F238E27FC236}">
                <a16:creationId xmlns:a16="http://schemas.microsoft.com/office/drawing/2014/main" id="{0EB53781-DEC4-EBE8-D2DC-F0280F6AB3A6}"/>
              </a:ext>
            </a:extLst>
          </p:cNvPr>
          <p:cNvSpPr>
            <a:spLocks noChangeArrowheads="1"/>
          </p:cNvSpPr>
          <p:nvPr/>
        </p:nvSpPr>
        <p:spPr bwMode="auto">
          <a:xfrm>
            <a:off x="2330450" y="1166813"/>
            <a:ext cx="3886200" cy="552450"/>
          </a:xfrm>
          <a:prstGeom prst="roundRect">
            <a:avLst>
              <a:gd name="adj" fmla="val 10417"/>
            </a:avLst>
          </a:prstGeom>
          <a:solidFill>
            <a:srgbClr val="FFFFFF"/>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000" b="0">
                <a:solidFill>
                  <a:srgbClr val="000000"/>
                </a:solidFill>
                <a:latin typeface="メイリオ" panose="020B0604030504040204" pitchFamily="50" charset="-128"/>
                <a:ea typeface="メイリオ" panose="020B0604030504040204" pitchFamily="50" charset="-128"/>
              </a:rPr>
              <a:t> </a:t>
            </a:r>
            <a:r>
              <a:rPr lang="ja-JP" altLang="en-US" sz="2000" b="0">
                <a:solidFill>
                  <a:srgbClr val="000000"/>
                </a:solidFill>
                <a:latin typeface="メイリオ" panose="020B0604030504040204" pitchFamily="50" charset="-128"/>
                <a:ea typeface="メイリオ" panose="020B0604030504040204" pitchFamily="50" charset="-128"/>
              </a:rPr>
              <a:t>（８） 反省と今後の進め方</a:t>
            </a:r>
          </a:p>
        </p:txBody>
      </p:sp>
      <p:sp>
        <p:nvSpPr>
          <p:cNvPr id="115722" name="Rectangle 20">
            <a:extLst>
              <a:ext uri="{FF2B5EF4-FFF2-40B4-BE49-F238E27FC236}">
                <a16:creationId xmlns:a16="http://schemas.microsoft.com/office/drawing/2014/main" id="{40686441-1A1F-2AEE-2600-2596CF6523A6}"/>
              </a:ext>
            </a:extLst>
          </p:cNvPr>
          <p:cNvSpPr>
            <a:spLocks noChangeArrowheads="1"/>
          </p:cNvSpPr>
          <p:nvPr/>
        </p:nvSpPr>
        <p:spPr bwMode="auto">
          <a:xfrm>
            <a:off x="1831975" y="4267200"/>
            <a:ext cx="1295400" cy="381000"/>
          </a:xfrm>
          <a:prstGeom prst="rect">
            <a:avLst/>
          </a:prstGeom>
          <a:solidFill>
            <a:srgbClr val="FFFF00"/>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b="0">
                <a:solidFill>
                  <a:srgbClr val="000000"/>
                </a:solidFill>
                <a:latin typeface="メイリオ" panose="020B0604030504040204" pitchFamily="50" charset="-128"/>
                <a:ea typeface="メイリオ" panose="020B0604030504040204" pitchFamily="50" charset="-128"/>
              </a:rPr>
              <a:t>管理のサイクル</a:t>
            </a:r>
          </a:p>
        </p:txBody>
      </p:sp>
      <p:sp>
        <p:nvSpPr>
          <p:cNvPr id="115723" name="Rectangle 21">
            <a:extLst>
              <a:ext uri="{FF2B5EF4-FFF2-40B4-BE49-F238E27FC236}">
                <a16:creationId xmlns:a16="http://schemas.microsoft.com/office/drawing/2014/main" id="{69FF0448-8D83-499C-4DA2-566210F9C9FD}"/>
              </a:ext>
            </a:extLst>
          </p:cNvPr>
          <p:cNvSpPr>
            <a:spLocks noChangeArrowheads="1"/>
          </p:cNvSpPr>
          <p:nvPr/>
        </p:nvSpPr>
        <p:spPr bwMode="auto">
          <a:xfrm>
            <a:off x="3124200" y="4267200"/>
            <a:ext cx="3048000" cy="38100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b="0">
                <a:solidFill>
                  <a:srgbClr val="000000"/>
                </a:solidFill>
                <a:latin typeface="メイリオ" panose="020B0604030504040204" pitchFamily="50" charset="-128"/>
                <a:ea typeface="メイリオ" panose="020B0604030504040204" pitchFamily="50" charset="-128"/>
              </a:rPr>
              <a:t>問題解決の進め方手順（ＱＣストーリー）</a:t>
            </a:r>
          </a:p>
        </p:txBody>
      </p:sp>
      <p:sp>
        <p:nvSpPr>
          <p:cNvPr id="115724" name="Rectangle 22">
            <a:extLst>
              <a:ext uri="{FF2B5EF4-FFF2-40B4-BE49-F238E27FC236}">
                <a16:creationId xmlns:a16="http://schemas.microsoft.com/office/drawing/2014/main" id="{46B54110-16E6-6233-94E0-EE3661B48555}"/>
              </a:ext>
            </a:extLst>
          </p:cNvPr>
          <p:cNvSpPr>
            <a:spLocks noChangeArrowheads="1"/>
          </p:cNvSpPr>
          <p:nvPr/>
        </p:nvSpPr>
        <p:spPr bwMode="auto">
          <a:xfrm>
            <a:off x="6172200" y="4267200"/>
            <a:ext cx="4114800" cy="381000"/>
          </a:xfrm>
          <a:prstGeom prst="rect">
            <a:avLst/>
          </a:prstGeom>
          <a:solidFill>
            <a:srgbClr val="FFFFFF"/>
          </a:solidFill>
          <a:ln w="19050">
            <a:solidFill>
              <a:schemeClr val="tx1"/>
            </a:solidFill>
            <a:miter lim="800000"/>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100" b="0">
                <a:solidFill>
                  <a:srgbClr val="000000"/>
                </a:solidFill>
                <a:latin typeface="メイリオ" panose="020B0604030504040204" pitchFamily="50" charset="-128"/>
                <a:ea typeface="メイリオ" panose="020B0604030504040204" pitchFamily="50" charset="-128"/>
              </a:rPr>
              <a:t>体　験　学　習</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AutoShape 5">
            <a:extLst>
              <a:ext uri="{FF2B5EF4-FFF2-40B4-BE49-F238E27FC236}">
                <a16:creationId xmlns:a16="http://schemas.microsoft.com/office/drawing/2014/main" id="{184E89C5-2C32-7EFE-409F-A6F4D47A19A6}"/>
              </a:ext>
            </a:extLst>
          </p:cNvPr>
          <p:cNvSpPr>
            <a:spLocks noChangeArrowheads="1"/>
          </p:cNvSpPr>
          <p:nvPr/>
        </p:nvSpPr>
        <p:spPr bwMode="auto">
          <a:xfrm>
            <a:off x="1752600" y="0"/>
            <a:ext cx="3505200" cy="7620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７．標準化と管理の定着</a:t>
            </a:r>
          </a:p>
        </p:txBody>
      </p:sp>
      <p:sp>
        <p:nvSpPr>
          <p:cNvPr id="195588" name="Text Box 6">
            <a:extLst>
              <a:ext uri="{FF2B5EF4-FFF2-40B4-BE49-F238E27FC236}">
                <a16:creationId xmlns:a16="http://schemas.microsoft.com/office/drawing/2014/main" id="{1A581287-22A4-9B13-0DB9-B218F4762429}"/>
              </a:ext>
            </a:extLst>
          </p:cNvPr>
          <p:cNvSpPr txBox="1">
            <a:spLocks noChangeArrowheads="1"/>
          </p:cNvSpPr>
          <p:nvPr/>
        </p:nvSpPr>
        <p:spPr bwMode="auto">
          <a:xfrm>
            <a:off x="5334000" y="228600"/>
            <a:ext cx="3373438" cy="338138"/>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周知徹底・教育・維持確認する</a:t>
            </a:r>
          </a:p>
        </p:txBody>
      </p:sp>
      <p:grpSp>
        <p:nvGrpSpPr>
          <p:cNvPr id="195589" name="Group 14">
            <a:extLst>
              <a:ext uri="{FF2B5EF4-FFF2-40B4-BE49-F238E27FC236}">
                <a16:creationId xmlns:a16="http://schemas.microsoft.com/office/drawing/2014/main" id="{F3AAABE0-28CB-8D29-4A75-1A97ED43AD98}"/>
              </a:ext>
            </a:extLst>
          </p:cNvPr>
          <p:cNvGrpSpPr>
            <a:grpSpLocks/>
          </p:cNvGrpSpPr>
          <p:nvPr/>
        </p:nvGrpSpPr>
        <p:grpSpPr bwMode="auto">
          <a:xfrm>
            <a:off x="1752601" y="1447800"/>
            <a:ext cx="8724889" cy="3694113"/>
            <a:chOff x="144" y="912"/>
            <a:chExt cx="4352" cy="2327"/>
          </a:xfrm>
          <a:solidFill>
            <a:srgbClr val="FFFFCC"/>
          </a:solidFill>
        </p:grpSpPr>
        <p:sp>
          <p:nvSpPr>
            <p:cNvPr id="116742" name="Text Box 9">
              <a:extLst>
                <a:ext uri="{FF2B5EF4-FFF2-40B4-BE49-F238E27FC236}">
                  <a16:creationId xmlns:a16="http://schemas.microsoft.com/office/drawing/2014/main" id="{830C668E-30AC-2317-767A-5D934BA715D7}"/>
                </a:ext>
              </a:extLst>
            </p:cNvPr>
            <p:cNvSpPr txBox="1">
              <a:spLocks noChangeArrowheads="1"/>
            </p:cNvSpPr>
            <p:nvPr/>
          </p:nvSpPr>
          <p:spPr bwMode="auto">
            <a:xfrm>
              <a:off x="144" y="912"/>
              <a:ext cx="3074" cy="233"/>
            </a:xfrm>
            <a:prstGeom prst="rect">
              <a:avLst/>
            </a:prstGeom>
            <a:grpFill/>
            <a:ln w="9525">
              <a:no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a:solidFill>
                    <a:srgbClr val="000000"/>
                  </a:solidFill>
                  <a:latin typeface="メイリオ" panose="020B0604030504040204" pitchFamily="50" charset="-128"/>
                  <a:ea typeface="メイリオ" panose="020B0604030504040204" pitchFamily="50" charset="-128"/>
                </a:rPr>
                <a:t>①</a:t>
              </a:r>
              <a:r>
                <a:rPr lang="ja-JP" altLang="en-US" sz="1800" b="0">
                  <a:solidFill>
                    <a:srgbClr val="000000"/>
                  </a:solidFill>
                  <a:latin typeface="メイリオ" panose="020B0604030504040204" pitchFamily="50" charset="-128"/>
                  <a:ea typeface="メイリオ" panose="020B0604030504040204" pitchFamily="50" charset="-128"/>
                </a:rPr>
                <a:t>標準書やマニュアルなどを作成する。　　　</a:t>
              </a:r>
            </a:p>
          </p:txBody>
        </p:sp>
        <p:sp>
          <p:nvSpPr>
            <p:cNvPr id="116743" name="Text Box 10">
              <a:extLst>
                <a:ext uri="{FF2B5EF4-FFF2-40B4-BE49-F238E27FC236}">
                  <a16:creationId xmlns:a16="http://schemas.microsoft.com/office/drawing/2014/main" id="{E35A1E45-CAF4-4426-E61D-0F95E1E1AC48}"/>
                </a:ext>
              </a:extLst>
            </p:cNvPr>
            <p:cNvSpPr txBox="1">
              <a:spLocks noChangeArrowheads="1"/>
            </p:cNvSpPr>
            <p:nvPr/>
          </p:nvSpPr>
          <p:spPr bwMode="auto">
            <a:xfrm>
              <a:off x="144" y="1296"/>
              <a:ext cx="3074" cy="407"/>
            </a:xfrm>
            <a:prstGeom prst="rect">
              <a:avLst/>
            </a:prstGeom>
            <a:grpFill/>
            <a:ln w="9525">
              <a:no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dirty="0">
                  <a:solidFill>
                    <a:srgbClr val="000000"/>
                  </a:solidFill>
                  <a:latin typeface="メイリオ" panose="020B0604030504040204" pitchFamily="50" charset="-128"/>
                  <a:ea typeface="メイリオ" panose="020B0604030504040204" pitchFamily="50" charset="-128"/>
                </a:rPr>
                <a:t>②</a:t>
              </a:r>
              <a:r>
                <a:rPr lang="ja-JP" altLang="en-US" sz="1800" b="0" dirty="0">
                  <a:solidFill>
                    <a:srgbClr val="000000"/>
                  </a:solidFill>
                  <a:latin typeface="メイリオ" panose="020B0604030504040204" pitchFamily="50" charset="-128"/>
                  <a:ea typeface="メイリオ" panose="020B0604030504040204" pitchFamily="50" charset="-128"/>
                </a:rPr>
                <a:t>決められた作業標準やマニュアルを以後も</a:t>
              </a:r>
              <a:endParaRPr lang="en-US" altLang="ja-JP" sz="1800" b="0" dirty="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800" b="0" dirty="0">
                  <a:solidFill>
                    <a:srgbClr val="000000"/>
                  </a:solidFill>
                  <a:latin typeface="メイリオ" panose="020B0604030504040204" pitchFamily="50" charset="-128"/>
                  <a:ea typeface="メイリオ" panose="020B0604030504040204" pitchFamily="50" charset="-128"/>
                </a:rPr>
                <a:t>　守り続けていける方法を考えて実施する。</a:t>
              </a:r>
            </a:p>
          </p:txBody>
        </p:sp>
        <p:sp>
          <p:nvSpPr>
            <p:cNvPr id="116744" name="Text Box 11">
              <a:extLst>
                <a:ext uri="{FF2B5EF4-FFF2-40B4-BE49-F238E27FC236}">
                  <a16:creationId xmlns:a16="http://schemas.microsoft.com/office/drawing/2014/main" id="{E87483EC-55BF-3FAB-BAED-B499DDF36067}"/>
                </a:ext>
              </a:extLst>
            </p:cNvPr>
            <p:cNvSpPr txBox="1">
              <a:spLocks noChangeArrowheads="1"/>
            </p:cNvSpPr>
            <p:nvPr/>
          </p:nvSpPr>
          <p:spPr bwMode="auto">
            <a:xfrm>
              <a:off x="144" y="1872"/>
              <a:ext cx="3074" cy="407"/>
            </a:xfrm>
            <a:prstGeom prst="rect">
              <a:avLst/>
            </a:prstGeom>
            <a:grpFill/>
            <a:ln w="9525">
              <a:no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dirty="0">
                  <a:solidFill>
                    <a:srgbClr val="000000"/>
                  </a:solidFill>
                  <a:latin typeface="メイリオ" panose="020B0604030504040204" pitchFamily="50" charset="-128"/>
                  <a:ea typeface="メイリオ" panose="020B0604030504040204" pitchFamily="50" charset="-128"/>
                </a:rPr>
                <a:t>③</a:t>
              </a:r>
              <a:r>
                <a:rPr lang="ja-JP" altLang="en-US" sz="1800" b="0" dirty="0">
                  <a:solidFill>
                    <a:srgbClr val="000000"/>
                  </a:solidFill>
                  <a:latin typeface="メイリオ" panose="020B0604030504040204" pitchFamily="50" charset="-128"/>
                  <a:ea typeface="メイリオ" panose="020B0604030504040204" pitchFamily="50" charset="-128"/>
                </a:rPr>
                <a:t>管理するデータのとり方やその目標、基準などを加えて</a:t>
              </a:r>
              <a:endParaRPr lang="en-US" altLang="ja-JP" sz="1800" b="0" dirty="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800" b="0" dirty="0">
                  <a:solidFill>
                    <a:srgbClr val="000000"/>
                  </a:solidFill>
                  <a:latin typeface="メイリオ" panose="020B0604030504040204" pitchFamily="50" charset="-128"/>
                  <a:ea typeface="メイリオ" panose="020B0604030504040204" pitchFamily="50" charset="-128"/>
                </a:rPr>
                <a:t>　管理の方法を決める。</a:t>
              </a:r>
            </a:p>
          </p:txBody>
        </p:sp>
        <p:sp>
          <p:nvSpPr>
            <p:cNvPr id="116745" name="Text Box 12">
              <a:extLst>
                <a:ext uri="{FF2B5EF4-FFF2-40B4-BE49-F238E27FC236}">
                  <a16:creationId xmlns:a16="http://schemas.microsoft.com/office/drawing/2014/main" id="{7E3ED564-8648-547A-C221-54B13F63399E}"/>
                </a:ext>
              </a:extLst>
            </p:cNvPr>
            <p:cNvSpPr txBox="1">
              <a:spLocks noChangeArrowheads="1"/>
            </p:cNvSpPr>
            <p:nvPr/>
          </p:nvSpPr>
          <p:spPr bwMode="auto">
            <a:xfrm>
              <a:off x="144" y="2448"/>
              <a:ext cx="3074" cy="233"/>
            </a:xfrm>
            <a:prstGeom prst="rect">
              <a:avLst/>
            </a:prstGeom>
            <a:grpFill/>
            <a:ln w="9525">
              <a:noFill/>
              <a:miter lim="800000"/>
              <a:headEnd/>
              <a:tailEnd/>
            </a:ln>
            <a:effectLst>
              <a:outerShdw dist="107763" dir="2700000" algn="ctr" rotWithShape="0">
                <a:schemeClr val="bg2"/>
              </a:outerShdw>
            </a:effec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a:solidFill>
                    <a:srgbClr val="000000"/>
                  </a:solidFill>
                  <a:latin typeface="メイリオ" panose="020B0604030504040204" pitchFamily="50" charset="-128"/>
                  <a:ea typeface="メイリオ" panose="020B0604030504040204" pitchFamily="50" charset="-128"/>
                </a:rPr>
                <a:t>④</a:t>
              </a:r>
              <a:r>
                <a:rPr lang="ja-JP" altLang="en-US" sz="1800" b="0">
                  <a:solidFill>
                    <a:srgbClr val="000000"/>
                  </a:solidFill>
                  <a:latin typeface="メイリオ" panose="020B0604030504040204" pitchFamily="50" charset="-128"/>
                  <a:ea typeface="メイリオ" panose="020B0604030504040204" pitchFamily="50" charset="-128"/>
                </a:rPr>
                <a:t>管理の方法を、担当者に教育する。　　　　　　　　　　</a:t>
              </a:r>
            </a:p>
          </p:txBody>
        </p:sp>
        <p:sp>
          <p:nvSpPr>
            <p:cNvPr id="116746" name="Text Box 13">
              <a:extLst>
                <a:ext uri="{FF2B5EF4-FFF2-40B4-BE49-F238E27FC236}">
                  <a16:creationId xmlns:a16="http://schemas.microsoft.com/office/drawing/2014/main" id="{10C33E68-544F-A5D8-B855-5099A155D41D}"/>
                </a:ext>
              </a:extLst>
            </p:cNvPr>
            <p:cNvSpPr txBox="1">
              <a:spLocks noChangeArrowheads="1"/>
            </p:cNvSpPr>
            <p:nvPr/>
          </p:nvSpPr>
          <p:spPr bwMode="auto">
            <a:xfrm>
              <a:off x="144" y="2832"/>
              <a:ext cx="4352" cy="407"/>
            </a:xfrm>
            <a:prstGeom prst="rect">
              <a:avLst/>
            </a:prstGeom>
            <a:grpFill/>
            <a:ln w="9525">
              <a:noFill/>
              <a:miter lim="800000"/>
              <a:headEnd/>
              <a:tailEnd/>
            </a:ln>
            <a:effectLst>
              <a:outerShdw dist="107763" dir="2700000" algn="ctr" rotWithShape="0">
                <a:schemeClr val="bg2"/>
              </a:outerShdw>
            </a:effec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en-US" altLang="ja-JP" sz="1800" b="0" dirty="0">
                  <a:solidFill>
                    <a:srgbClr val="000000"/>
                  </a:solidFill>
                  <a:latin typeface="メイリオ" panose="020B0604030504040204" pitchFamily="50" charset="-128"/>
                  <a:ea typeface="メイリオ" panose="020B0604030504040204" pitchFamily="50" charset="-128"/>
                </a:rPr>
                <a:t>⑤</a:t>
              </a:r>
              <a:r>
                <a:rPr lang="ja-JP" altLang="en-US" sz="1800" b="0" dirty="0">
                  <a:solidFill>
                    <a:srgbClr val="000000"/>
                  </a:solidFill>
                  <a:latin typeface="メイリオ" panose="020B0604030504040204" pitchFamily="50" charset="-128"/>
                  <a:ea typeface="メイリオ" panose="020B0604030504040204" pitchFamily="50" charset="-128"/>
                </a:rPr>
                <a:t>新しい仕事の</a:t>
              </a:r>
              <a:r>
                <a:rPr lang="ja-JP" altLang="en-US" sz="1800" b="0" dirty="0">
                  <a:solidFill>
                    <a:srgbClr val="FF0000"/>
                  </a:solidFill>
                  <a:latin typeface="メイリオ" panose="020B0604030504040204" pitchFamily="50" charset="-128"/>
                  <a:ea typeface="メイリオ" panose="020B0604030504040204" pitchFamily="50" charset="-128"/>
                </a:rPr>
                <a:t>やり方が守られ</a:t>
              </a:r>
              <a:r>
                <a:rPr lang="ja-JP" altLang="en-US" sz="1800" b="0" dirty="0">
                  <a:solidFill>
                    <a:srgbClr val="000000"/>
                  </a:solidFill>
                  <a:latin typeface="メイリオ" panose="020B0604030504040204" pitchFamily="50" charset="-128"/>
                  <a:ea typeface="メイリオ" panose="020B0604030504040204" pitchFamily="50" charset="-128"/>
                </a:rPr>
                <a:t>、得られた</a:t>
              </a:r>
              <a:r>
                <a:rPr lang="ja-JP" altLang="en-US" sz="1800" b="0" dirty="0">
                  <a:solidFill>
                    <a:srgbClr val="FF0000"/>
                  </a:solidFill>
                  <a:latin typeface="メイリオ" panose="020B0604030504040204" pitchFamily="50" charset="-128"/>
                  <a:ea typeface="メイリオ" panose="020B0604030504040204" pitchFamily="50" charset="-128"/>
                </a:rPr>
                <a:t>改善効果が維持</a:t>
              </a:r>
              <a:r>
                <a:rPr lang="ja-JP" altLang="en-US" sz="1800" b="0" dirty="0">
                  <a:solidFill>
                    <a:srgbClr val="000000"/>
                  </a:solidFill>
                  <a:latin typeface="メイリオ" panose="020B0604030504040204" pitchFamily="50" charset="-128"/>
                  <a:ea typeface="メイリオ" panose="020B0604030504040204" pitchFamily="50" charset="-128"/>
                </a:rPr>
                <a:t>されているか、</a:t>
              </a:r>
              <a:endParaRPr lang="en-US" altLang="ja-JP" sz="1800" b="0" dirty="0">
                <a:solidFill>
                  <a:srgbClr val="000000"/>
                </a:solidFill>
                <a:latin typeface="メイリオ" panose="020B0604030504040204" pitchFamily="50" charset="-128"/>
                <a:ea typeface="メイリオ" panose="020B0604030504040204" pitchFamily="50" charset="-128"/>
              </a:endParaRPr>
            </a:p>
            <a:p>
              <a:pPr eaLnBrk="1" hangingPunct="1">
                <a:spcBef>
                  <a:spcPct val="0"/>
                </a:spcBef>
                <a:buFontTx/>
                <a:buNone/>
                <a:defRPr/>
              </a:pPr>
              <a:r>
                <a:rPr lang="ja-JP" altLang="en-US" sz="1800" b="0" dirty="0">
                  <a:solidFill>
                    <a:srgbClr val="000000"/>
                  </a:solidFill>
                  <a:latin typeface="メイリオ" panose="020B0604030504040204" pitchFamily="50" charset="-128"/>
                  <a:ea typeface="メイリオ" panose="020B0604030504040204" pitchFamily="50" charset="-128"/>
                </a:rPr>
                <a:t>　チェック方法（管理する人、間隔、記録のしかたなど）を決めて</a:t>
              </a:r>
              <a:r>
                <a:rPr lang="ja-JP" altLang="en-US" sz="1800" b="0" dirty="0">
                  <a:solidFill>
                    <a:srgbClr val="FF0000"/>
                  </a:solidFill>
                  <a:latin typeface="メイリオ" panose="020B0604030504040204" pitchFamily="50" charset="-128"/>
                  <a:ea typeface="メイリオ" panose="020B0604030504040204" pitchFamily="50" charset="-128"/>
                </a:rPr>
                <a:t>確認していく</a:t>
              </a:r>
              <a:r>
                <a:rPr lang="ja-JP" altLang="en-US" sz="1800" b="0" dirty="0">
                  <a:solidFill>
                    <a:srgbClr val="000000"/>
                  </a:solidFill>
                  <a:latin typeface="メイリオ" panose="020B0604030504040204" pitchFamily="50" charset="-128"/>
                  <a:ea typeface="メイリオ" panose="020B0604030504040204" pitchFamily="50" charset="-128"/>
                </a:rPr>
                <a:t>。</a:t>
              </a:r>
            </a:p>
          </p:txBody>
        </p:sp>
      </p:grpSp>
      <p:pic>
        <p:nvPicPr>
          <p:cNvPr id="117765" name="Picture 15">
            <a:extLst>
              <a:ext uri="{FF2B5EF4-FFF2-40B4-BE49-F238E27FC236}">
                <a16:creationId xmlns:a16="http://schemas.microsoft.com/office/drawing/2014/main" id="{896540CF-969A-4672-CD30-5535E6F7F4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9400" y="4572000"/>
            <a:ext cx="1712913"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3">
            <a:extLst>
              <a:ext uri="{FF2B5EF4-FFF2-40B4-BE49-F238E27FC236}">
                <a16:creationId xmlns:a16="http://schemas.microsoft.com/office/drawing/2014/main" id="{F33D521C-4314-E13C-9950-D60A652CCBAD}"/>
              </a:ext>
            </a:extLst>
          </p:cNvPr>
          <p:cNvSpPr txBox="1">
            <a:spLocks noChangeArrowheads="1"/>
          </p:cNvSpPr>
          <p:nvPr/>
        </p:nvSpPr>
        <p:spPr bwMode="auto">
          <a:xfrm>
            <a:off x="3143250" y="5016500"/>
            <a:ext cx="50641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000000"/>
                </a:solidFill>
                <a:latin typeface="メイリオ" panose="020B0604030504040204" pitchFamily="50" charset="-128"/>
                <a:ea typeface="メイリオ" panose="020B0604030504040204" pitchFamily="50" charset="-128"/>
              </a:rPr>
              <a:t>《</a:t>
            </a:r>
            <a:r>
              <a:rPr lang="ja-JP" altLang="en-US" sz="1400" b="0">
                <a:solidFill>
                  <a:srgbClr val="000000"/>
                </a:solidFill>
                <a:latin typeface="メイリオ" panose="020B0604030504040204" pitchFamily="50" charset="-128"/>
                <a:ea typeface="メイリオ" panose="020B0604030504040204" pitchFamily="50" charset="-128"/>
              </a:rPr>
              <a:t>５Ｗ１Ｈで考える</a:t>
            </a:r>
            <a:r>
              <a:rPr lang="en-US" altLang="ja-JP" sz="1400" b="0">
                <a:solidFill>
                  <a:srgbClr val="000000"/>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・なにを　　　　（対象）</a:t>
            </a:r>
            <a:r>
              <a:rPr lang="en-US" altLang="ja-JP" sz="1400" b="0">
                <a:solidFill>
                  <a:srgbClr val="000000"/>
                </a:solidFill>
                <a:latin typeface="メイリオ" panose="020B0604030504040204" pitchFamily="50" charset="-128"/>
                <a:ea typeface="メイリオ" panose="020B0604030504040204" pitchFamily="50" charset="-128"/>
              </a:rPr>
              <a:t>WHAT</a:t>
            </a:r>
            <a:r>
              <a:rPr lang="ja-JP" altLang="en-US" sz="1400" b="0">
                <a:solidFill>
                  <a:srgbClr val="000000"/>
                </a:solidFill>
                <a:latin typeface="メイリオ" panose="020B0604030504040204" pitchFamily="50" charset="-128"/>
                <a:ea typeface="メイリオ" panose="020B0604030504040204" pitchFamily="50" charset="-128"/>
              </a:rPr>
              <a:t>　　なにをなすべきか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・なぜ　　　　　（目的）</a:t>
            </a:r>
            <a:r>
              <a:rPr lang="en-US" altLang="ja-JP" sz="1400" b="0">
                <a:solidFill>
                  <a:srgbClr val="000000"/>
                </a:solidFill>
                <a:latin typeface="メイリオ" panose="020B0604030504040204" pitchFamily="50" charset="-128"/>
                <a:ea typeface="メイリオ" panose="020B0604030504040204" pitchFamily="50" charset="-128"/>
              </a:rPr>
              <a:t>WHY</a:t>
            </a:r>
            <a:r>
              <a:rPr lang="ja-JP" altLang="en-US" sz="1400" b="0">
                <a:solidFill>
                  <a:srgbClr val="000000"/>
                </a:solidFill>
                <a:latin typeface="メイリオ" panose="020B0604030504040204" pitchFamily="50" charset="-128"/>
                <a:ea typeface="メイリオ" panose="020B0604030504040204" pitchFamily="50" charset="-128"/>
              </a:rPr>
              <a:t>　　   なぜそうするのか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・どこで　　　　（場所）</a:t>
            </a:r>
            <a:r>
              <a:rPr lang="en-US" altLang="ja-JP" sz="1400" b="0">
                <a:solidFill>
                  <a:srgbClr val="000000"/>
                </a:solidFill>
                <a:latin typeface="メイリオ" panose="020B0604030504040204" pitchFamily="50" charset="-128"/>
                <a:ea typeface="メイリオ" panose="020B0604030504040204" pitchFamily="50" charset="-128"/>
              </a:rPr>
              <a:t>WHERE     </a:t>
            </a:r>
            <a:r>
              <a:rPr lang="ja-JP" altLang="en-US" sz="1400" b="0">
                <a:solidFill>
                  <a:srgbClr val="000000"/>
                </a:solidFill>
                <a:latin typeface="メイリオ" panose="020B0604030504040204" pitchFamily="50" charset="-128"/>
                <a:ea typeface="メイリオ" panose="020B0604030504040204" pitchFamily="50" charset="-128"/>
              </a:rPr>
              <a:t>どこでなすべきか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・いつ　　　　　（時期）</a:t>
            </a:r>
            <a:r>
              <a:rPr lang="en-US" altLang="ja-JP" sz="1400" b="0">
                <a:solidFill>
                  <a:srgbClr val="000000"/>
                </a:solidFill>
                <a:latin typeface="メイリオ" panose="020B0604030504040204" pitchFamily="50" charset="-128"/>
                <a:ea typeface="メイリオ" panose="020B0604030504040204" pitchFamily="50" charset="-128"/>
              </a:rPr>
              <a:t>WHEN</a:t>
            </a:r>
            <a:r>
              <a:rPr lang="ja-JP" altLang="en-US" sz="1400" b="0">
                <a:solidFill>
                  <a:srgbClr val="000000"/>
                </a:solidFill>
                <a:latin typeface="メイリオ" panose="020B0604030504040204" pitchFamily="50" charset="-128"/>
                <a:ea typeface="メイリオ" panose="020B0604030504040204" pitchFamily="50" charset="-128"/>
              </a:rPr>
              <a:t>　　いつなすべきか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・だれが　　　　（人）　</a:t>
            </a:r>
            <a:r>
              <a:rPr lang="en-US" altLang="ja-JP" sz="1400" b="0">
                <a:solidFill>
                  <a:srgbClr val="000000"/>
                </a:solidFill>
                <a:latin typeface="メイリオ" panose="020B0604030504040204" pitchFamily="50" charset="-128"/>
                <a:ea typeface="メイリオ" panose="020B0604030504040204" pitchFamily="50" charset="-128"/>
              </a:rPr>
              <a:t>WHO</a:t>
            </a:r>
            <a:r>
              <a:rPr lang="ja-JP" altLang="en-US" sz="1400" b="0">
                <a:solidFill>
                  <a:srgbClr val="000000"/>
                </a:solidFill>
                <a:latin typeface="メイリオ" panose="020B0604030504040204" pitchFamily="50" charset="-128"/>
                <a:ea typeface="メイリオ" panose="020B0604030504040204" pitchFamily="50" charset="-128"/>
              </a:rPr>
              <a:t>　  　だれがなすべきか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・どのようにして（方法）</a:t>
            </a:r>
            <a:r>
              <a:rPr lang="en-US" altLang="ja-JP" sz="1400" b="0">
                <a:solidFill>
                  <a:srgbClr val="000000"/>
                </a:solidFill>
                <a:latin typeface="メイリオ" panose="020B0604030504040204" pitchFamily="50" charset="-128"/>
                <a:ea typeface="メイリオ" panose="020B0604030504040204" pitchFamily="50" charset="-128"/>
              </a:rPr>
              <a:t>HOW</a:t>
            </a:r>
            <a:r>
              <a:rPr lang="ja-JP" altLang="en-US" sz="1400" b="0">
                <a:solidFill>
                  <a:srgbClr val="000000"/>
                </a:solidFill>
                <a:latin typeface="メイリオ" panose="020B0604030504040204" pitchFamily="50" charset="-128"/>
                <a:ea typeface="メイリオ" panose="020B0604030504040204" pitchFamily="50" charset="-128"/>
              </a:rPr>
              <a:t>　　  どのようになすべきか</a:t>
            </a:r>
          </a:p>
        </p:txBody>
      </p:sp>
      <p:sp>
        <p:nvSpPr>
          <p:cNvPr id="119811" name="Line 1590">
            <a:extLst>
              <a:ext uri="{FF2B5EF4-FFF2-40B4-BE49-F238E27FC236}">
                <a16:creationId xmlns:a16="http://schemas.microsoft.com/office/drawing/2014/main" id="{89335EBF-F42F-78CD-F4E2-5741E85DE4C8}"/>
              </a:ext>
            </a:extLst>
          </p:cNvPr>
          <p:cNvSpPr>
            <a:spLocks noChangeShapeType="1"/>
          </p:cNvSpPr>
          <p:nvPr/>
        </p:nvSpPr>
        <p:spPr bwMode="auto">
          <a:xfrm flipH="1">
            <a:off x="2963863" y="6845300"/>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2" name="Line 1589">
            <a:extLst>
              <a:ext uri="{FF2B5EF4-FFF2-40B4-BE49-F238E27FC236}">
                <a16:creationId xmlns:a16="http://schemas.microsoft.com/office/drawing/2014/main" id="{F4E36FAF-82AE-42D4-BF80-3ED65D925CBC}"/>
              </a:ext>
            </a:extLst>
          </p:cNvPr>
          <p:cNvSpPr>
            <a:spLocks noChangeShapeType="1"/>
          </p:cNvSpPr>
          <p:nvPr/>
        </p:nvSpPr>
        <p:spPr bwMode="auto">
          <a:xfrm flipH="1">
            <a:off x="2935288" y="6845300"/>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3" name="Line 1598">
            <a:extLst>
              <a:ext uri="{FF2B5EF4-FFF2-40B4-BE49-F238E27FC236}">
                <a16:creationId xmlns:a16="http://schemas.microsoft.com/office/drawing/2014/main" id="{A2776A5D-49DE-86CC-0622-30E3751DEBB3}"/>
              </a:ext>
            </a:extLst>
          </p:cNvPr>
          <p:cNvSpPr>
            <a:spLocks noChangeShapeType="1"/>
          </p:cNvSpPr>
          <p:nvPr/>
        </p:nvSpPr>
        <p:spPr bwMode="auto">
          <a:xfrm flipH="1">
            <a:off x="2963863" y="3000375"/>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4" name="Line 1597">
            <a:extLst>
              <a:ext uri="{FF2B5EF4-FFF2-40B4-BE49-F238E27FC236}">
                <a16:creationId xmlns:a16="http://schemas.microsoft.com/office/drawing/2014/main" id="{108EC551-CE48-90EA-4D88-8E2506A3F73B}"/>
              </a:ext>
            </a:extLst>
          </p:cNvPr>
          <p:cNvSpPr>
            <a:spLocks noChangeShapeType="1"/>
          </p:cNvSpPr>
          <p:nvPr/>
        </p:nvSpPr>
        <p:spPr bwMode="auto">
          <a:xfrm flipH="1">
            <a:off x="2935288" y="3000375"/>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5" name="Line 1596">
            <a:extLst>
              <a:ext uri="{FF2B5EF4-FFF2-40B4-BE49-F238E27FC236}">
                <a16:creationId xmlns:a16="http://schemas.microsoft.com/office/drawing/2014/main" id="{5DC0B4A0-8E08-102F-69F8-205A6DA93456}"/>
              </a:ext>
            </a:extLst>
          </p:cNvPr>
          <p:cNvSpPr>
            <a:spLocks noChangeShapeType="1"/>
          </p:cNvSpPr>
          <p:nvPr/>
        </p:nvSpPr>
        <p:spPr bwMode="auto">
          <a:xfrm flipH="1">
            <a:off x="2963863" y="3000375"/>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6" name="Line 1595">
            <a:extLst>
              <a:ext uri="{FF2B5EF4-FFF2-40B4-BE49-F238E27FC236}">
                <a16:creationId xmlns:a16="http://schemas.microsoft.com/office/drawing/2014/main" id="{46FCA701-D1B7-D0E1-7A8D-0DF4B4061955}"/>
              </a:ext>
            </a:extLst>
          </p:cNvPr>
          <p:cNvSpPr>
            <a:spLocks noChangeShapeType="1"/>
          </p:cNvSpPr>
          <p:nvPr/>
        </p:nvSpPr>
        <p:spPr bwMode="auto">
          <a:xfrm flipH="1">
            <a:off x="2935288" y="3000375"/>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7" name="Line 1588">
            <a:extLst>
              <a:ext uri="{FF2B5EF4-FFF2-40B4-BE49-F238E27FC236}">
                <a16:creationId xmlns:a16="http://schemas.microsoft.com/office/drawing/2014/main" id="{3FC02555-B216-AF0F-A900-7BAC71838048}"/>
              </a:ext>
            </a:extLst>
          </p:cNvPr>
          <p:cNvSpPr>
            <a:spLocks noChangeShapeType="1"/>
          </p:cNvSpPr>
          <p:nvPr/>
        </p:nvSpPr>
        <p:spPr bwMode="auto">
          <a:xfrm flipH="1">
            <a:off x="2963863" y="6845300"/>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8" name="Line 1587">
            <a:extLst>
              <a:ext uri="{FF2B5EF4-FFF2-40B4-BE49-F238E27FC236}">
                <a16:creationId xmlns:a16="http://schemas.microsoft.com/office/drawing/2014/main" id="{EA3A2EC3-42BA-F7AE-EECC-6852FF7A3202}"/>
              </a:ext>
            </a:extLst>
          </p:cNvPr>
          <p:cNvSpPr>
            <a:spLocks noChangeShapeType="1"/>
          </p:cNvSpPr>
          <p:nvPr/>
        </p:nvSpPr>
        <p:spPr bwMode="auto">
          <a:xfrm flipH="1">
            <a:off x="2935288" y="6845300"/>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19" name="Line 1594">
            <a:extLst>
              <a:ext uri="{FF2B5EF4-FFF2-40B4-BE49-F238E27FC236}">
                <a16:creationId xmlns:a16="http://schemas.microsoft.com/office/drawing/2014/main" id="{8F40F77A-D1D0-07D7-0489-2660BF1CD0F9}"/>
              </a:ext>
            </a:extLst>
          </p:cNvPr>
          <p:cNvSpPr>
            <a:spLocks noChangeShapeType="1"/>
          </p:cNvSpPr>
          <p:nvPr/>
        </p:nvSpPr>
        <p:spPr bwMode="auto">
          <a:xfrm flipH="1">
            <a:off x="2963863" y="3000375"/>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20" name="Line 1593">
            <a:extLst>
              <a:ext uri="{FF2B5EF4-FFF2-40B4-BE49-F238E27FC236}">
                <a16:creationId xmlns:a16="http://schemas.microsoft.com/office/drawing/2014/main" id="{7156D7BB-B027-D80B-9C8B-7B2B04EA3A37}"/>
              </a:ext>
            </a:extLst>
          </p:cNvPr>
          <p:cNvSpPr>
            <a:spLocks noChangeShapeType="1"/>
          </p:cNvSpPr>
          <p:nvPr/>
        </p:nvSpPr>
        <p:spPr bwMode="auto">
          <a:xfrm flipH="1">
            <a:off x="2935288" y="3000375"/>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21" name="Line 1592">
            <a:extLst>
              <a:ext uri="{FF2B5EF4-FFF2-40B4-BE49-F238E27FC236}">
                <a16:creationId xmlns:a16="http://schemas.microsoft.com/office/drawing/2014/main" id="{84006F3D-A0A7-CE74-D9AC-82846C801832}"/>
              </a:ext>
            </a:extLst>
          </p:cNvPr>
          <p:cNvSpPr>
            <a:spLocks noChangeShapeType="1"/>
          </p:cNvSpPr>
          <p:nvPr/>
        </p:nvSpPr>
        <p:spPr bwMode="auto">
          <a:xfrm flipH="1">
            <a:off x="2963863" y="3000375"/>
            <a:ext cx="10477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22" name="Line 1591">
            <a:extLst>
              <a:ext uri="{FF2B5EF4-FFF2-40B4-BE49-F238E27FC236}">
                <a16:creationId xmlns:a16="http://schemas.microsoft.com/office/drawing/2014/main" id="{D9A20078-4023-3F14-0876-17C0AF015A84}"/>
              </a:ext>
            </a:extLst>
          </p:cNvPr>
          <p:cNvSpPr>
            <a:spLocks noChangeShapeType="1"/>
          </p:cNvSpPr>
          <p:nvPr/>
        </p:nvSpPr>
        <p:spPr bwMode="auto">
          <a:xfrm flipH="1">
            <a:off x="2935288" y="3000375"/>
            <a:ext cx="10858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9823" name="AutoShape 2159">
            <a:extLst>
              <a:ext uri="{FF2B5EF4-FFF2-40B4-BE49-F238E27FC236}">
                <a16:creationId xmlns:a16="http://schemas.microsoft.com/office/drawing/2014/main" id="{0CC08C97-743A-CCE4-7CC7-4F5001E2EE2C}"/>
              </a:ext>
            </a:extLst>
          </p:cNvPr>
          <p:cNvSpPr>
            <a:spLocks noChangeAspect="1" noChangeArrowheads="1" noTextEdit="1"/>
          </p:cNvSpPr>
          <p:nvPr/>
        </p:nvSpPr>
        <p:spPr bwMode="auto">
          <a:xfrm>
            <a:off x="2236788" y="333375"/>
            <a:ext cx="7920037" cy="475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19824" name="Rectangle 2161">
            <a:extLst>
              <a:ext uri="{FF2B5EF4-FFF2-40B4-BE49-F238E27FC236}">
                <a16:creationId xmlns:a16="http://schemas.microsoft.com/office/drawing/2014/main" id="{3CC65A02-4AF6-3664-6B0D-263F281018C6}"/>
              </a:ext>
            </a:extLst>
          </p:cNvPr>
          <p:cNvSpPr>
            <a:spLocks noChangeArrowheads="1"/>
          </p:cNvSpPr>
          <p:nvPr/>
        </p:nvSpPr>
        <p:spPr bwMode="auto">
          <a:xfrm>
            <a:off x="1677988" y="352425"/>
            <a:ext cx="23336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FF0000"/>
                </a:solidFill>
                <a:latin typeface="メイリオ" panose="020B0604030504040204" pitchFamily="50" charset="-128"/>
                <a:ea typeface="メイリオ" panose="020B0604030504040204" pitchFamily="50" charset="-128"/>
              </a:rPr>
              <a:t>【</a:t>
            </a:r>
            <a:r>
              <a:rPr lang="ja-JP" altLang="en-US" sz="1400" b="0">
                <a:solidFill>
                  <a:srgbClr val="FF0000"/>
                </a:solidFill>
                <a:latin typeface="メイリオ" panose="020B0604030504040204" pitchFamily="50" charset="-128"/>
                <a:ea typeface="メイリオ" panose="020B0604030504040204" pitchFamily="50" charset="-128"/>
              </a:rPr>
              <a:t>標準化（ルール化）する</a:t>
            </a:r>
            <a:r>
              <a:rPr lang="en-US" altLang="ja-JP" sz="1400" b="0">
                <a:solidFill>
                  <a:srgbClr val="FF0000"/>
                </a:solidFill>
                <a:latin typeface="メイリオ" panose="020B0604030504040204" pitchFamily="50" charset="-128"/>
                <a:ea typeface="メイリオ" panose="020B0604030504040204" pitchFamily="50" charset="-128"/>
              </a:rPr>
              <a:t>】</a:t>
            </a:r>
            <a:endParaRPr lang="en-US" altLang="ja-JP" sz="1200" b="0">
              <a:solidFill>
                <a:srgbClr val="FF0000"/>
              </a:solidFill>
              <a:latin typeface="メイリオ" panose="020B0604030504040204" pitchFamily="50" charset="-128"/>
              <a:ea typeface="メイリオ" panose="020B0604030504040204" pitchFamily="50" charset="-128"/>
            </a:endParaRPr>
          </a:p>
        </p:txBody>
      </p:sp>
      <p:sp>
        <p:nvSpPr>
          <p:cNvPr id="119825" name="Rectangle 2162">
            <a:extLst>
              <a:ext uri="{FF2B5EF4-FFF2-40B4-BE49-F238E27FC236}">
                <a16:creationId xmlns:a16="http://schemas.microsoft.com/office/drawing/2014/main" id="{39D4E927-03E1-AAB0-6232-F82DAFE703E8}"/>
              </a:ext>
            </a:extLst>
          </p:cNvPr>
          <p:cNvSpPr>
            <a:spLocks noChangeArrowheads="1"/>
          </p:cNvSpPr>
          <p:nvPr/>
        </p:nvSpPr>
        <p:spPr bwMode="auto">
          <a:xfrm>
            <a:off x="1797050" y="561975"/>
            <a:ext cx="41306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・効果を持続する対策を標準化し制定・改定する。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26" name="Rectangle 2163">
            <a:extLst>
              <a:ext uri="{FF2B5EF4-FFF2-40B4-BE49-F238E27FC236}">
                <a16:creationId xmlns:a16="http://schemas.microsoft.com/office/drawing/2014/main" id="{D85009B5-E275-1F48-9026-4BCF5D217EEC}"/>
              </a:ext>
            </a:extLst>
          </p:cNvPr>
          <p:cNvSpPr>
            <a:spLocks noChangeArrowheads="1"/>
          </p:cNvSpPr>
          <p:nvPr/>
        </p:nvSpPr>
        <p:spPr bwMode="auto">
          <a:xfrm>
            <a:off x="1779588" y="771525"/>
            <a:ext cx="26939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　</a:t>
            </a:r>
            <a:r>
              <a:rPr lang="en-US" altLang="ja-JP" sz="1400" b="0">
                <a:solidFill>
                  <a:srgbClr val="000000"/>
                </a:solidFill>
                <a:latin typeface="メイリオ" panose="020B0604030504040204" pitchFamily="50" charset="-128"/>
                <a:ea typeface="メイリオ" panose="020B0604030504040204" pitchFamily="50" charset="-128"/>
              </a:rPr>
              <a:t>※</a:t>
            </a:r>
            <a:r>
              <a:rPr lang="ja-JP" altLang="en-US" sz="1400" b="0">
                <a:solidFill>
                  <a:srgbClr val="000000"/>
                </a:solidFill>
                <a:latin typeface="メイリオ" panose="020B0604030504040204" pitchFamily="50" charset="-128"/>
                <a:ea typeface="メイリオ" panose="020B0604030504040204" pitchFamily="50" charset="-128"/>
              </a:rPr>
              <a:t>規定、規格、マニュアルなど</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27" name="Rectangle 2164">
            <a:extLst>
              <a:ext uri="{FF2B5EF4-FFF2-40B4-BE49-F238E27FC236}">
                <a16:creationId xmlns:a16="http://schemas.microsoft.com/office/drawing/2014/main" id="{343EFC7E-9000-4306-7621-5FE688A5C9FC}"/>
              </a:ext>
            </a:extLst>
          </p:cNvPr>
          <p:cNvSpPr>
            <a:spLocks noChangeArrowheads="1"/>
          </p:cNvSpPr>
          <p:nvPr/>
        </p:nvSpPr>
        <p:spPr bwMode="auto">
          <a:xfrm>
            <a:off x="1685925" y="979488"/>
            <a:ext cx="3232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・標準化は「５Ｗ１Ｈ」で明確にする。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28" name="Rectangle 2165">
            <a:extLst>
              <a:ext uri="{FF2B5EF4-FFF2-40B4-BE49-F238E27FC236}">
                <a16:creationId xmlns:a16="http://schemas.microsoft.com/office/drawing/2014/main" id="{F1D0C6A2-653A-C8B8-E16F-B9EAEA38F815}"/>
              </a:ext>
            </a:extLst>
          </p:cNvPr>
          <p:cNvSpPr>
            <a:spLocks noChangeArrowheads="1"/>
          </p:cNvSpPr>
          <p:nvPr/>
        </p:nvSpPr>
        <p:spPr bwMode="auto">
          <a:xfrm>
            <a:off x="6864350" y="1360488"/>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いつ</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29" name="Rectangle 2166">
            <a:extLst>
              <a:ext uri="{FF2B5EF4-FFF2-40B4-BE49-F238E27FC236}">
                <a16:creationId xmlns:a16="http://schemas.microsoft.com/office/drawing/2014/main" id="{7E7FC027-DDFC-34ED-5A2C-5DCE6F7126C9}"/>
              </a:ext>
            </a:extLst>
          </p:cNvPr>
          <p:cNvSpPr>
            <a:spLocks noChangeArrowheads="1"/>
          </p:cNvSpPr>
          <p:nvPr/>
        </p:nvSpPr>
        <p:spPr bwMode="auto">
          <a:xfrm>
            <a:off x="7385050" y="1360488"/>
            <a:ext cx="5381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どこで</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0" name="Rectangle 2167">
            <a:extLst>
              <a:ext uri="{FF2B5EF4-FFF2-40B4-BE49-F238E27FC236}">
                <a16:creationId xmlns:a16="http://schemas.microsoft.com/office/drawing/2014/main" id="{29F87A1D-B4CF-89D8-AD7D-5BDD4A9A594A}"/>
              </a:ext>
            </a:extLst>
          </p:cNvPr>
          <p:cNvSpPr>
            <a:spLocks noChangeArrowheads="1"/>
          </p:cNvSpPr>
          <p:nvPr/>
        </p:nvSpPr>
        <p:spPr bwMode="auto">
          <a:xfrm>
            <a:off x="8081963" y="136048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誰が</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1" name="Rectangle 2168">
            <a:extLst>
              <a:ext uri="{FF2B5EF4-FFF2-40B4-BE49-F238E27FC236}">
                <a16:creationId xmlns:a16="http://schemas.microsoft.com/office/drawing/2014/main" id="{482B3F8C-E1A6-2678-EBAF-AAE5CAE8B54A}"/>
              </a:ext>
            </a:extLst>
          </p:cNvPr>
          <p:cNvSpPr>
            <a:spLocks noChangeArrowheads="1"/>
          </p:cNvSpPr>
          <p:nvPr/>
        </p:nvSpPr>
        <p:spPr bwMode="auto">
          <a:xfrm>
            <a:off x="8855075" y="1360488"/>
            <a:ext cx="898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どのように</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2" name="Rectangle 2169">
            <a:extLst>
              <a:ext uri="{FF2B5EF4-FFF2-40B4-BE49-F238E27FC236}">
                <a16:creationId xmlns:a16="http://schemas.microsoft.com/office/drawing/2014/main" id="{F788B5FB-8F11-CA7D-07F2-EF351047054F}"/>
              </a:ext>
            </a:extLst>
          </p:cNvPr>
          <p:cNvSpPr>
            <a:spLocks noChangeArrowheads="1"/>
          </p:cNvSpPr>
          <p:nvPr/>
        </p:nvSpPr>
        <p:spPr bwMode="auto">
          <a:xfrm>
            <a:off x="6907213" y="169703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今日</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3" name="Rectangle 2170">
            <a:extLst>
              <a:ext uri="{FF2B5EF4-FFF2-40B4-BE49-F238E27FC236}">
                <a16:creationId xmlns:a16="http://schemas.microsoft.com/office/drawing/2014/main" id="{DD262F32-296C-8AF0-EE44-4C0715DC746D}"/>
              </a:ext>
            </a:extLst>
          </p:cNvPr>
          <p:cNvSpPr>
            <a:spLocks noChangeArrowheads="1"/>
          </p:cNvSpPr>
          <p:nvPr/>
        </p:nvSpPr>
        <p:spPr bwMode="auto">
          <a:xfrm>
            <a:off x="7477125" y="169703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機械</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4" name="Rectangle 2172">
            <a:extLst>
              <a:ext uri="{FF2B5EF4-FFF2-40B4-BE49-F238E27FC236}">
                <a16:creationId xmlns:a16="http://schemas.microsoft.com/office/drawing/2014/main" id="{6D0CF33F-C616-9D5C-25A8-CD9B95D55A24}"/>
              </a:ext>
            </a:extLst>
          </p:cNvPr>
          <p:cNvSpPr>
            <a:spLocks noChangeArrowheads="1"/>
          </p:cNvSpPr>
          <p:nvPr/>
        </p:nvSpPr>
        <p:spPr bwMode="auto">
          <a:xfrm>
            <a:off x="9002713" y="1697038"/>
            <a:ext cx="7191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表示する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5" name="Rectangle 2173">
            <a:extLst>
              <a:ext uri="{FF2B5EF4-FFF2-40B4-BE49-F238E27FC236}">
                <a16:creationId xmlns:a16="http://schemas.microsoft.com/office/drawing/2014/main" id="{61DCC022-6D09-00AA-6316-8D450F15CD1A}"/>
              </a:ext>
            </a:extLst>
          </p:cNvPr>
          <p:cNvSpPr>
            <a:spLocks noChangeArrowheads="1"/>
          </p:cNvSpPr>
          <p:nvPr/>
        </p:nvSpPr>
        <p:spPr bwMode="auto">
          <a:xfrm>
            <a:off x="6907213" y="203358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今日</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6" name="Rectangle 2174">
            <a:extLst>
              <a:ext uri="{FF2B5EF4-FFF2-40B4-BE49-F238E27FC236}">
                <a16:creationId xmlns:a16="http://schemas.microsoft.com/office/drawing/2014/main" id="{8D621549-9D25-3B6B-2FC6-2EF04236AC87}"/>
              </a:ext>
            </a:extLst>
          </p:cNvPr>
          <p:cNvSpPr>
            <a:spLocks noChangeArrowheads="1"/>
          </p:cNvSpPr>
          <p:nvPr/>
        </p:nvSpPr>
        <p:spPr bwMode="auto">
          <a:xfrm>
            <a:off x="7480300" y="203358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会場</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7" name="Rectangle 2176">
            <a:extLst>
              <a:ext uri="{FF2B5EF4-FFF2-40B4-BE49-F238E27FC236}">
                <a16:creationId xmlns:a16="http://schemas.microsoft.com/office/drawing/2014/main" id="{B16A8C9E-5E6A-7EB1-2021-7D0C8FFEA4FB}"/>
              </a:ext>
            </a:extLst>
          </p:cNvPr>
          <p:cNvSpPr>
            <a:spLocks noChangeArrowheads="1"/>
          </p:cNvSpPr>
          <p:nvPr/>
        </p:nvSpPr>
        <p:spPr bwMode="auto">
          <a:xfrm>
            <a:off x="8734425" y="2014538"/>
            <a:ext cx="12557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部署毎に決める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8" name="Rectangle 2177">
            <a:extLst>
              <a:ext uri="{FF2B5EF4-FFF2-40B4-BE49-F238E27FC236}">
                <a16:creationId xmlns:a16="http://schemas.microsoft.com/office/drawing/2014/main" id="{15E3A4A0-D078-52CE-A47C-5D05B0CB72C3}"/>
              </a:ext>
            </a:extLst>
          </p:cNvPr>
          <p:cNvSpPr>
            <a:spLocks noChangeArrowheads="1"/>
          </p:cNvSpPr>
          <p:nvPr/>
        </p:nvSpPr>
        <p:spPr bwMode="auto">
          <a:xfrm>
            <a:off x="6916738" y="237013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今日</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39" name="Rectangle 2178">
            <a:extLst>
              <a:ext uri="{FF2B5EF4-FFF2-40B4-BE49-F238E27FC236}">
                <a16:creationId xmlns:a16="http://schemas.microsoft.com/office/drawing/2014/main" id="{8B5A890C-4AD2-DC11-1F71-FB0B8F1C53D5}"/>
              </a:ext>
            </a:extLst>
          </p:cNvPr>
          <p:cNvSpPr>
            <a:spLocks noChangeArrowheads="1"/>
          </p:cNvSpPr>
          <p:nvPr/>
        </p:nvSpPr>
        <p:spPr bwMode="auto">
          <a:xfrm>
            <a:off x="7489825" y="237013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会場</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0" name="Rectangle 2180">
            <a:extLst>
              <a:ext uri="{FF2B5EF4-FFF2-40B4-BE49-F238E27FC236}">
                <a16:creationId xmlns:a16="http://schemas.microsoft.com/office/drawing/2014/main" id="{FAE01E59-C8A2-1916-764D-C2368D608618}"/>
              </a:ext>
            </a:extLst>
          </p:cNvPr>
          <p:cNvSpPr>
            <a:spLocks noChangeArrowheads="1"/>
          </p:cNvSpPr>
          <p:nvPr/>
        </p:nvSpPr>
        <p:spPr bwMode="auto">
          <a:xfrm>
            <a:off x="8724900" y="23701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厚みサイズを統一</a:t>
            </a:r>
          </a:p>
        </p:txBody>
      </p:sp>
      <p:sp>
        <p:nvSpPr>
          <p:cNvPr id="119841" name="Rectangle 2181">
            <a:extLst>
              <a:ext uri="{FF2B5EF4-FFF2-40B4-BE49-F238E27FC236}">
                <a16:creationId xmlns:a16="http://schemas.microsoft.com/office/drawing/2014/main" id="{98168C24-D246-B9BF-6FFB-31AFB816AD2D}"/>
              </a:ext>
            </a:extLst>
          </p:cNvPr>
          <p:cNvSpPr>
            <a:spLocks noChangeArrowheads="1"/>
          </p:cNvSpPr>
          <p:nvPr/>
        </p:nvSpPr>
        <p:spPr bwMode="auto">
          <a:xfrm>
            <a:off x="1768475" y="2884488"/>
            <a:ext cx="1257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FF0000"/>
                </a:solidFill>
                <a:latin typeface="メイリオ" panose="020B0604030504040204" pitchFamily="50" charset="-128"/>
                <a:ea typeface="メイリオ" panose="020B0604030504040204" pitchFamily="50" charset="-128"/>
              </a:rPr>
              <a:t>【</a:t>
            </a:r>
            <a:r>
              <a:rPr lang="ja-JP" altLang="en-US" sz="1400" b="0">
                <a:solidFill>
                  <a:srgbClr val="FF0000"/>
                </a:solidFill>
                <a:latin typeface="メイリオ" panose="020B0604030504040204" pitchFamily="50" charset="-128"/>
                <a:ea typeface="メイリオ" panose="020B0604030504040204" pitchFamily="50" charset="-128"/>
              </a:rPr>
              <a:t>管理の定着</a:t>
            </a:r>
            <a:r>
              <a:rPr lang="en-US" altLang="ja-JP" sz="1400" b="0">
                <a:solidFill>
                  <a:srgbClr val="FF0000"/>
                </a:solidFill>
                <a:latin typeface="メイリオ" panose="020B0604030504040204" pitchFamily="50" charset="-128"/>
                <a:ea typeface="メイリオ" panose="020B0604030504040204" pitchFamily="50" charset="-128"/>
              </a:rPr>
              <a:t>】</a:t>
            </a:r>
            <a:endParaRPr lang="en-US" altLang="ja-JP" sz="1200" b="0">
              <a:solidFill>
                <a:srgbClr val="FF0000"/>
              </a:solidFill>
              <a:latin typeface="メイリオ" panose="020B0604030504040204" pitchFamily="50" charset="-128"/>
              <a:ea typeface="メイリオ" panose="020B0604030504040204" pitchFamily="50" charset="-128"/>
            </a:endParaRPr>
          </a:p>
        </p:txBody>
      </p:sp>
      <p:sp>
        <p:nvSpPr>
          <p:cNvPr id="119842" name="Rectangle 2184">
            <a:extLst>
              <a:ext uri="{FF2B5EF4-FFF2-40B4-BE49-F238E27FC236}">
                <a16:creationId xmlns:a16="http://schemas.microsoft.com/office/drawing/2014/main" id="{37734834-CE15-EB76-7894-1311F4F636B7}"/>
              </a:ext>
            </a:extLst>
          </p:cNvPr>
          <p:cNvSpPr>
            <a:spLocks noChangeArrowheads="1"/>
          </p:cNvSpPr>
          <p:nvPr/>
        </p:nvSpPr>
        <p:spPr bwMode="auto">
          <a:xfrm>
            <a:off x="6877050" y="3622675"/>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いつ</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3" name="Rectangle 2185">
            <a:extLst>
              <a:ext uri="{FF2B5EF4-FFF2-40B4-BE49-F238E27FC236}">
                <a16:creationId xmlns:a16="http://schemas.microsoft.com/office/drawing/2014/main" id="{07091980-51B8-994E-B9E2-A6C648DA32B8}"/>
              </a:ext>
            </a:extLst>
          </p:cNvPr>
          <p:cNvSpPr>
            <a:spLocks noChangeArrowheads="1"/>
          </p:cNvSpPr>
          <p:nvPr/>
        </p:nvSpPr>
        <p:spPr bwMode="auto">
          <a:xfrm>
            <a:off x="7351713" y="3622675"/>
            <a:ext cx="5381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どこで</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4" name="Rectangle 2186">
            <a:extLst>
              <a:ext uri="{FF2B5EF4-FFF2-40B4-BE49-F238E27FC236}">
                <a16:creationId xmlns:a16="http://schemas.microsoft.com/office/drawing/2014/main" id="{7D6423EB-C155-9C3A-6014-F66E50822A01}"/>
              </a:ext>
            </a:extLst>
          </p:cNvPr>
          <p:cNvSpPr>
            <a:spLocks noChangeArrowheads="1"/>
          </p:cNvSpPr>
          <p:nvPr/>
        </p:nvSpPr>
        <p:spPr bwMode="auto">
          <a:xfrm>
            <a:off x="8058150" y="3622675"/>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誰が</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5" name="Rectangle 2187">
            <a:extLst>
              <a:ext uri="{FF2B5EF4-FFF2-40B4-BE49-F238E27FC236}">
                <a16:creationId xmlns:a16="http://schemas.microsoft.com/office/drawing/2014/main" id="{3784E2D8-735A-8C7A-0D81-544CB4137033}"/>
              </a:ext>
            </a:extLst>
          </p:cNvPr>
          <p:cNvSpPr>
            <a:spLocks noChangeArrowheads="1"/>
          </p:cNvSpPr>
          <p:nvPr/>
        </p:nvSpPr>
        <p:spPr bwMode="auto">
          <a:xfrm>
            <a:off x="8767763" y="3622675"/>
            <a:ext cx="8985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どのように</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6" name="Rectangle 2188">
            <a:extLst>
              <a:ext uri="{FF2B5EF4-FFF2-40B4-BE49-F238E27FC236}">
                <a16:creationId xmlns:a16="http://schemas.microsoft.com/office/drawing/2014/main" id="{391550C9-A6D7-BFE4-4A77-ED2B6E9CD863}"/>
              </a:ext>
            </a:extLst>
          </p:cNvPr>
          <p:cNvSpPr>
            <a:spLocks noChangeArrowheads="1"/>
          </p:cNvSpPr>
          <p:nvPr/>
        </p:nvSpPr>
        <p:spPr bwMode="auto">
          <a:xfrm>
            <a:off x="6897688" y="3959225"/>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明日</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47" name="Rectangle 2189">
            <a:extLst>
              <a:ext uri="{FF2B5EF4-FFF2-40B4-BE49-F238E27FC236}">
                <a16:creationId xmlns:a16="http://schemas.microsoft.com/office/drawing/2014/main" id="{A18C195D-E6F0-EB3E-97B9-004F61D6E98B}"/>
              </a:ext>
            </a:extLst>
          </p:cNvPr>
          <p:cNvSpPr>
            <a:spLocks noChangeArrowheads="1"/>
          </p:cNvSpPr>
          <p:nvPr/>
        </p:nvSpPr>
        <p:spPr bwMode="auto">
          <a:xfrm>
            <a:off x="7432675" y="3959225"/>
            <a:ext cx="4603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会議室</a:t>
            </a:r>
          </a:p>
        </p:txBody>
      </p:sp>
      <p:sp>
        <p:nvSpPr>
          <p:cNvPr id="119848" name="Rectangle 2191">
            <a:extLst>
              <a:ext uri="{FF2B5EF4-FFF2-40B4-BE49-F238E27FC236}">
                <a16:creationId xmlns:a16="http://schemas.microsoft.com/office/drawing/2014/main" id="{A8E3771E-8A61-E435-53EF-AEDAF03D7C6A}"/>
              </a:ext>
            </a:extLst>
          </p:cNvPr>
          <p:cNvSpPr>
            <a:spLocks noChangeArrowheads="1"/>
          </p:cNvSpPr>
          <p:nvPr/>
        </p:nvSpPr>
        <p:spPr bwMode="auto">
          <a:xfrm>
            <a:off x="8593138" y="3959225"/>
            <a:ext cx="15525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100" b="0">
                <a:solidFill>
                  <a:srgbClr val="000000"/>
                </a:solidFill>
                <a:latin typeface="メイリオ" panose="020B0604030504040204" pitchFamily="50" charset="-128"/>
                <a:ea typeface="メイリオ" panose="020B0604030504040204" pitchFamily="50" charset="-128"/>
              </a:rPr>
              <a:t>チェックシートを付ける</a:t>
            </a:r>
          </a:p>
        </p:txBody>
      </p:sp>
      <p:sp>
        <p:nvSpPr>
          <p:cNvPr id="119849" name="Rectangle 2192">
            <a:extLst>
              <a:ext uri="{FF2B5EF4-FFF2-40B4-BE49-F238E27FC236}">
                <a16:creationId xmlns:a16="http://schemas.microsoft.com/office/drawing/2014/main" id="{2CBB230A-5BA4-2C73-3A7B-F2729F553057}"/>
              </a:ext>
            </a:extLst>
          </p:cNvPr>
          <p:cNvSpPr>
            <a:spLocks noChangeArrowheads="1"/>
          </p:cNvSpPr>
          <p:nvPr/>
        </p:nvSpPr>
        <p:spPr bwMode="auto">
          <a:xfrm>
            <a:off x="6915150" y="4295775"/>
            <a:ext cx="3079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随時</a:t>
            </a:r>
          </a:p>
        </p:txBody>
      </p:sp>
      <p:sp>
        <p:nvSpPr>
          <p:cNvPr id="119850" name="Rectangle 2193">
            <a:extLst>
              <a:ext uri="{FF2B5EF4-FFF2-40B4-BE49-F238E27FC236}">
                <a16:creationId xmlns:a16="http://schemas.microsoft.com/office/drawing/2014/main" id="{F86259A0-0DAA-F8AA-DC35-86092A0858F9}"/>
              </a:ext>
            </a:extLst>
          </p:cNvPr>
          <p:cNvSpPr>
            <a:spLocks noChangeArrowheads="1"/>
          </p:cNvSpPr>
          <p:nvPr/>
        </p:nvSpPr>
        <p:spPr bwMode="auto">
          <a:xfrm>
            <a:off x="7461250" y="4295775"/>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現場</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1" name="Rectangle 2195">
            <a:extLst>
              <a:ext uri="{FF2B5EF4-FFF2-40B4-BE49-F238E27FC236}">
                <a16:creationId xmlns:a16="http://schemas.microsoft.com/office/drawing/2014/main" id="{28B2FDC6-B685-A71E-5073-B3A3D9E1B529}"/>
              </a:ext>
            </a:extLst>
          </p:cNvPr>
          <p:cNvSpPr>
            <a:spLocks noChangeArrowheads="1"/>
          </p:cNvSpPr>
          <p:nvPr/>
        </p:nvSpPr>
        <p:spPr bwMode="auto">
          <a:xfrm>
            <a:off x="8631238" y="4295775"/>
            <a:ext cx="12557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ＯＪＴ教育する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2" name="Rectangle 2200">
            <a:extLst>
              <a:ext uri="{FF2B5EF4-FFF2-40B4-BE49-F238E27FC236}">
                <a16:creationId xmlns:a16="http://schemas.microsoft.com/office/drawing/2014/main" id="{511A9BD3-184A-7477-77C3-6DE6BE57D227}"/>
              </a:ext>
            </a:extLst>
          </p:cNvPr>
          <p:cNvSpPr>
            <a:spLocks noChangeArrowheads="1"/>
          </p:cNvSpPr>
          <p:nvPr/>
        </p:nvSpPr>
        <p:spPr bwMode="auto">
          <a:xfrm>
            <a:off x="3402013" y="1343025"/>
            <a:ext cx="3603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なぜ</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3" name="Rectangle 2201">
            <a:extLst>
              <a:ext uri="{FF2B5EF4-FFF2-40B4-BE49-F238E27FC236}">
                <a16:creationId xmlns:a16="http://schemas.microsoft.com/office/drawing/2014/main" id="{C2DFC612-CE47-DF1F-B1CA-3D31087CFC9E}"/>
              </a:ext>
            </a:extLst>
          </p:cNvPr>
          <p:cNvSpPr>
            <a:spLocks noChangeArrowheads="1"/>
          </p:cNvSpPr>
          <p:nvPr/>
        </p:nvSpPr>
        <p:spPr bwMode="auto">
          <a:xfrm>
            <a:off x="2971800" y="1689100"/>
            <a:ext cx="15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200" b="0">
              <a:solidFill>
                <a:srgbClr val="000000"/>
              </a:solidFill>
              <a:latin typeface="メイリオ" panose="020B0604030504040204" pitchFamily="50" charset="-128"/>
              <a:ea typeface="メイリオ" panose="020B0604030504040204" pitchFamily="50" charset="-128"/>
            </a:endParaRPr>
          </a:p>
        </p:txBody>
      </p:sp>
      <p:sp>
        <p:nvSpPr>
          <p:cNvPr id="119854" name="Rectangle 2202">
            <a:extLst>
              <a:ext uri="{FF2B5EF4-FFF2-40B4-BE49-F238E27FC236}">
                <a16:creationId xmlns:a16="http://schemas.microsoft.com/office/drawing/2014/main" id="{189BA4DA-C1AF-545A-9BB6-9ABEDD8F193C}"/>
              </a:ext>
            </a:extLst>
          </p:cNvPr>
          <p:cNvSpPr>
            <a:spLocks noChangeArrowheads="1"/>
          </p:cNvSpPr>
          <p:nvPr/>
        </p:nvSpPr>
        <p:spPr bwMode="auto">
          <a:xfrm>
            <a:off x="3402013" y="3606800"/>
            <a:ext cx="3603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なぜ</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5" name="Rectangle 2203">
            <a:extLst>
              <a:ext uri="{FF2B5EF4-FFF2-40B4-BE49-F238E27FC236}">
                <a16:creationId xmlns:a16="http://schemas.microsoft.com/office/drawing/2014/main" id="{1C071D65-6ACB-BB3F-20EB-56601E4E06D9}"/>
              </a:ext>
            </a:extLst>
          </p:cNvPr>
          <p:cNvSpPr>
            <a:spLocks noChangeArrowheads="1"/>
          </p:cNvSpPr>
          <p:nvPr/>
        </p:nvSpPr>
        <p:spPr bwMode="auto">
          <a:xfrm>
            <a:off x="5692775" y="3606800"/>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何を</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6" name="Rectangle 2204">
            <a:extLst>
              <a:ext uri="{FF2B5EF4-FFF2-40B4-BE49-F238E27FC236}">
                <a16:creationId xmlns:a16="http://schemas.microsoft.com/office/drawing/2014/main" id="{2A0D2ECA-B9CC-FC8B-19A4-FE3903111181}"/>
              </a:ext>
            </a:extLst>
          </p:cNvPr>
          <p:cNvSpPr>
            <a:spLocks noChangeArrowheads="1"/>
          </p:cNvSpPr>
          <p:nvPr/>
        </p:nvSpPr>
        <p:spPr bwMode="auto">
          <a:xfrm>
            <a:off x="2503488" y="2025650"/>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必要部数の明確化</a:t>
            </a:r>
          </a:p>
        </p:txBody>
      </p:sp>
      <p:sp>
        <p:nvSpPr>
          <p:cNvPr id="119857" name="Rectangle 2206">
            <a:extLst>
              <a:ext uri="{FF2B5EF4-FFF2-40B4-BE49-F238E27FC236}">
                <a16:creationId xmlns:a16="http://schemas.microsoft.com/office/drawing/2014/main" id="{EDE3B7C1-3C82-16F9-47BE-0B27866BDF4C}"/>
              </a:ext>
            </a:extLst>
          </p:cNvPr>
          <p:cNvSpPr>
            <a:spLocks noChangeArrowheads="1"/>
          </p:cNvSpPr>
          <p:nvPr/>
        </p:nvSpPr>
        <p:spPr bwMode="auto">
          <a:xfrm>
            <a:off x="5692775" y="1343025"/>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何を</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58" name="Rectangle 2207">
            <a:extLst>
              <a:ext uri="{FF2B5EF4-FFF2-40B4-BE49-F238E27FC236}">
                <a16:creationId xmlns:a16="http://schemas.microsoft.com/office/drawing/2014/main" id="{6CAFC58B-C1F8-00DF-A701-6DB0ADA98611}"/>
              </a:ext>
            </a:extLst>
          </p:cNvPr>
          <p:cNvSpPr>
            <a:spLocks noChangeArrowheads="1"/>
          </p:cNvSpPr>
          <p:nvPr/>
        </p:nvSpPr>
        <p:spPr bwMode="auto">
          <a:xfrm>
            <a:off x="5470525" y="1689100"/>
            <a:ext cx="15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ja-JP" sz="1200" b="0">
              <a:solidFill>
                <a:srgbClr val="000000"/>
              </a:solidFill>
              <a:latin typeface="メイリオ" panose="020B0604030504040204" pitchFamily="50" charset="-128"/>
              <a:ea typeface="メイリオ" panose="020B0604030504040204" pitchFamily="50" charset="-128"/>
            </a:endParaRPr>
          </a:p>
        </p:txBody>
      </p:sp>
      <p:sp>
        <p:nvSpPr>
          <p:cNvPr id="119859" name="Rectangle 2208">
            <a:extLst>
              <a:ext uri="{FF2B5EF4-FFF2-40B4-BE49-F238E27FC236}">
                <a16:creationId xmlns:a16="http://schemas.microsoft.com/office/drawing/2014/main" id="{42CA7CE6-FB3C-41D0-4623-D09C42758DC6}"/>
              </a:ext>
            </a:extLst>
          </p:cNvPr>
          <p:cNvSpPr>
            <a:spLocks noChangeArrowheads="1"/>
          </p:cNvSpPr>
          <p:nvPr/>
        </p:nvSpPr>
        <p:spPr bwMode="auto">
          <a:xfrm>
            <a:off x="5094288" y="2025650"/>
            <a:ext cx="8969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コピー部数</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0" name="Rectangle 2211">
            <a:extLst>
              <a:ext uri="{FF2B5EF4-FFF2-40B4-BE49-F238E27FC236}">
                <a16:creationId xmlns:a16="http://schemas.microsoft.com/office/drawing/2014/main" id="{100117E5-2864-7257-46B3-09C097857BC2}"/>
              </a:ext>
            </a:extLst>
          </p:cNvPr>
          <p:cNvSpPr>
            <a:spLocks noChangeArrowheads="1"/>
          </p:cNvSpPr>
          <p:nvPr/>
        </p:nvSpPr>
        <p:spPr bwMode="auto">
          <a:xfrm>
            <a:off x="2366963" y="4287838"/>
            <a:ext cx="25130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改定した作業手順書を定着する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1" name="Rectangle 2213">
            <a:extLst>
              <a:ext uri="{FF2B5EF4-FFF2-40B4-BE49-F238E27FC236}">
                <a16:creationId xmlns:a16="http://schemas.microsoft.com/office/drawing/2014/main" id="{0021C9DE-770C-B313-B80A-B527C9EC6726}"/>
              </a:ext>
            </a:extLst>
          </p:cNvPr>
          <p:cNvSpPr>
            <a:spLocks noChangeArrowheads="1"/>
          </p:cNvSpPr>
          <p:nvPr/>
        </p:nvSpPr>
        <p:spPr bwMode="auto">
          <a:xfrm>
            <a:off x="5176838" y="3951288"/>
            <a:ext cx="10763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定期清掃の確認</a:t>
            </a:r>
          </a:p>
        </p:txBody>
      </p:sp>
      <p:sp>
        <p:nvSpPr>
          <p:cNvPr id="119862" name="Rectangle 2214">
            <a:extLst>
              <a:ext uri="{FF2B5EF4-FFF2-40B4-BE49-F238E27FC236}">
                <a16:creationId xmlns:a16="http://schemas.microsoft.com/office/drawing/2014/main" id="{60DAFDC4-C559-ED13-8268-289F942BF1A4}"/>
              </a:ext>
            </a:extLst>
          </p:cNvPr>
          <p:cNvSpPr>
            <a:spLocks noChangeArrowheads="1"/>
          </p:cNvSpPr>
          <p:nvPr/>
        </p:nvSpPr>
        <p:spPr bwMode="auto">
          <a:xfrm>
            <a:off x="5132388" y="4287838"/>
            <a:ext cx="14366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変更になった手順</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3" name="Line 2216">
            <a:extLst>
              <a:ext uri="{FF2B5EF4-FFF2-40B4-BE49-F238E27FC236}">
                <a16:creationId xmlns:a16="http://schemas.microsoft.com/office/drawing/2014/main" id="{DED09F43-BC8D-DF8C-4E29-FD50B57FD126}"/>
              </a:ext>
            </a:extLst>
          </p:cNvPr>
          <p:cNvSpPr>
            <a:spLocks noChangeShapeType="1"/>
          </p:cNvSpPr>
          <p:nvPr/>
        </p:nvSpPr>
        <p:spPr bwMode="auto">
          <a:xfrm>
            <a:off x="5000625" y="1300163"/>
            <a:ext cx="0" cy="30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64" name="Rectangle 2217">
            <a:extLst>
              <a:ext uri="{FF2B5EF4-FFF2-40B4-BE49-F238E27FC236}">
                <a16:creationId xmlns:a16="http://schemas.microsoft.com/office/drawing/2014/main" id="{9ABC4BE4-AB7E-CF37-6DF6-D9C8C1E893F6}"/>
              </a:ext>
            </a:extLst>
          </p:cNvPr>
          <p:cNvSpPr>
            <a:spLocks noChangeArrowheads="1"/>
          </p:cNvSpPr>
          <p:nvPr/>
        </p:nvSpPr>
        <p:spPr bwMode="auto">
          <a:xfrm>
            <a:off x="5000625" y="1300163"/>
            <a:ext cx="15875" cy="304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5" name="Line 2218">
            <a:extLst>
              <a:ext uri="{FF2B5EF4-FFF2-40B4-BE49-F238E27FC236}">
                <a16:creationId xmlns:a16="http://schemas.microsoft.com/office/drawing/2014/main" id="{8C05C421-10DB-9C7E-D535-5C3F1D8DB044}"/>
              </a:ext>
            </a:extLst>
          </p:cNvPr>
          <p:cNvSpPr>
            <a:spLocks noChangeShapeType="1"/>
          </p:cNvSpPr>
          <p:nvPr/>
        </p:nvSpPr>
        <p:spPr bwMode="auto">
          <a:xfrm>
            <a:off x="6796088" y="1300163"/>
            <a:ext cx="0" cy="30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66" name="Rectangle 2219">
            <a:extLst>
              <a:ext uri="{FF2B5EF4-FFF2-40B4-BE49-F238E27FC236}">
                <a16:creationId xmlns:a16="http://schemas.microsoft.com/office/drawing/2014/main" id="{1C8A80F9-5C89-D05F-1F5D-FE1BB2901792}"/>
              </a:ext>
            </a:extLst>
          </p:cNvPr>
          <p:cNvSpPr>
            <a:spLocks noChangeArrowheads="1"/>
          </p:cNvSpPr>
          <p:nvPr/>
        </p:nvSpPr>
        <p:spPr bwMode="auto">
          <a:xfrm>
            <a:off x="6796088" y="1300163"/>
            <a:ext cx="15875" cy="304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7" name="Line 2220">
            <a:extLst>
              <a:ext uri="{FF2B5EF4-FFF2-40B4-BE49-F238E27FC236}">
                <a16:creationId xmlns:a16="http://schemas.microsoft.com/office/drawing/2014/main" id="{BB65C7EE-34AF-B709-E643-3B010897AA1C}"/>
              </a:ext>
            </a:extLst>
          </p:cNvPr>
          <p:cNvSpPr>
            <a:spLocks noChangeShapeType="1"/>
          </p:cNvSpPr>
          <p:nvPr/>
        </p:nvSpPr>
        <p:spPr bwMode="auto">
          <a:xfrm>
            <a:off x="7386638" y="1300163"/>
            <a:ext cx="0" cy="30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68" name="Rectangle 2221">
            <a:extLst>
              <a:ext uri="{FF2B5EF4-FFF2-40B4-BE49-F238E27FC236}">
                <a16:creationId xmlns:a16="http://schemas.microsoft.com/office/drawing/2014/main" id="{4F4F6EA4-5331-CAAE-F22E-B9299EC79AC0}"/>
              </a:ext>
            </a:extLst>
          </p:cNvPr>
          <p:cNvSpPr>
            <a:spLocks noChangeArrowheads="1"/>
          </p:cNvSpPr>
          <p:nvPr/>
        </p:nvSpPr>
        <p:spPr bwMode="auto">
          <a:xfrm>
            <a:off x="7386638" y="1300163"/>
            <a:ext cx="15875" cy="304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69" name="Line 2222">
            <a:extLst>
              <a:ext uri="{FF2B5EF4-FFF2-40B4-BE49-F238E27FC236}">
                <a16:creationId xmlns:a16="http://schemas.microsoft.com/office/drawing/2014/main" id="{F1C4AE8A-74C1-F4CD-7188-0A20E52F4635}"/>
              </a:ext>
            </a:extLst>
          </p:cNvPr>
          <p:cNvSpPr>
            <a:spLocks noChangeShapeType="1"/>
          </p:cNvSpPr>
          <p:nvPr/>
        </p:nvSpPr>
        <p:spPr bwMode="auto">
          <a:xfrm>
            <a:off x="7978775" y="1300163"/>
            <a:ext cx="0" cy="30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70" name="Rectangle 2223">
            <a:extLst>
              <a:ext uri="{FF2B5EF4-FFF2-40B4-BE49-F238E27FC236}">
                <a16:creationId xmlns:a16="http://schemas.microsoft.com/office/drawing/2014/main" id="{20735116-446C-F618-5307-EF22B64BFDB0}"/>
              </a:ext>
            </a:extLst>
          </p:cNvPr>
          <p:cNvSpPr>
            <a:spLocks noChangeArrowheads="1"/>
          </p:cNvSpPr>
          <p:nvPr/>
        </p:nvSpPr>
        <p:spPr bwMode="auto">
          <a:xfrm>
            <a:off x="7978775" y="1300163"/>
            <a:ext cx="15875" cy="304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71" name="Line 2224">
            <a:extLst>
              <a:ext uri="{FF2B5EF4-FFF2-40B4-BE49-F238E27FC236}">
                <a16:creationId xmlns:a16="http://schemas.microsoft.com/office/drawing/2014/main" id="{E3D0ECED-CECC-76F5-7D92-8E28029B749E}"/>
              </a:ext>
            </a:extLst>
          </p:cNvPr>
          <p:cNvSpPr>
            <a:spLocks noChangeShapeType="1"/>
          </p:cNvSpPr>
          <p:nvPr/>
        </p:nvSpPr>
        <p:spPr bwMode="auto">
          <a:xfrm>
            <a:off x="8569325" y="1300163"/>
            <a:ext cx="0" cy="3048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72" name="Rectangle 2225">
            <a:extLst>
              <a:ext uri="{FF2B5EF4-FFF2-40B4-BE49-F238E27FC236}">
                <a16:creationId xmlns:a16="http://schemas.microsoft.com/office/drawing/2014/main" id="{5492844F-A355-FCD2-A1EA-9128FED80509}"/>
              </a:ext>
            </a:extLst>
          </p:cNvPr>
          <p:cNvSpPr>
            <a:spLocks noChangeArrowheads="1"/>
          </p:cNvSpPr>
          <p:nvPr/>
        </p:nvSpPr>
        <p:spPr bwMode="auto">
          <a:xfrm>
            <a:off x="8569325" y="1300163"/>
            <a:ext cx="15875" cy="304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73" name="Rectangle 2226">
            <a:extLst>
              <a:ext uri="{FF2B5EF4-FFF2-40B4-BE49-F238E27FC236}">
                <a16:creationId xmlns:a16="http://schemas.microsoft.com/office/drawing/2014/main" id="{D570DEF4-32AA-90CE-3135-547802CDF45A}"/>
              </a:ext>
            </a:extLst>
          </p:cNvPr>
          <p:cNvSpPr>
            <a:spLocks noChangeArrowheads="1"/>
          </p:cNvSpPr>
          <p:nvPr/>
        </p:nvSpPr>
        <p:spPr bwMode="auto">
          <a:xfrm>
            <a:off x="2228850" y="1268413"/>
            <a:ext cx="33338" cy="13795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74" name="Line 2227">
            <a:extLst>
              <a:ext uri="{FF2B5EF4-FFF2-40B4-BE49-F238E27FC236}">
                <a16:creationId xmlns:a16="http://schemas.microsoft.com/office/drawing/2014/main" id="{4096887A-61E5-EE8E-FF07-CCA9408EFCC7}"/>
              </a:ext>
            </a:extLst>
          </p:cNvPr>
          <p:cNvSpPr>
            <a:spLocks noChangeShapeType="1"/>
          </p:cNvSpPr>
          <p:nvPr/>
        </p:nvSpPr>
        <p:spPr bwMode="auto">
          <a:xfrm>
            <a:off x="5000625" y="1636713"/>
            <a:ext cx="0" cy="9779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75" name="Rectangle 2228">
            <a:extLst>
              <a:ext uri="{FF2B5EF4-FFF2-40B4-BE49-F238E27FC236}">
                <a16:creationId xmlns:a16="http://schemas.microsoft.com/office/drawing/2014/main" id="{8C17B103-7193-5A96-2020-DE431A04B2DC}"/>
              </a:ext>
            </a:extLst>
          </p:cNvPr>
          <p:cNvSpPr>
            <a:spLocks noChangeArrowheads="1"/>
          </p:cNvSpPr>
          <p:nvPr/>
        </p:nvSpPr>
        <p:spPr bwMode="auto">
          <a:xfrm>
            <a:off x="5000625" y="1636713"/>
            <a:ext cx="15875" cy="977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76" name="Line 2229">
            <a:extLst>
              <a:ext uri="{FF2B5EF4-FFF2-40B4-BE49-F238E27FC236}">
                <a16:creationId xmlns:a16="http://schemas.microsoft.com/office/drawing/2014/main" id="{06463F53-0153-C03A-21EF-343537B30600}"/>
              </a:ext>
            </a:extLst>
          </p:cNvPr>
          <p:cNvSpPr>
            <a:spLocks noChangeShapeType="1"/>
          </p:cNvSpPr>
          <p:nvPr/>
        </p:nvSpPr>
        <p:spPr bwMode="auto">
          <a:xfrm>
            <a:off x="6796088" y="1636713"/>
            <a:ext cx="0" cy="9779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77" name="Rectangle 2230">
            <a:extLst>
              <a:ext uri="{FF2B5EF4-FFF2-40B4-BE49-F238E27FC236}">
                <a16:creationId xmlns:a16="http://schemas.microsoft.com/office/drawing/2014/main" id="{F14219EE-07A4-7C36-67D0-245870BC1BDA}"/>
              </a:ext>
            </a:extLst>
          </p:cNvPr>
          <p:cNvSpPr>
            <a:spLocks noChangeArrowheads="1"/>
          </p:cNvSpPr>
          <p:nvPr/>
        </p:nvSpPr>
        <p:spPr bwMode="auto">
          <a:xfrm>
            <a:off x="6796088" y="1636713"/>
            <a:ext cx="15875" cy="977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78" name="Line 2231">
            <a:extLst>
              <a:ext uri="{FF2B5EF4-FFF2-40B4-BE49-F238E27FC236}">
                <a16:creationId xmlns:a16="http://schemas.microsoft.com/office/drawing/2014/main" id="{D1C54225-C93D-132D-12D3-02E1F63DE7AA}"/>
              </a:ext>
            </a:extLst>
          </p:cNvPr>
          <p:cNvSpPr>
            <a:spLocks noChangeShapeType="1"/>
          </p:cNvSpPr>
          <p:nvPr/>
        </p:nvSpPr>
        <p:spPr bwMode="auto">
          <a:xfrm>
            <a:off x="7386638" y="1636713"/>
            <a:ext cx="0" cy="9779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79" name="Rectangle 2232">
            <a:extLst>
              <a:ext uri="{FF2B5EF4-FFF2-40B4-BE49-F238E27FC236}">
                <a16:creationId xmlns:a16="http://schemas.microsoft.com/office/drawing/2014/main" id="{0A4038CE-7215-7151-44CE-8598C0ECAE09}"/>
              </a:ext>
            </a:extLst>
          </p:cNvPr>
          <p:cNvSpPr>
            <a:spLocks noChangeArrowheads="1"/>
          </p:cNvSpPr>
          <p:nvPr/>
        </p:nvSpPr>
        <p:spPr bwMode="auto">
          <a:xfrm>
            <a:off x="7386638" y="1636713"/>
            <a:ext cx="15875" cy="977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0" name="Line 2233">
            <a:extLst>
              <a:ext uri="{FF2B5EF4-FFF2-40B4-BE49-F238E27FC236}">
                <a16:creationId xmlns:a16="http://schemas.microsoft.com/office/drawing/2014/main" id="{7D8A203F-C155-C194-D14C-0919D431586E}"/>
              </a:ext>
            </a:extLst>
          </p:cNvPr>
          <p:cNvSpPr>
            <a:spLocks noChangeShapeType="1"/>
          </p:cNvSpPr>
          <p:nvPr/>
        </p:nvSpPr>
        <p:spPr bwMode="auto">
          <a:xfrm>
            <a:off x="7978775" y="1636713"/>
            <a:ext cx="0" cy="9779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81" name="Rectangle 2234">
            <a:extLst>
              <a:ext uri="{FF2B5EF4-FFF2-40B4-BE49-F238E27FC236}">
                <a16:creationId xmlns:a16="http://schemas.microsoft.com/office/drawing/2014/main" id="{0F1AF636-D969-B5C0-A0FA-31611374B1A7}"/>
              </a:ext>
            </a:extLst>
          </p:cNvPr>
          <p:cNvSpPr>
            <a:spLocks noChangeArrowheads="1"/>
          </p:cNvSpPr>
          <p:nvPr/>
        </p:nvSpPr>
        <p:spPr bwMode="auto">
          <a:xfrm>
            <a:off x="7978775" y="1636713"/>
            <a:ext cx="15875" cy="977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2" name="Line 2235">
            <a:extLst>
              <a:ext uri="{FF2B5EF4-FFF2-40B4-BE49-F238E27FC236}">
                <a16:creationId xmlns:a16="http://schemas.microsoft.com/office/drawing/2014/main" id="{C99FC905-2E0D-0904-217D-7F7D229E6C2A}"/>
              </a:ext>
            </a:extLst>
          </p:cNvPr>
          <p:cNvSpPr>
            <a:spLocks noChangeShapeType="1"/>
          </p:cNvSpPr>
          <p:nvPr/>
        </p:nvSpPr>
        <p:spPr bwMode="auto">
          <a:xfrm>
            <a:off x="8569325" y="1636713"/>
            <a:ext cx="0" cy="9779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83" name="Rectangle 2236">
            <a:extLst>
              <a:ext uri="{FF2B5EF4-FFF2-40B4-BE49-F238E27FC236}">
                <a16:creationId xmlns:a16="http://schemas.microsoft.com/office/drawing/2014/main" id="{65B0B1D7-8F19-57CA-EB9C-6CD12CF26251}"/>
              </a:ext>
            </a:extLst>
          </p:cNvPr>
          <p:cNvSpPr>
            <a:spLocks noChangeArrowheads="1"/>
          </p:cNvSpPr>
          <p:nvPr/>
        </p:nvSpPr>
        <p:spPr bwMode="auto">
          <a:xfrm>
            <a:off x="8569325" y="1636713"/>
            <a:ext cx="15875" cy="9779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4" name="Rectangle 2237">
            <a:extLst>
              <a:ext uri="{FF2B5EF4-FFF2-40B4-BE49-F238E27FC236}">
                <a16:creationId xmlns:a16="http://schemas.microsoft.com/office/drawing/2014/main" id="{C2204A63-CEFC-460D-F5D3-14DEE423F3D4}"/>
              </a:ext>
            </a:extLst>
          </p:cNvPr>
          <p:cNvSpPr>
            <a:spLocks noChangeArrowheads="1"/>
          </p:cNvSpPr>
          <p:nvPr/>
        </p:nvSpPr>
        <p:spPr bwMode="auto">
          <a:xfrm>
            <a:off x="10133013" y="1300163"/>
            <a:ext cx="31750" cy="13477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5" name="Line 2238">
            <a:extLst>
              <a:ext uri="{FF2B5EF4-FFF2-40B4-BE49-F238E27FC236}">
                <a16:creationId xmlns:a16="http://schemas.microsoft.com/office/drawing/2014/main" id="{EBBA1147-0383-8B18-92DE-CC0B4680AF81}"/>
              </a:ext>
            </a:extLst>
          </p:cNvPr>
          <p:cNvSpPr>
            <a:spLocks noChangeShapeType="1"/>
          </p:cNvSpPr>
          <p:nvPr/>
        </p:nvSpPr>
        <p:spPr bwMode="auto">
          <a:xfrm>
            <a:off x="5000625" y="3563938"/>
            <a:ext cx="0" cy="3032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86" name="Rectangle 2239">
            <a:extLst>
              <a:ext uri="{FF2B5EF4-FFF2-40B4-BE49-F238E27FC236}">
                <a16:creationId xmlns:a16="http://schemas.microsoft.com/office/drawing/2014/main" id="{0645EF80-C2A1-905C-8F93-606C9D2B4197}"/>
              </a:ext>
            </a:extLst>
          </p:cNvPr>
          <p:cNvSpPr>
            <a:spLocks noChangeArrowheads="1"/>
          </p:cNvSpPr>
          <p:nvPr/>
        </p:nvSpPr>
        <p:spPr bwMode="auto">
          <a:xfrm>
            <a:off x="5000625" y="3563938"/>
            <a:ext cx="15875" cy="303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7" name="Line 2240">
            <a:extLst>
              <a:ext uri="{FF2B5EF4-FFF2-40B4-BE49-F238E27FC236}">
                <a16:creationId xmlns:a16="http://schemas.microsoft.com/office/drawing/2014/main" id="{855AEBA0-8620-1EE2-25D2-D082E1CDDC53}"/>
              </a:ext>
            </a:extLst>
          </p:cNvPr>
          <p:cNvSpPr>
            <a:spLocks noChangeShapeType="1"/>
          </p:cNvSpPr>
          <p:nvPr/>
        </p:nvSpPr>
        <p:spPr bwMode="auto">
          <a:xfrm>
            <a:off x="6796088" y="3563938"/>
            <a:ext cx="0" cy="3032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88" name="Rectangle 2241">
            <a:extLst>
              <a:ext uri="{FF2B5EF4-FFF2-40B4-BE49-F238E27FC236}">
                <a16:creationId xmlns:a16="http://schemas.microsoft.com/office/drawing/2014/main" id="{61B45385-5BD7-74DF-1465-A6A385ABBB3C}"/>
              </a:ext>
            </a:extLst>
          </p:cNvPr>
          <p:cNvSpPr>
            <a:spLocks noChangeArrowheads="1"/>
          </p:cNvSpPr>
          <p:nvPr/>
        </p:nvSpPr>
        <p:spPr bwMode="auto">
          <a:xfrm>
            <a:off x="6796088" y="3563938"/>
            <a:ext cx="15875" cy="303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89" name="Line 2242">
            <a:extLst>
              <a:ext uri="{FF2B5EF4-FFF2-40B4-BE49-F238E27FC236}">
                <a16:creationId xmlns:a16="http://schemas.microsoft.com/office/drawing/2014/main" id="{24A6F02F-612A-8445-F8B6-84F552840C33}"/>
              </a:ext>
            </a:extLst>
          </p:cNvPr>
          <p:cNvSpPr>
            <a:spLocks noChangeShapeType="1"/>
          </p:cNvSpPr>
          <p:nvPr/>
        </p:nvSpPr>
        <p:spPr bwMode="auto">
          <a:xfrm>
            <a:off x="7386638" y="3563938"/>
            <a:ext cx="0" cy="3032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90" name="Rectangle 2243">
            <a:extLst>
              <a:ext uri="{FF2B5EF4-FFF2-40B4-BE49-F238E27FC236}">
                <a16:creationId xmlns:a16="http://schemas.microsoft.com/office/drawing/2014/main" id="{917EAFE2-9B84-11E7-587E-563734DB4C94}"/>
              </a:ext>
            </a:extLst>
          </p:cNvPr>
          <p:cNvSpPr>
            <a:spLocks noChangeArrowheads="1"/>
          </p:cNvSpPr>
          <p:nvPr/>
        </p:nvSpPr>
        <p:spPr bwMode="auto">
          <a:xfrm>
            <a:off x="7386638" y="3563938"/>
            <a:ext cx="15875" cy="303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91" name="Line 2244">
            <a:extLst>
              <a:ext uri="{FF2B5EF4-FFF2-40B4-BE49-F238E27FC236}">
                <a16:creationId xmlns:a16="http://schemas.microsoft.com/office/drawing/2014/main" id="{1E4A70AD-96C6-6E48-3375-6B7B401F52E5}"/>
              </a:ext>
            </a:extLst>
          </p:cNvPr>
          <p:cNvSpPr>
            <a:spLocks noChangeShapeType="1"/>
          </p:cNvSpPr>
          <p:nvPr/>
        </p:nvSpPr>
        <p:spPr bwMode="auto">
          <a:xfrm>
            <a:off x="7978775" y="3563938"/>
            <a:ext cx="0" cy="3032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92" name="Rectangle 2245">
            <a:extLst>
              <a:ext uri="{FF2B5EF4-FFF2-40B4-BE49-F238E27FC236}">
                <a16:creationId xmlns:a16="http://schemas.microsoft.com/office/drawing/2014/main" id="{7D1563F3-40E6-3DF3-76C7-8ADD662CF57E}"/>
              </a:ext>
            </a:extLst>
          </p:cNvPr>
          <p:cNvSpPr>
            <a:spLocks noChangeArrowheads="1"/>
          </p:cNvSpPr>
          <p:nvPr/>
        </p:nvSpPr>
        <p:spPr bwMode="auto">
          <a:xfrm>
            <a:off x="7978775" y="3563938"/>
            <a:ext cx="15875" cy="303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93" name="Line 2246">
            <a:extLst>
              <a:ext uri="{FF2B5EF4-FFF2-40B4-BE49-F238E27FC236}">
                <a16:creationId xmlns:a16="http://schemas.microsoft.com/office/drawing/2014/main" id="{1B51ED66-C2DE-A4B2-A74A-A7220B23F2EC}"/>
              </a:ext>
            </a:extLst>
          </p:cNvPr>
          <p:cNvSpPr>
            <a:spLocks noChangeShapeType="1"/>
          </p:cNvSpPr>
          <p:nvPr/>
        </p:nvSpPr>
        <p:spPr bwMode="auto">
          <a:xfrm>
            <a:off x="8569325" y="3563938"/>
            <a:ext cx="0" cy="3032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94" name="Rectangle 2247">
            <a:extLst>
              <a:ext uri="{FF2B5EF4-FFF2-40B4-BE49-F238E27FC236}">
                <a16:creationId xmlns:a16="http://schemas.microsoft.com/office/drawing/2014/main" id="{ACF130EB-A7FA-7124-EED7-94B88AC8B2FF}"/>
              </a:ext>
            </a:extLst>
          </p:cNvPr>
          <p:cNvSpPr>
            <a:spLocks noChangeArrowheads="1"/>
          </p:cNvSpPr>
          <p:nvPr/>
        </p:nvSpPr>
        <p:spPr bwMode="auto">
          <a:xfrm>
            <a:off x="8569325" y="3563938"/>
            <a:ext cx="15875" cy="303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95" name="Rectangle 2248">
            <a:extLst>
              <a:ext uri="{FF2B5EF4-FFF2-40B4-BE49-F238E27FC236}">
                <a16:creationId xmlns:a16="http://schemas.microsoft.com/office/drawing/2014/main" id="{19A21090-860F-21C3-B7D6-AC166062B2CD}"/>
              </a:ext>
            </a:extLst>
          </p:cNvPr>
          <p:cNvSpPr>
            <a:spLocks noChangeArrowheads="1"/>
          </p:cNvSpPr>
          <p:nvPr/>
        </p:nvSpPr>
        <p:spPr bwMode="auto">
          <a:xfrm>
            <a:off x="2228850" y="3530600"/>
            <a:ext cx="33338" cy="13795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96" name="Line 2249">
            <a:extLst>
              <a:ext uri="{FF2B5EF4-FFF2-40B4-BE49-F238E27FC236}">
                <a16:creationId xmlns:a16="http://schemas.microsoft.com/office/drawing/2014/main" id="{1F2825CF-2410-BD49-2BAC-7997EF28550C}"/>
              </a:ext>
            </a:extLst>
          </p:cNvPr>
          <p:cNvSpPr>
            <a:spLocks noChangeShapeType="1"/>
          </p:cNvSpPr>
          <p:nvPr/>
        </p:nvSpPr>
        <p:spPr bwMode="auto">
          <a:xfrm>
            <a:off x="5000625" y="3900488"/>
            <a:ext cx="0" cy="976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97" name="Rectangle 2250">
            <a:extLst>
              <a:ext uri="{FF2B5EF4-FFF2-40B4-BE49-F238E27FC236}">
                <a16:creationId xmlns:a16="http://schemas.microsoft.com/office/drawing/2014/main" id="{430609D5-072F-802E-948E-87CBB281EAC6}"/>
              </a:ext>
            </a:extLst>
          </p:cNvPr>
          <p:cNvSpPr>
            <a:spLocks noChangeArrowheads="1"/>
          </p:cNvSpPr>
          <p:nvPr/>
        </p:nvSpPr>
        <p:spPr bwMode="auto">
          <a:xfrm>
            <a:off x="5000625" y="3900488"/>
            <a:ext cx="15875" cy="976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898" name="Line 2251">
            <a:extLst>
              <a:ext uri="{FF2B5EF4-FFF2-40B4-BE49-F238E27FC236}">
                <a16:creationId xmlns:a16="http://schemas.microsoft.com/office/drawing/2014/main" id="{1D08A7DF-0A76-5E66-5CE3-DCE3B149ECF5}"/>
              </a:ext>
            </a:extLst>
          </p:cNvPr>
          <p:cNvSpPr>
            <a:spLocks noChangeShapeType="1"/>
          </p:cNvSpPr>
          <p:nvPr/>
        </p:nvSpPr>
        <p:spPr bwMode="auto">
          <a:xfrm>
            <a:off x="6796088" y="3900488"/>
            <a:ext cx="0" cy="976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899" name="Rectangle 2252">
            <a:extLst>
              <a:ext uri="{FF2B5EF4-FFF2-40B4-BE49-F238E27FC236}">
                <a16:creationId xmlns:a16="http://schemas.microsoft.com/office/drawing/2014/main" id="{698DA8AC-0EA8-CCC3-8E5D-389846ABB759}"/>
              </a:ext>
            </a:extLst>
          </p:cNvPr>
          <p:cNvSpPr>
            <a:spLocks noChangeArrowheads="1"/>
          </p:cNvSpPr>
          <p:nvPr/>
        </p:nvSpPr>
        <p:spPr bwMode="auto">
          <a:xfrm>
            <a:off x="6796088" y="3900488"/>
            <a:ext cx="15875" cy="976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0" name="Line 2253">
            <a:extLst>
              <a:ext uri="{FF2B5EF4-FFF2-40B4-BE49-F238E27FC236}">
                <a16:creationId xmlns:a16="http://schemas.microsoft.com/office/drawing/2014/main" id="{068F94DB-FE95-42A9-BB6C-27D5AABCFE5E}"/>
              </a:ext>
            </a:extLst>
          </p:cNvPr>
          <p:cNvSpPr>
            <a:spLocks noChangeShapeType="1"/>
          </p:cNvSpPr>
          <p:nvPr/>
        </p:nvSpPr>
        <p:spPr bwMode="auto">
          <a:xfrm>
            <a:off x="7386638" y="3900488"/>
            <a:ext cx="0" cy="976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01" name="Rectangle 2254">
            <a:extLst>
              <a:ext uri="{FF2B5EF4-FFF2-40B4-BE49-F238E27FC236}">
                <a16:creationId xmlns:a16="http://schemas.microsoft.com/office/drawing/2014/main" id="{6D9F4448-1E15-3BD2-12CC-D40DB6074EB6}"/>
              </a:ext>
            </a:extLst>
          </p:cNvPr>
          <p:cNvSpPr>
            <a:spLocks noChangeArrowheads="1"/>
          </p:cNvSpPr>
          <p:nvPr/>
        </p:nvSpPr>
        <p:spPr bwMode="auto">
          <a:xfrm>
            <a:off x="7386638" y="3900488"/>
            <a:ext cx="15875" cy="976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2" name="Line 2255">
            <a:extLst>
              <a:ext uri="{FF2B5EF4-FFF2-40B4-BE49-F238E27FC236}">
                <a16:creationId xmlns:a16="http://schemas.microsoft.com/office/drawing/2014/main" id="{8ECE3152-BF6A-462E-28B6-0A9EF32243CE}"/>
              </a:ext>
            </a:extLst>
          </p:cNvPr>
          <p:cNvSpPr>
            <a:spLocks noChangeShapeType="1"/>
          </p:cNvSpPr>
          <p:nvPr/>
        </p:nvSpPr>
        <p:spPr bwMode="auto">
          <a:xfrm>
            <a:off x="7978775" y="3900488"/>
            <a:ext cx="0" cy="976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03" name="Rectangle 2256">
            <a:extLst>
              <a:ext uri="{FF2B5EF4-FFF2-40B4-BE49-F238E27FC236}">
                <a16:creationId xmlns:a16="http://schemas.microsoft.com/office/drawing/2014/main" id="{6265943D-B84D-ABF5-6E5F-47E6DB16EF45}"/>
              </a:ext>
            </a:extLst>
          </p:cNvPr>
          <p:cNvSpPr>
            <a:spLocks noChangeArrowheads="1"/>
          </p:cNvSpPr>
          <p:nvPr/>
        </p:nvSpPr>
        <p:spPr bwMode="auto">
          <a:xfrm>
            <a:off x="7978775" y="3900488"/>
            <a:ext cx="15875" cy="976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4" name="Line 2257">
            <a:extLst>
              <a:ext uri="{FF2B5EF4-FFF2-40B4-BE49-F238E27FC236}">
                <a16:creationId xmlns:a16="http://schemas.microsoft.com/office/drawing/2014/main" id="{B98F5177-4E70-1723-7BBC-AAC85C3594F6}"/>
              </a:ext>
            </a:extLst>
          </p:cNvPr>
          <p:cNvSpPr>
            <a:spLocks noChangeShapeType="1"/>
          </p:cNvSpPr>
          <p:nvPr/>
        </p:nvSpPr>
        <p:spPr bwMode="auto">
          <a:xfrm>
            <a:off x="8569325" y="3900488"/>
            <a:ext cx="0" cy="97631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05" name="Rectangle 2258">
            <a:extLst>
              <a:ext uri="{FF2B5EF4-FFF2-40B4-BE49-F238E27FC236}">
                <a16:creationId xmlns:a16="http://schemas.microsoft.com/office/drawing/2014/main" id="{2E1B655A-78E3-C761-EDF3-F65F15E5BEFC}"/>
              </a:ext>
            </a:extLst>
          </p:cNvPr>
          <p:cNvSpPr>
            <a:spLocks noChangeArrowheads="1"/>
          </p:cNvSpPr>
          <p:nvPr/>
        </p:nvSpPr>
        <p:spPr bwMode="auto">
          <a:xfrm>
            <a:off x="8569325" y="3900488"/>
            <a:ext cx="15875" cy="976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6" name="Rectangle 2259">
            <a:extLst>
              <a:ext uri="{FF2B5EF4-FFF2-40B4-BE49-F238E27FC236}">
                <a16:creationId xmlns:a16="http://schemas.microsoft.com/office/drawing/2014/main" id="{00FB3110-EEF9-5F27-5C1A-C2050D6BB24B}"/>
              </a:ext>
            </a:extLst>
          </p:cNvPr>
          <p:cNvSpPr>
            <a:spLocks noChangeArrowheads="1"/>
          </p:cNvSpPr>
          <p:nvPr/>
        </p:nvSpPr>
        <p:spPr bwMode="auto">
          <a:xfrm>
            <a:off x="10133013" y="3563938"/>
            <a:ext cx="31750" cy="13462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7" name="Rectangle 2260">
            <a:extLst>
              <a:ext uri="{FF2B5EF4-FFF2-40B4-BE49-F238E27FC236}">
                <a16:creationId xmlns:a16="http://schemas.microsoft.com/office/drawing/2014/main" id="{8C513D48-2D97-B9DC-F5DC-1A9F1BF71A42}"/>
              </a:ext>
            </a:extLst>
          </p:cNvPr>
          <p:cNvSpPr>
            <a:spLocks noChangeArrowheads="1"/>
          </p:cNvSpPr>
          <p:nvPr/>
        </p:nvSpPr>
        <p:spPr bwMode="auto">
          <a:xfrm>
            <a:off x="2262188" y="1268413"/>
            <a:ext cx="7902575"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8" name="Rectangle 2261">
            <a:extLst>
              <a:ext uri="{FF2B5EF4-FFF2-40B4-BE49-F238E27FC236}">
                <a16:creationId xmlns:a16="http://schemas.microsoft.com/office/drawing/2014/main" id="{5E64C92F-5418-EB10-83A0-B33568165EAE}"/>
              </a:ext>
            </a:extLst>
          </p:cNvPr>
          <p:cNvSpPr>
            <a:spLocks noChangeArrowheads="1"/>
          </p:cNvSpPr>
          <p:nvPr/>
        </p:nvSpPr>
        <p:spPr bwMode="auto">
          <a:xfrm>
            <a:off x="2262188" y="1604963"/>
            <a:ext cx="7902575"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09" name="Line 2262">
            <a:extLst>
              <a:ext uri="{FF2B5EF4-FFF2-40B4-BE49-F238E27FC236}">
                <a16:creationId xmlns:a16="http://schemas.microsoft.com/office/drawing/2014/main" id="{6C169EEA-36BD-CC1D-443C-6943659E6EE4}"/>
              </a:ext>
            </a:extLst>
          </p:cNvPr>
          <p:cNvSpPr>
            <a:spLocks noChangeShapeType="1"/>
          </p:cNvSpPr>
          <p:nvPr/>
        </p:nvSpPr>
        <p:spPr bwMode="auto">
          <a:xfrm>
            <a:off x="2319338" y="1949450"/>
            <a:ext cx="78708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10" name="Rectangle 2263">
            <a:extLst>
              <a:ext uri="{FF2B5EF4-FFF2-40B4-BE49-F238E27FC236}">
                <a16:creationId xmlns:a16="http://schemas.microsoft.com/office/drawing/2014/main" id="{1B9627F2-4265-4799-CCA5-95065FCA6C78}"/>
              </a:ext>
            </a:extLst>
          </p:cNvPr>
          <p:cNvSpPr>
            <a:spLocks noChangeArrowheads="1"/>
          </p:cNvSpPr>
          <p:nvPr/>
        </p:nvSpPr>
        <p:spPr bwMode="auto">
          <a:xfrm>
            <a:off x="2262188" y="1949450"/>
            <a:ext cx="7870825"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1" name="Rectangle 2265">
            <a:extLst>
              <a:ext uri="{FF2B5EF4-FFF2-40B4-BE49-F238E27FC236}">
                <a16:creationId xmlns:a16="http://schemas.microsoft.com/office/drawing/2014/main" id="{3E590AE6-11AB-3626-4BCA-662381DBD971}"/>
              </a:ext>
            </a:extLst>
          </p:cNvPr>
          <p:cNvSpPr>
            <a:spLocks noChangeArrowheads="1"/>
          </p:cNvSpPr>
          <p:nvPr/>
        </p:nvSpPr>
        <p:spPr bwMode="auto">
          <a:xfrm>
            <a:off x="2262188" y="2286000"/>
            <a:ext cx="7870825"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2" name="Rectangle 2266">
            <a:extLst>
              <a:ext uri="{FF2B5EF4-FFF2-40B4-BE49-F238E27FC236}">
                <a16:creationId xmlns:a16="http://schemas.microsoft.com/office/drawing/2014/main" id="{8DEECC84-999E-E011-30FF-4B16A820D18B}"/>
              </a:ext>
            </a:extLst>
          </p:cNvPr>
          <p:cNvSpPr>
            <a:spLocks noChangeArrowheads="1"/>
          </p:cNvSpPr>
          <p:nvPr/>
        </p:nvSpPr>
        <p:spPr bwMode="auto">
          <a:xfrm>
            <a:off x="2262188" y="2614613"/>
            <a:ext cx="7902575"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3" name="Rectangle 2267">
            <a:extLst>
              <a:ext uri="{FF2B5EF4-FFF2-40B4-BE49-F238E27FC236}">
                <a16:creationId xmlns:a16="http://schemas.microsoft.com/office/drawing/2014/main" id="{391EAFD8-18F6-3396-3957-4ED138675F5A}"/>
              </a:ext>
            </a:extLst>
          </p:cNvPr>
          <p:cNvSpPr>
            <a:spLocks noChangeArrowheads="1"/>
          </p:cNvSpPr>
          <p:nvPr/>
        </p:nvSpPr>
        <p:spPr bwMode="auto">
          <a:xfrm>
            <a:off x="2262188" y="3530600"/>
            <a:ext cx="7902575" cy="333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4" name="Rectangle 2268">
            <a:extLst>
              <a:ext uri="{FF2B5EF4-FFF2-40B4-BE49-F238E27FC236}">
                <a16:creationId xmlns:a16="http://schemas.microsoft.com/office/drawing/2014/main" id="{AB72AC8F-4617-F364-7574-438444BCE82F}"/>
              </a:ext>
            </a:extLst>
          </p:cNvPr>
          <p:cNvSpPr>
            <a:spLocks noChangeArrowheads="1"/>
          </p:cNvSpPr>
          <p:nvPr/>
        </p:nvSpPr>
        <p:spPr bwMode="auto">
          <a:xfrm>
            <a:off x="2262188" y="3867150"/>
            <a:ext cx="7902575" cy="333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5" name="Line 2269">
            <a:extLst>
              <a:ext uri="{FF2B5EF4-FFF2-40B4-BE49-F238E27FC236}">
                <a16:creationId xmlns:a16="http://schemas.microsoft.com/office/drawing/2014/main" id="{EF621B98-7FF2-1A12-1C83-C210DA4412E4}"/>
              </a:ext>
            </a:extLst>
          </p:cNvPr>
          <p:cNvSpPr>
            <a:spLocks noChangeShapeType="1"/>
          </p:cNvSpPr>
          <p:nvPr/>
        </p:nvSpPr>
        <p:spPr bwMode="auto">
          <a:xfrm>
            <a:off x="2262188" y="4211638"/>
            <a:ext cx="78708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16" name="Rectangle 2270">
            <a:extLst>
              <a:ext uri="{FF2B5EF4-FFF2-40B4-BE49-F238E27FC236}">
                <a16:creationId xmlns:a16="http://schemas.microsoft.com/office/drawing/2014/main" id="{BD6CC7F4-67FB-ACBE-AFC8-7BE042F7639D}"/>
              </a:ext>
            </a:extLst>
          </p:cNvPr>
          <p:cNvSpPr>
            <a:spLocks noChangeArrowheads="1"/>
          </p:cNvSpPr>
          <p:nvPr/>
        </p:nvSpPr>
        <p:spPr bwMode="auto">
          <a:xfrm>
            <a:off x="2262188" y="4211638"/>
            <a:ext cx="7870825"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7" name="Line 2271">
            <a:extLst>
              <a:ext uri="{FF2B5EF4-FFF2-40B4-BE49-F238E27FC236}">
                <a16:creationId xmlns:a16="http://schemas.microsoft.com/office/drawing/2014/main" id="{A5740E72-0B9C-E0BB-851A-E10BA6622A01}"/>
              </a:ext>
            </a:extLst>
          </p:cNvPr>
          <p:cNvSpPr>
            <a:spLocks noChangeShapeType="1"/>
          </p:cNvSpPr>
          <p:nvPr/>
        </p:nvSpPr>
        <p:spPr bwMode="auto">
          <a:xfrm>
            <a:off x="2262188" y="4548188"/>
            <a:ext cx="78708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9918" name="Rectangle 2272">
            <a:extLst>
              <a:ext uri="{FF2B5EF4-FFF2-40B4-BE49-F238E27FC236}">
                <a16:creationId xmlns:a16="http://schemas.microsoft.com/office/drawing/2014/main" id="{6329158F-C860-E400-3E25-669E2E10FB71}"/>
              </a:ext>
            </a:extLst>
          </p:cNvPr>
          <p:cNvSpPr>
            <a:spLocks noChangeArrowheads="1"/>
          </p:cNvSpPr>
          <p:nvPr/>
        </p:nvSpPr>
        <p:spPr bwMode="auto">
          <a:xfrm>
            <a:off x="2262188" y="4548188"/>
            <a:ext cx="7870825"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19" name="Rectangle 2273">
            <a:extLst>
              <a:ext uri="{FF2B5EF4-FFF2-40B4-BE49-F238E27FC236}">
                <a16:creationId xmlns:a16="http://schemas.microsoft.com/office/drawing/2014/main" id="{9E839DA6-6D65-EB84-F155-881CA2B99420}"/>
              </a:ext>
            </a:extLst>
          </p:cNvPr>
          <p:cNvSpPr>
            <a:spLocks noChangeArrowheads="1"/>
          </p:cNvSpPr>
          <p:nvPr/>
        </p:nvSpPr>
        <p:spPr bwMode="auto">
          <a:xfrm>
            <a:off x="2262188" y="4876800"/>
            <a:ext cx="7902575" cy="333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0" name="Rectangle 2274">
            <a:extLst>
              <a:ext uri="{FF2B5EF4-FFF2-40B4-BE49-F238E27FC236}">
                <a16:creationId xmlns:a16="http://schemas.microsoft.com/office/drawing/2014/main" id="{27029FDF-179A-A0A8-7547-F35D6B763DCF}"/>
              </a:ext>
            </a:extLst>
          </p:cNvPr>
          <p:cNvSpPr>
            <a:spLocks noChangeArrowheads="1"/>
          </p:cNvSpPr>
          <p:nvPr/>
        </p:nvSpPr>
        <p:spPr bwMode="auto">
          <a:xfrm>
            <a:off x="2513013" y="1679575"/>
            <a:ext cx="10763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用紙代の明確化</a:t>
            </a:r>
          </a:p>
        </p:txBody>
      </p:sp>
      <p:sp>
        <p:nvSpPr>
          <p:cNvPr id="119921" name="Rectangle 2275">
            <a:extLst>
              <a:ext uri="{FF2B5EF4-FFF2-40B4-BE49-F238E27FC236}">
                <a16:creationId xmlns:a16="http://schemas.microsoft.com/office/drawing/2014/main" id="{F4C507E4-ADCD-27C2-7B58-76E5004BD692}"/>
              </a:ext>
            </a:extLst>
          </p:cNvPr>
          <p:cNvSpPr>
            <a:spLocks noChangeArrowheads="1"/>
          </p:cNvSpPr>
          <p:nvPr/>
        </p:nvSpPr>
        <p:spPr bwMode="auto">
          <a:xfrm>
            <a:off x="5127625" y="16954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コピー紙のコスト</a:t>
            </a:r>
          </a:p>
        </p:txBody>
      </p:sp>
      <p:sp>
        <p:nvSpPr>
          <p:cNvPr id="119922" name="Rectangle 2276">
            <a:extLst>
              <a:ext uri="{FF2B5EF4-FFF2-40B4-BE49-F238E27FC236}">
                <a16:creationId xmlns:a16="http://schemas.microsoft.com/office/drawing/2014/main" id="{916D18AE-C5C0-2D87-C3D0-6696CD48400C}"/>
              </a:ext>
            </a:extLst>
          </p:cNvPr>
          <p:cNvSpPr>
            <a:spLocks noChangeArrowheads="1"/>
          </p:cNvSpPr>
          <p:nvPr/>
        </p:nvSpPr>
        <p:spPr bwMode="auto">
          <a:xfrm>
            <a:off x="8056563" y="1674813"/>
            <a:ext cx="477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000000"/>
                </a:solidFill>
                <a:latin typeface="メイリオ" panose="020B0604030504040204" pitchFamily="50" charset="-128"/>
                <a:ea typeface="メイリオ" panose="020B0604030504040204" pitchFamily="50" charset="-128"/>
              </a:rPr>
              <a:t>C</a:t>
            </a:r>
            <a:r>
              <a:rPr lang="ja-JP" altLang="en-US" sz="1400" b="0">
                <a:solidFill>
                  <a:srgbClr val="000000"/>
                </a:solidFill>
                <a:latin typeface="メイリオ" panose="020B0604030504040204" pitchFamily="50" charset="-128"/>
                <a:ea typeface="メイリオ" panose="020B0604030504040204" pitchFamily="50" charset="-128"/>
              </a:rPr>
              <a:t>さん</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3" name="Rectangle 2277">
            <a:extLst>
              <a:ext uri="{FF2B5EF4-FFF2-40B4-BE49-F238E27FC236}">
                <a16:creationId xmlns:a16="http://schemas.microsoft.com/office/drawing/2014/main" id="{3EFB039A-697C-74AA-630A-21C30AE2DC58}"/>
              </a:ext>
            </a:extLst>
          </p:cNvPr>
          <p:cNvSpPr>
            <a:spLocks noChangeArrowheads="1"/>
          </p:cNvSpPr>
          <p:nvPr/>
        </p:nvSpPr>
        <p:spPr bwMode="auto">
          <a:xfrm>
            <a:off x="8043863" y="2005013"/>
            <a:ext cx="477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000000"/>
                </a:solidFill>
                <a:latin typeface="メイリオ" panose="020B0604030504040204" pitchFamily="50" charset="-128"/>
                <a:ea typeface="メイリオ" panose="020B0604030504040204" pitchFamily="50" charset="-128"/>
              </a:rPr>
              <a:t>B</a:t>
            </a:r>
            <a:r>
              <a:rPr lang="ja-JP" altLang="en-US" sz="1400" b="0">
                <a:solidFill>
                  <a:srgbClr val="000000"/>
                </a:solidFill>
                <a:latin typeface="メイリオ" panose="020B0604030504040204" pitchFamily="50" charset="-128"/>
                <a:ea typeface="メイリオ" panose="020B0604030504040204" pitchFamily="50" charset="-128"/>
              </a:rPr>
              <a:t>さん</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4" name="Rectangle 2278">
            <a:extLst>
              <a:ext uri="{FF2B5EF4-FFF2-40B4-BE49-F238E27FC236}">
                <a16:creationId xmlns:a16="http://schemas.microsoft.com/office/drawing/2014/main" id="{A5F666F8-EC31-FF38-DF91-4E2B75A5CEE9}"/>
              </a:ext>
            </a:extLst>
          </p:cNvPr>
          <p:cNvSpPr>
            <a:spLocks noChangeArrowheads="1"/>
          </p:cNvSpPr>
          <p:nvPr/>
        </p:nvSpPr>
        <p:spPr bwMode="auto">
          <a:xfrm>
            <a:off x="2474913" y="2346325"/>
            <a:ext cx="107791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紙つまりの防止</a:t>
            </a:r>
          </a:p>
        </p:txBody>
      </p:sp>
      <p:sp>
        <p:nvSpPr>
          <p:cNvPr id="119925" name="Rectangle 2279">
            <a:extLst>
              <a:ext uri="{FF2B5EF4-FFF2-40B4-BE49-F238E27FC236}">
                <a16:creationId xmlns:a16="http://schemas.microsoft.com/office/drawing/2014/main" id="{73679298-B0A2-7EAA-4A1C-E642144FEFB8}"/>
              </a:ext>
            </a:extLst>
          </p:cNvPr>
          <p:cNvSpPr>
            <a:spLocks noChangeArrowheads="1"/>
          </p:cNvSpPr>
          <p:nvPr/>
        </p:nvSpPr>
        <p:spPr bwMode="auto">
          <a:xfrm>
            <a:off x="5114925" y="2346325"/>
            <a:ext cx="12557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コピー紙の厚み</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6" name="Rectangle 2280">
            <a:extLst>
              <a:ext uri="{FF2B5EF4-FFF2-40B4-BE49-F238E27FC236}">
                <a16:creationId xmlns:a16="http://schemas.microsoft.com/office/drawing/2014/main" id="{2772448A-870E-11BD-C3CD-28AF47B095BA}"/>
              </a:ext>
            </a:extLst>
          </p:cNvPr>
          <p:cNvSpPr>
            <a:spLocks noChangeArrowheads="1"/>
          </p:cNvSpPr>
          <p:nvPr/>
        </p:nvSpPr>
        <p:spPr bwMode="auto">
          <a:xfrm>
            <a:off x="8040688" y="2335213"/>
            <a:ext cx="477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000000"/>
                </a:solidFill>
                <a:latin typeface="メイリオ" panose="020B0604030504040204" pitchFamily="50" charset="-128"/>
                <a:ea typeface="メイリオ" panose="020B0604030504040204" pitchFamily="50" charset="-128"/>
              </a:rPr>
              <a:t>C</a:t>
            </a:r>
            <a:r>
              <a:rPr lang="ja-JP" altLang="en-US" sz="1400" b="0">
                <a:solidFill>
                  <a:srgbClr val="000000"/>
                </a:solidFill>
                <a:latin typeface="メイリオ" panose="020B0604030504040204" pitchFamily="50" charset="-128"/>
                <a:ea typeface="メイリオ" panose="020B0604030504040204" pitchFamily="50" charset="-128"/>
              </a:rPr>
              <a:t>さん</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7" name="Rectangle 2281">
            <a:extLst>
              <a:ext uri="{FF2B5EF4-FFF2-40B4-BE49-F238E27FC236}">
                <a16:creationId xmlns:a16="http://schemas.microsoft.com/office/drawing/2014/main" id="{FD3EBE19-CF0D-42A3-7C1A-53B52F15EBDB}"/>
              </a:ext>
            </a:extLst>
          </p:cNvPr>
          <p:cNvSpPr>
            <a:spLocks noChangeArrowheads="1"/>
          </p:cNvSpPr>
          <p:nvPr/>
        </p:nvSpPr>
        <p:spPr bwMode="auto">
          <a:xfrm>
            <a:off x="2801938" y="3943350"/>
            <a:ext cx="13843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a:solidFill>
                  <a:srgbClr val="000000"/>
                </a:solidFill>
                <a:latin typeface="メイリオ" panose="020B0604030504040204" pitchFamily="50" charset="-128"/>
                <a:ea typeface="メイリオ" panose="020B0604030504040204" pitchFamily="50" charset="-128"/>
              </a:rPr>
              <a:t>ローラー磨耗の防止</a:t>
            </a:r>
          </a:p>
        </p:txBody>
      </p:sp>
      <p:sp>
        <p:nvSpPr>
          <p:cNvPr id="119928" name="Rectangle 2282">
            <a:extLst>
              <a:ext uri="{FF2B5EF4-FFF2-40B4-BE49-F238E27FC236}">
                <a16:creationId xmlns:a16="http://schemas.microsoft.com/office/drawing/2014/main" id="{6DDBB6E5-46BF-7F46-87DF-9C2A61BC22D3}"/>
              </a:ext>
            </a:extLst>
          </p:cNvPr>
          <p:cNvSpPr>
            <a:spLocks noChangeArrowheads="1"/>
          </p:cNvSpPr>
          <p:nvPr/>
        </p:nvSpPr>
        <p:spPr bwMode="auto">
          <a:xfrm>
            <a:off x="8062913" y="3957638"/>
            <a:ext cx="477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000000"/>
                </a:solidFill>
                <a:latin typeface="メイリオ" panose="020B0604030504040204" pitchFamily="50" charset="-128"/>
                <a:ea typeface="メイリオ" panose="020B0604030504040204" pitchFamily="50" charset="-128"/>
              </a:rPr>
              <a:t>C</a:t>
            </a:r>
            <a:r>
              <a:rPr lang="ja-JP" altLang="en-US" sz="1400" b="0">
                <a:solidFill>
                  <a:srgbClr val="000000"/>
                </a:solidFill>
                <a:latin typeface="メイリオ" panose="020B0604030504040204" pitchFamily="50" charset="-128"/>
                <a:ea typeface="メイリオ" panose="020B0604030504040204" pitchFamily="50" charset="-128"/>
              </a:rPr>
              <a:t>さん</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29" name="Rectangle 2283">
            <a:extLst>
              <a:ext uri="{FF2B5EF4-FFF2-40B4-BE49-F238E27FC236}">
                <a16:creationId xmlns:a16="http://schemas.microsoft.com/office/drawing/2014/main" id="{A37B370E-3770-70DA-BAC9-56AF1B26EA47}"/>
              </a:ext>
            </a:extLst>
          </p:cNvPr>
          <p:cNvSpPr>
            <a:spLocks noChangeArrowheads="1"/>
          </p:cNvSpPr>
          <p:nvPr/>
        </p:nvSpPr>
        <p:spPr bwMode="auto">
          <a:xfrm>
            <a:off x="8047038" y="4275138"/>
            <a:ext cx="4778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000000"/>
                </a:solidFill>
                <a:latin typeface="メイリオ" panose="020B0604030504040204" pitchFamily="50" charset="-128"/>
                <a:ea typeface="メイリオ" panose="020B0604030504040204" pitchFamily="50" charset="-128"/>
              </a:rPr>
              <a:t>C</a:t>
            </a:r>
            <a:r>
              <a:rPr lang="ja-JP" altLang="en-US" sz="1400" b="0">
                <a:solidFill>
                  <a:srgbClr val="000000"/>
                </a:solidFill>
                <a:latin typeface="メイリオ" panose="020B0604030504040204" pitchFamily="50" charset="-128"/>
                <a:ea typeface="メイリオ" panose="020B0604030504040204" pitchFamily="50" charset="-128"/>
              </a:rPr>
              <a:t>さん</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19930" name="Text Box 2284">
            <a:extLst>
              <a:ext uri="{FF2B5EF4-FFF2-40B4-BE49-F238E27FC236}">
                <a16:creationId xmlns:a16="http://schemas.microsoft.com/office/drawing/2014/main" id="{C2674121-96F6-97AE-17C7-9BBD2B7D2A0E}"/>
              </a:ext>
            </a:extLst>
          </p:cNvPr>
          <p:cNvSpPr txBox="1">
            <a:spLocks noChangeArrowheads="1"/>
          </p:cNvSpPr>
          <p:nvPr/>
        </p:nvSpPr>
        <p:spPr bwMode="auto">
          <a:xfrm>
            <a:off x="6143625" y="390525"/>
            <a:ext cx="2381250" cy="3698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800" b="0">
                <a:solidFill>
                  <a:srgbClr val="000000"/>
                </a:solidFill>
                <a:latin typeface="メイリオ" panose="020B0604030504040204" pitchFamily="50" charset="-128"/>
                <a:ea typeface="メイリオ" panose="020B0604030504040204" pitchFamily="50" charset="-128"/>
              </a:rPr>
              <a:t>コピー機の例</a:t>
            </a:r>
          </a:p>
        </p:txBody>
      </p:sp>
      <p:sp>
        <p:nvSpPr>
          <p:cNvPr id="119931" name="Rectangle 2285">
            <a:extLst>
              <a:ext uri="{FF2B5EF4-FFF2-40B4-BE49-F238E27FC236}">
                <a16:creationId xmlns:a16="http://schemas.microsoft.com/office/drawing/2014/main" id="{CF3FA359-028B-081D-5BD2-786D2B630D13}"/>
              </a:ext>
            </a:extLst>
          </p:cNvPr>
          <p:cNvSpPr>
            <a:spLocks noChangeArrowheads="1"/>
          </p:cNvSpPr>
          <p:nvPr/>
        </p:nvSpPr>
        <p:spPr bwMode="auto">
          <a:xfrm>
            <a:off x="1700213" y="3116263"/>
            <a:ext cx="73612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・標準化した内容を、担当者や関係者に周知徹底・教育訓練をし、継続する仕組みをつくる</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5">
            <a:extLst>
              <a:ext uri="{FF2B5EF4-FFF2-40B4-BE49-F238E27FC236}">
                <a16:creationId xmlns:a16="http://schemas.microsoft.com/office/drawing/2014/main" id="{CE040C5D-09BF-D8C6-5BD0-EBD54974AEBD}"/>
              </a:ext>
            </a:extLst>
          </p:cNvPr>
          <p:cNvSpPr>
            <a:spLocks noChangeArrowheads="1"/>
          </p:cNvSpPr>
          <p:nvPr/>
        </p:nvSpPr>
        <p:spPr bwMode="auto">
          <a:xfrm>
            <a:off x="1677988" y="352425"/>
            <a:ext cx="23336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FF0000"/>
                </a:solidFill>
                <a:latin typeface="メイリオ" panose="020B0604030504040204" pitchFamily="50" charset="-128"/>
                <a:ea typeface="メイリオ" panose="020B0604030504040204" pitchFamily="50" charset="-128"/>
              </a:rPr>
              <a:t>【</a:t>
            </a:r>
            <a:r>
              <a:rPr lang="ja-JP" altLang="en-US" sz="1400" b="0">
                <a:solidFill>
                  <a:srgbClr val="FF0000"/>
                </a:solidFill>
                <a:latin typeface="メイリオ" panose="020B0604030504040204" pitchFamily="50" charset="-128"/>
                <a:ea typeface="メイリオ" panose="020B0604030504040204" pitchFamily="50" charset="-128"/>
              </a:rPr>
              <a:t>標準化（ルール化）する</a:t>
            </a:r>
            <a:r>
              <a:rPr lang="en-US" altLang="ja-JP" sz="1400" b="0">
                <a:solidFill>
                  <a:srgbClr val="FF0000"/>
                </a:solidFill>
                <a:latin typeface="メイリオ" panose="020B0604030504040204" pitchFamily="50" charset="-128"/>
                <a:ea typeface="メイリオ" panose="020B0604030504040204" pitchFamily="50" charset="-128"/>
              </a:rPr>
              <a:t>】</a:t>
            </a:r>
            <a:endParaRPr lang="en-US" altLang="ja-JP" sz="1200" b="0">
              <a:solidFill>
                <a:srgbClr val="FF0000"/>
              </a:solidFill>
              <a:latin typeface="メイリオ" panose="020B0604030504040204" pitchFamily="50" charset="-128"/>
              <a:ea typeface="メイリオ" panose="020B0604030504040204" pitchFamily="50" charset="-128"/>
            </a:endParaRPr>
          </a:p>
        </p:txBody>
      </p:sp>
      <p:sp>
        <p:nvSpPr>
          <p:cNvPr id="121859" name="Rectangle 6">
            <a:extLst>
              <a:ext uri="{FF2B5EF4-FFF2-40B4-BE49-F238E27FC236}">
                <a16:creationId xmlns:a16="http://schemas.microsoft.com/office/drawing/2014/main" id="{AA9A3C52-EF96-7357-44CB-C2AE80E62E92}"/>
              </a:ext>
            </a:extLst>
          </p:cNvPr>
          <p:cNvSpPr>
            <a:spLocks noChangeArrowheads="1"/>
          </p:cNvSpPr>
          <p:nvPr/>
        </p:nvSpPr>
        <p:spPr bwMode="auto">
          <a:xfrm>
            <a:off x="1797050" y="561975"/>
            <a:ext cx="41306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・効果を持続する対策を標準化し制定・改定する。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21860" name="Rectangle 7">
            <a:extLst>
              <a:ext uri="{FF2B5EF4-FFF2-40B4-BE49-F238E27FC236}">
                <a16:creationId xmlns:a16="http://schemas.microsoft.com/office/drawing/2014/main" id="{357DAD35-000E-E176-C4A8-66A2818D70C3}"/>
              </a:ext>
            </a:extLst>
          </p:cNvPr>
          <p:cNvSpPr>
            <a:spLocks noChangeArrowheads="1"/>
          </p:cNvSpPr>
          <p:nvPr/>
        </p:nvSpPr>
        <p:spPr bwMode="auto">
          <a:xfrm>
            <a:off x="1779588" y="771525"/>
            <a:ext cx="26939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　</a:t>
            </a:r>
            <a:r>
              <a:rPr lang="en-US" altLang="ja-JP" sz="1400" b="0">
                <a:solidFill>
                  <a:srgbClr val="000000"/>
                </a:solidFill>
                <a:latin typeface="メイリオ" panose="020B0604030504040204" pitchFamily="50" charset="-128"/>
                <a:ea typeface="メイリオ" panose="020B0604030504040204" pitchFamily="50" charset="-128"/>
              </a:rPr>
              <a:t>※</a:t>
            </a:r>
            <a:r>
              <a:rPr lang="ja-JP" altLang="en-US" sz="1400" b="0">
                <a:solidFill>
                  <a:srgbClr val="000000"/>
                </a:solidFill>
                <a:latin typeface="メイリオ" panose="020B0604030504040204" pitchFamily="50" charset="-128"/>
                <a:ea typeface="メイリオ" panose="020B0604030504040204" pitchFamily="50" charset="-128"/>
              </a:rPr>
              <a:t>規定、規格、マニュアルなど</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21861" name="Rectangle 8">
            <a:extLst>
              <a:ext uri="{FF2B5EF4-FFF2-40B4-BE49-F238E27FC236}">
                <a16:creationId xmlns:a16="http://schemas.microsoft.com/office/drawing/2014/main" id="{69EDA686-DC81-E7FE-1FFC-4461A0578A0E}"/>
              </a:ext>
            </a:extLst>
          </p:cNvPr>
          <p:cNvSpPr>
            <a:spLocks noChangeArrowheads="1"/>
          </p:cNvSpPr>
          <p:nvPr/>
        </p:nvSpPr>
        <p:spPr bwMode="auto">
          <a:xfrm>
            <a:off x="1685925" y="979488"/>
            <a:ext cx="3232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b="0">
                <a:solidFill>
                  <a:srgbClr val="000000"/>
                </a:solidFill>
                <a:latin typeface="メイリオ" panose="020B0604030504040204" pitchFamily="50" charset="-128"/>
                <a:ea typeface="メイリオ" panose="020B0604030504040204" pitchFamily="50" charset="-128"/>
              </a:rPr>
              <a:t>・標準化は「５Ｗ１Ｈ」で明確にする。</a:t>
            </a: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21862" name="Rectangle 9">
            <a:extLst>
              <a:ext uri="{FF2B5EF4-FFF2-40B4-BE49-F238E27FC236}">
                <a16:creationId xmlns:a16="http://schemas.microsoft.com/office/drawing/2014/main" id="{A3C2CF68-E8C9-B55D-4A4E-05FF76D02D88}"/>
              </a:ext>
            </a:extLst>
          </p:cNvPr>
          <p:cNvSpPr>
            <a:spLocks noChangeArrowheads="1"/>
          </p:cNvSpPr>
          <p:nvPr/>
        </p:nvSpPr>
        <p:spPr bwMode="auto">
          <a:xfrm>
            <a:off x="1749425" y="2779713"/>
            <a:ext cx="1257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b="0">
                <a:solidFill>
                  <a:srgbClr val="FF0000"/>
                </a:solidFill>
                <a:latin typeface="メイリオ" panose="020B0604030504040204" pitchFamily="50" charset="-128"/>
                <a:ea typeface="メイリオ" panose="020B0604030504040204" pitchFamily="50" charset="-128"/>
              </a:rPr>
              <a:t>【</a:t>
            </a:r>
            <a:r>
              <a:rPr lang="ja-JP" altLang="en-US" sz="1400" b="0">
                <a:solidFill>
                  <a:srgbClr val="FF0000"/>
                </a:solidFill>
                <a:latin typeface="メイリオ" panose="020B0604030504040204" pitchFamily="50" charset="-128"/>
                <a:ea typeface="メイリオ" panose="020B0604030504040204" pitchFamily="50" charset="-128"/>
              </a:rPr>
              <a:t>管理の定着</a:t>
            </a:r>
            <a:r>
              <a:rPr lang="en-US" altLang="ja-JP" sz="1400" b="0">
                <a:solidFill>
                  <a:srgbClr val="FF0000"/>
                </a:solidFill>
                <a:latin typeface="メイリオ" panose="020B0604030504040204" pitchFamily="50" charset="-128"/>
                <a:ea typeface="メイリオ" panose="020B0604030504040204" pitchFamily="50" charset="-128"/>
              </a:rPr>
              <a:t>】</a:t>
            </a:r>
            <a:endParaRPr lang="en-US" altLang="ja-JP" sz="1200" b="0">
              <a:solidFill>
                <a:srgbClr val="FF0000"/>
              </a:solidFill>
              <a:latin typeface="メイリオ" panose="020B0604030504040204" pitchFamily="50" charset="-128"/>
              <a:ea typeface="メイリオ" panose="020B0604030504040204" pitchFamily="50" charset="-128"/>
            </a:endParaRPr>
          </a:p>
        </p:txBody>
      </p:sp>
      <p:sp>
        <p:nvSpPr>
          <p:cNvPr id="121863" name="Rectangle 10">
            <a:extLst>
              <a:ext uri="{FF2B5EF4-FFF2-40B4-BE49-F238E27FC236}">
                <a16:creationId xmlns:a16="http://schemas.microsoft.com/office/drawing/2014/main" id="{95C0835E-80BF-2B85-340A-36B3FD0829E3}"/>
              </a:ext>
            </a:extLst>
          </p:cNvPr>
          <p:cNvSpPr>
            <a:spLocks noChangeArrowheads="1"/>
          </p:cNvSpPr>
          <p:nvPr/>
        </p:nvSpPr>
        <p:spPr bwMode="auto">
          <a:xfrm>
            <a:off x="1730375" y="3011488"/>
            <a:ext cx="73342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0" dirty="0">
                <a:solidFill>
                  <a:srgbClr val="000000"/>
                </a:solidFill>
                <a:latin typeface="メイリオ" panose="020B0604030504040204" pitchFamily="50" charset="-128"/>
                <a:ea typeface="メイリオ" panose="020B0604030504040204" pitchFamily="50" charset="-128"/>
              </a:rPr>
              <a:t>・</a:t>
            </a:r>
            <a:r>
              <a:rPr lang="ja-JP" altLang="en-US" sz="1400" b="0" dirty="0">
                <a:solidFill>
                  <a:srgbClr val="000000"/>
                </a:solidFill>
                <a:latin typeface="メイリオ" panose="020B0604030504040204" pitchFamily="50" charset="-128"/>
                <a:ea typeface="メイリオ" panose="020B0604030504040204" pitchFamily="50" charset="-128"/>
              </a:rPr>
              <a:t>標準化した内容を、担当者や関係者に周知徹底・教育訓練をし、継続する仕組みをつくる</a:t>
            </a:r>
          </a:p>
        </p:txBody>
      </p:sp>
      <p:sp>
        <p:nvSpPr>
          <p:cNvPr id="121864" name="Text Box 12">
            <a:extLst>
              <a:ext uri="{FF2B5EF4-FFF2-40B4-BE49-F238E27FC236}">
                <a16:creationId xmlns:a16="http://schemas.microsoft.com/office/drawing/2014/main" id="{5E6F7D4E-6355-FA8C-65A4-E7442F977A3F}"/>
              </a:ext>
            </a:extLst>
          </p:cNvPr>
          <p:cNvSpPr txBox="1">
            <a:spLocks noChangeArrowheads="1"/>
          </p:cNvSpPr>
          <p:nvPr/>
        </p:nvSpPr>
        <p:spPr bwMode="auto">
          <a:xfrm>
            <a:off x="6457950" y="628650"/>
            <a:ext cx="2381250" cy="3698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800" b="0">
                <a:solidFill>
                  <a:srgbClr val="000000"/>
                </a:solidFill>
                <a:latin typeface="メイリオ" panose="020B0604030504040204" pitchFamily="50" charset="-128"/>
                <a:ea typeface="メイリオ" panose="020B0604030504040204" pitchFamily="50" charset="-128"/>
              </a:rPr>
              <a:t>ダルマ落としの例</a:t>
            </a:r>
          </a:p>
        </p:txBody>
      </p:sp>
      <p:pic>
        <p:nvPicPr>
          <p:cNvPr id="121865" name="Picture 14">
            <a:extLst>
              <a:ext uri="{FF2B5EF4-FFF2-40B4-BE49-F238E27FC236}">
                <a16:creationId xmlns:a16="http://schemas.microsoft.com/office/drawing/2014/main" id="{C5B4A494-4A7F-5BE5-E857-8468E8E07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1274763"/>
            <a:ext cx="8175625"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21866" name="Picture 17">
            <a:extLst>
              <a:ext uri="{FF2B5EF4-FFF2-40B4-BE49-F238E27FC236}">
                <a16:creationId xmlns:a16="http://schemas.microsoft.com/office/drawing/2014/main" id="{DBB0B8B3-B97D-A3D4-2666-1BB1B6C2C5EF}"/>
              </a:ext>
            </a:extLst>
          </p:cNvPr>
          <p:cNvSpPr>
            <a:spLocks noChangeAspect="1" noChangeArrowheads="1"/>
          </p:cNvSpPr>
          <p:nvPr/>
        </p:nvSpPr>
        <p:spPr bwMode="auto">
          <a:xfrm>
            <a:off x="2005013" y="3316288"/>
            <a:ext cx="8172450" cy="175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200" b="0">
              <a:solidFill>
                <a:srgbClr val="000000"/>
              </a:solidFill>
              <a:latin typeface="メイリオ" panose="020B0604030504040204" pitchFamily="50" charset="-128"/>
              <a:ea typeface="メイリオ" panose="020B0604030504040204" pitchFamily="50" charset="-128"/>
            </a:endParaRPr>
          </a:p>
        </p:txBody>
      </p:sp>
      <p:sp>
        <p:nvSpPr>
          <p:cNvPr id="121867" name="Text Box 3">
            <a:extLst>
              <a:ext uri="{FF2B5EF4-FFF2-40B4-BE49-F238E27FC236}">
                <a16:creationId xmlns:a16="http://schemas.microsoft.com/office/drawing/2014/main" id="{3FBEFFCD-6709-7F18-9D00-81AFC38FC3D4}"/>
              </a:ext>
            </a:extLst>
          </p:cNvPr>
          <p:cNvSpPr txBox="1">
            <a:spLocks noChangeArrowheads="1"/>
          </p:cNvSpPr>
          <p:nvPr/>
        </p:nvSpPr>
        <p:spPr bwMode="auto">
          <a:xfrm>
            <a:off x="3225800" y="4295775"/>
            <a:ext cx="50053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400" b="0">
                <a:solidFill>
                  <a:srgbClr val="000000"/>
                </a:solidFill>
                <a:latin typeface="メイリオ" panose="020B0604030504040204" pitchFamily="50" charset="-128"/>
                <a:ea typeface="メイリオ" panose="020B0604030504040204" pitchFamily="50" charset="-128"/>
              </a:rPr>
              <a:t>《</a:t>
            </a:r>
            <a:r>
              <a:rPr lang="ja-JP" altLang="en-US" sz="1400" b="0">
                <a:solidFill>
                  <a:srgbClr val="000000"/>
                </a:solidFill>
                <a:latin typeface="メイリオ" panose="020B0604030504040204" pitchFamily="50" charset="-128"/>
                <a:ea typeface="メイリオ" panose="020B0604030504040204" pitchFamily="50" charset="-128"/>
              </a:rPr>
              <a:t>５Ｗ１Ｈで考える</a:t>
            </a:r>
            <a:r>
              <a:rPr lang="en-US" altLang="ja-JP" sz="1400" b="0">
                <a:solidFill>
                  <a:srgbClr val="000000"/>
                </a:solidFill>
                <a:latin typeface="メイリオ" panose="020B0604030504040204" pitchFamily="50" charset="-128"/>
                <a:ea typeface="メイリオ" panose="020B0604030504040204" pitchFamily="50" charset="-128"/>
              </a:rPr>
              <a:t>》</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・いつ　　　　　（時期）</a:t>
            </a:r>
            <a:r>
              <a:rPr lang="en-US" altLang="ja-JP" sz="1400" b="0">
                <a:solidFill>
                  <a:srgbClr val="000000"/>
                </a:solidFill>
                <a:latin typeface="メイリオ" panose="020B0604030504040204" pitchFamily="50" charset="-128"/>
                <a:ea typeface="メイリオ" panose="020B0604030504040204" pitchFamily="50" charset="-128"/>
              </a:rPr>
              <a:t>When</a:t>
            </a:r>
            <a:r>
              <a:rPr lang="ja-JP" altLang="en-US" sz="1400" b="0">
                <a:solidFill>
                  <a:srgbClr val="000000"/>
                </a:solidFill>
                <a:latin typeface="メイリオ" panose="020B0604030504040204" pitchFamily="50" charset="-128"/>
                <a:ea typeface="メイリオ" panose="020B0604030504040204" pitchFamily="50" charset="-128"/>
              </a:rPr>
              <a:t>　　いつなすべきか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・どこで　　　　（場所）</a:t>
            </a:r>
            <a:r>
              <a:rPr lang="en-US" altLang="ja-JP" sz="1400" b="0">
                <a:solidFill>
                  <a:srgbClr val="000000"/>
                </a:solidFill>
                <a:latin typeface="メイリオ" panose="020B0604030504040204" pitchFamily="50" charset="-128"/>
                <a:ea typeface="メイリオ" panose="020B0604030504040204" pitchFamily="50" charset="-128"/>
              </a:rPr>
              <a:t>Where    </a:t>
            </a:r>
            <a:r>
              <a:rPr lang="ja-JP" altLang="en-US" sz="1400" b="0">
                <a:solidFill>
                  <a:srgbClr val="000000"/>
                </a:solidFill>
                <a:latin typeface="メイリオ" panose="020B0604030504040204" pitchFamily="50" charset="-128"/>
                <a:ea typeface="メイリオ" panose="020B0604030504040204" pitchFamily="50" charset="-128"/>
              </a:rPr>
              <a:t> </a:t>
            </a:r>
            <a:r>
              <a:rPr lang="en-US" altLang="ja-JP" sz="1400" b="0">
                <a:solidFill>
                  <a:srgbClr val="000000"/>
                </a:solidFill>
                <a:latin typeface="メイリオ" panose="020B0604030504040204" pitchFamily="50" charset="-128"/>
                <a:ea typeface="メイリオ" panose="020B0604030504040204" pitchFamily="50" charset="-128"/>
              </a:rPr>
              <a:t> </a:t>
            </a:r>
            <a:r>
              <a:rPr lang="ja-JP" altLang="en-US" sz="1400" b="0">
                <a:solidFill>
                  <a:srgbClr val="000000"/>
                </a:solidFill>
                <a:latin typeface="メイリオ" panose="020B0604030504040204" pitchFamily="50" charset="-128"/>
                <a:ea typeface="メイリオ" panose="020B0604030504040204" pitchFamily="50" charset="-128"/>
              </a:rPr>
              <a:t>どこでなすべきか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・だれが　　　　（人）　</a:t>
            </a:r>
            <a:r>
              <a:rPr lang="en-US" altLang="ja-JP" sz="1400" b="0">
                <a:solidFill>
                  <a:srgbClr val="000000"/>
                </a:solidFill>
                <a:latin typeface="メイリオ" panose="020B0604030504040204" pitchFamily="50" charset="-128"/>
                <a:ea typeface="メイリオ" panose="020B0604030504040204" pitchFamily="50" charset="-128"/>
              </a:rPr>
              <a:t>Who</a:t>
            </a:r>
            <a:r>
              <a:rPr lang="ja-JP" altLang="en-US" sz="1400" b="0">
                <a:solidFill>
                  <a:srgbClr val="000000"/>
                </a:solidFill>
                <a:latin typeface="メイリオ" panose="020B0604030504040204" pitchFamily="50" charset="-128"/>
                <a:ea typeface="メイリオ" panose="020B0604030504040204" pitchFamily="50" charset="-128"/>
              </a:rPr>
              <a:t>　  　だれがなすべきか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・なにを　　　　（対象）</a:t>
            </a:r>
            <a:r>
              <a:rPr lang="en-US" altLang="ja-JP" sz="1400" b="0">
                <a:solidFill>
                  <a:srgbClr val="000000"/>
                </a:solidFill>
                <a:latin typeface="メイリオ" panose="020B0604030504040204" pitchFamily="50" charset="-128"/>
                <a:ea typeface="メイリオ" panose="020B0604030504040204" pitchFamily="50" charset="-128"/>
              </a:rPr>
              <a:t>What</a:t>
            </a:r>
            <a:r>
              <a:rPr lang="ja-JP" altLang="en-US" sz="1400" b="0">
                <a:solidFill>
                  <a:srgbClr val="000000"/>
                </a:solidFill>
                <a:latin typeface="メイリオ" panose="020B0604030504040204" pitchFamily="50" charset="-128"/>
                <a:ea typeface="メイリオ" panose="020B0604030504040204" pitchFamily="50" charset="-128"/>
              </a:rPr>
              <a:t>　 　なにをなすべきか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・なぜ　　　　　（目的）</a:t>
            </a:r>
            <a:r>
              <a:rPr lang="en-US" altLang="ja-JP" sz="1400" b="0">
                <a:solidFill>
                  <a:srgbClr val="000000"/>
                </a:solidFill>
                <a:latin typeface="メイリオ" panose="020B0604030504040204" pitchFamily="50" charset="-128"/>
                <a:ea typeface="メイリオ" panose="020B0604030504040204" pitchFamily="50" charset="-128"/>
              </a:rPr>
              <a:t>Why</a:t>
            </a:r>
            <a:r>
              <a:rPr lang="ja-JP" altLang="en-US" sz="1400" b="0">
                <a:solidFill>
                  <a:srgbClr val="000000"/>
                </a:solidFill>
                <a:latin typeface="メイリオ" panose="020B0604030504040204" pitchFamily="50" charset="-128"/>
                <a:ea typeface="メイリオ" panose="020B0604030504040204" pitchFamily="50" charset="-128"/>
              </a:rPr>
              <a:t>　　   なぜそうするのか</a:t>
            </a:r>
          </a:p>
          <a:p>
            <a:pPr eaLnBrk="1" hangingPunct="1">
              <a:spcBef>
                <a:spcPct val="0"/>
              </a:spcBef>
              <a:buFontTx/>
              <a:buNone/>
            </a:pPr>
            <a:r>
              <a:rPr lang="ja-JP" altLang="en-US" sz="1400" b="0">
                <a:solidFill>
                  <a:srgbClr val="000000"/>
                </a:solidFill>
                <a:latin typeface="メイリオ" panose="020B0604030504040204" pitchFamily="50" charset="-128"/>
                <a:ea typeface="メイリオ" panose="020B0604030504040204" pitchFamily="50" charset="-128"/>
              </a:rPr>
              <a:t>・どのようにして（方法）</a:t>
            </a:r>
            <a:r>
              <a:rPr lang="en-US" altLang="ja-JP" sz="1400" b="0">
                <a:solidFill>
                  <a:srgbClr val="000000"/>
                </a:solidFill>
                <a:latin typeface="メイリオ" panose="020B0604030504040204" pitchFamily="50" charset="-128"/>
                <a:ea typeface="メイリオ" panose="020B0604030504040204" pitchFamily="50" charset="-128"/>
              </a:rPr>
              <a:t>How</a:t>
            </a:r>
            <a:r>
              <a:rPr lang="ja-JP" altLang="en-US" sz="1400" b="0">
                <a:solidFill>
                  <a:srgbClr val="000000"/>
                </a:solidFill>
                <a:latin typeface="メイリオ" panose="020B0604030504040204" pitchFamily="50" charset="-128"/>
                <a:ea typeface="メイリオ" panose="020B0604030504040204" pitchFamily="50" charset="-128"/>
              </a:rPr>
              <a:t>　　  どのようになすべきか</a:t>
            </a:r>
          </a:p>
        </p:txBody>
      </p:sp>
    </p:spTree>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4">
            <a:extLst>
              <a:ext uri="{FF2B5EF4-FFF2-40B4-BE49-F238E27FC236}">
                <a16:creationId xmlns:a16="http://schemas.microsoft.com/office/drawing/2014/main" id="{9BB84D27-C8AB-6354-8AD9-AB60C0A3118A}"/>
              </a:ext>
            </a:extLst>
          </p:cNvPr>
          <p:cNvSpPr txBox="1">
            <a:spLocks noChangeArrowheads="1"/>
          </p:cNvSpPr>
          <p:nvPr/>
        </p:nvSpPr>
        <p:spPr bwMode="auto">
          <a:xfrm>
            <a:off x="1343025" y="58738"/>
            <a:ext cx="26273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Ｃコース　ＧＤ記録用紙（発表資料８）</a:t>
            </a:r>
          </a:p>
        </p:txBody>
      </p:sp>
      <p:sp>
        <p:nvSpPr>
          <p:cNvPr id="123907" name="Text Box 5">
            <a:extLst>
              <a:ext uri="{FF2B5EF4-FFF2-40B4-BE49-F238E27FC236}">
                <a16:creationId xmlns:a16="http://schemas.microsoft.com/office/drawing/2014/main" id="{ABD4FED9-0478-6E26-EFA8-E6FAD82D1040}"/>
              </a:ext>
            </a:extLst>
          </p:cNvPr>
          <p:cNvSpPr txBox="1">
            <a:spLocks noChangeArrowheads="1"/>
          </p:cNvSpPr>
          <p:nvPr/>
        </p:nvSpPr>
        <p:spPr bwMode="auto">
          <a:xfrm>
            <a:off x="1524000" y="368300"/>
            <a:ext cx="3384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latin typeface="Arial" panose="020B0604020202020204" pitchFamily="34" charset="0"/>
              </a:rPr>
              <a:t>７．標準化</a:t>
            </a:r>
          </a:p>
        </p:txBody>
      </p:sp>
      <p:graphicFrame>
        <p:nvGraphicFramePr>
          <p:cNvPr id="29105" name="Group 433">
            <a:extLst>
              <a:ext uri="{FF2B5EF4-FFF2-40B4-BE49-F238E27FC236}">
                <a16:creationId xmlns:a16="http://schemas.microsoft.com/office/drawing/2014/main" id="{F7BF12E8-6E0F-1C4C-A362-2C349B8B43F6}"/>
              </a:ext>
            </a:extLst>
          </p:cNvPr>
          <p:cNvGraphicFramePr>
            <a:graphicFrameLocks noGrp="1"/>
          </p:cNvGraphicFramePr>
          <p:nvPr/>
        </p:nvGraphicFramePr>
        <p:xfrm>
          <a:off x="1992313" y="977900"/>
          <a:ext cx="8280400" cy="2667000"/>
        </p:xfrm>
        <a:graphic>
          <a:graphicData uri="http://schemas.openxmlformats.org/drawingml/2006/table">
            <a:tbl>
              <a:tblPr/>
              <a:tblGrid>
                <a:gridCol w="2435225">
                  <a:extLst>
                    <a:ext uri="{9D8B030D-6E8A-4147-A177-3AD203B41FA5}">
                      <a16:colId xmlns:a16="http://schemas.microsoft.com/office/drawing/2014/main" val="20000"/>
                    </a:ext>
                  </a:extLst>
                </a:gridCol>
                <a:gridCol w="1624012">
                  <a:extLst>
                    <a:ext uri="{9D8B030D-6E8A-4147-A177-3AD203B41FA5}">
                      <a16:colId xmlns:a16="http://schemas.microsoft.com/office/drawing/2014/main" val="20001"/>
                    </a:ext>
                  </a:extLst>
                </a:gridCol>
                <a:gridCol w="811213">
                  <a:extLst>
                    <a:ext uri="{9D8B030D-6E8A-4147-A177-3AD203B41FA5}">
                      <a16:colId xmlns:a16="http://schemas.microsoft.com/office/drawing/2014/main" val="20002"/>
                    </a:ext>
                  </a:extLst>
                </a:gridCol>
                <a:gridCol w="812800">
                  <a:extLst>
                    <a:ext uri="{9D8B030D-6E8A-4147-A177-3AD203B41FA5}">
                      <a16:colId xmlns:a16="http://schemas.microsoft.com/office/drawing/2014/main" val="20003"/>
                    </a:ext>
                  </a:extLst>
                </a:gridCol>
                <a:gridCol w="811212">
                  <a:extLst>
                    <a:ext uri="{9D8B030D-6E8A-4147-A177-3AD203B41FA5}">
                      <a16:colId xmlns:a16="http://schemas.microsoft.com/office/drawing/2014/main" val="20004"/>
                    </a:ext>
                  </a:extLst>
                </a:gridCol>
                <a:gridCol w="1785938">
                  <a:extLst>
                    <a:ext uri="{9D8B030D-6E8A-4147-A177-3AD203B41FA5}">
                      <a16:colId xmlns:a16="http://schemas.microsoft.com/office/drawing/2014/main" val="20005"/>
                    </a:ext>
                  </a:extLst>
                </a:gridCol>
              </a:tblGrid>
              <a:tr h="274353">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なぜ</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なにを</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いつ</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どこで</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誰が</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200" b="1" i="0" u="none" strike="noStrike" cap="none" normalizeH="0" baseline="0">
                          <a:ln>
                            <a:noFill/>
                          </a:ln>
                          <a:solidFill>
                            <a:schemeClr val="tx1"/>
                          </a:solidFill>
                          <a:effectLst/>
                          <a:latin typeface="ＭＳ Ｐゴシック" pitchFamily="50" charset="-128"/>
                          <a:ea typeface="ＭＳ Ｐゴシック" pitchFamily="50" charset="-128"/>
                          <a:cs typeface="Times New Roman" pitchFamily="18" charset="0"/>
                        </a:rPr>
                        <a:t>どのように</a:t>
                      </a:r>
                      <a:endParaRPr kumimoji="1" lang="ja-JP" altLang="en-US" sz="1200" b="1"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92208">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7777">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6331">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6331">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Arial" charset="0"/>
                          <a:ea typeface="ＭＳ Ｐゴシック" pitchFamily="50" charset="-128"/>
                        </a:defRPr>
                      </a:lvl1pPr>
                      <a:lvl2pPr algn="l">
                        <a:spcBef>
                          <a:spcPct val="20000"/>
                        </a:spcBef>
                        <a:defRPr kumimoji="1" sz="2400">
                          <a:solidFill>
                            <a:schemeClr val="tx1"/>
                          </a:solidFill>
                          <a:latin typeface="Arial" charset="0"/>
                          <a:ea typeface="ＭＳ Ｐゴシック" pitchFamily="50" charset="-128"/>
                        </a:defRPr>
                      </a:lvl2pPr>
                      <a:lvl3pPr algn="l">
                        <a:spcBef>
                          <a:spcPct val="20000"/>
                        </a:spcBef>
                        <a:defRPr kumimoji="1" sz="2000">
                          <a:solidFill>
                            <a:schemeClr val="tx1"/>
                          </a:solidFill>
                          <a:latin typeface="Arial" charset="0"/>
                          <a:ea typeface="ＭＳ Ｐゴシック" pitchFamily="50" charset="-128"/>
                        </a:defRPr>
                      </a:lvl3pPr>
                      <a:lvl4pPr algn="l">
                        <a:spcBef>
                          <a:spcPct val="20000"/>
                        </a:spcBef>
                        <a:defRPr kumimoji="1">
                          <a:solidFill>
                            <a:schemeClr val="tx1"/>
                          </a:solidFill>
                          <a:latin typeface="Arial" charset="0"/>
                          <a:ea typeface="ＭＳ Ｐゴシック" pitchFamily="50" charset="-128"/>
                        </a:defRPr>
                      </a:lvl4pPr>
                      <a:lvl5pPr algn="l">
                        <a:spcBef>
                          <a:spcPct val="20000"/>
                        </a:spcBef>
                        <a:defRPr kumimoji="1">
                          <a:solidFill>
                            <a:schemeClr val="tx1"/>
                          </a:solidFill>
                          <a:latin typeface="Arial" charset="0"/>
                          <a:ea typeface="ＭＳ Ｐゴシック" pitchFamily="50" charset="-128"/>
                        </a:defRPr>
                      </a:lvl5pPr>
                      <a:lvl6pPr fontAlgn="base">
                        <a:spcBef>
                          <a:spcPct val="20000"/>
                        </a:spcBef>
                        <a:spcAft>
                          <a:spcPct val="0"/>
                        </a:spcAft>
                        <a:defRPr kumimoji="1">
                          <a:solidFill>
                            <a:schemeClr val="tx1"/>
                          </a:solidFill>
                          <a:latin typeface="Arial" charset="0"/>
                          <a:ea typeface="ＭＳ Ｐゴシック" pitchFamily="50" charset="-128"/>
                        </a:defRPr>
                      </a:lvl6pPr>
                      <a:lvl7pPr fontAlgn="base">
                        <a:spcBef>
                          <a:spcPct val="20000"/>
                        </a:spcBef>
                        <a:spcAft>
                          <a:spcPct val="0"/>
                        </a:spcAft>
                        <a:defRPr kumimoji="1">
                          <a:solidFill>
                            <a:schemeClr val="tx1"/>
                          </a:solidFill>
                          <a:latin typeface="Arial" charset="0"/>
                          <a:ea typeface="ＭＳ Ｐゴシック" pitchFamily="50" charset="-128"/>
                        </a:defRPr>
                      </a:lvl7pPr>
                      <a:lvl8pPr fontAlgn="base">
                        <a:spcBef>
                          <a:spcPct val="20000"/>
                        </a:spcBef>
                        <a:spcAft>
                          <a:spcPct val="0"/>
                        </a:spcAft>
                        <a:defRPr kumimoji="1">
                          <a:solidFill>
                            <a:schemeClr val="tx1"/>
                          </a:solidFill>
                          <a:latin typeface="Arial" charset="0"/>
                          <a:ea typeface="ＭＳ Ｐゴシック" pitchFamily="50" charset="-128"/>
                        </a:defRPr>
                      </a:lvl8pPr>
                      <a:lvl9pPr fontAlgn="base">
                        <a:spcBef>
                          <a:spcPct val="20000"/>
                        </a:spcBef>
                        <a:spcAft>
                          <a:spcPct val="0"/>
                        </a:spcAft>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Arial" charset="0"/>
                        <a:ea typeface="ＭＳ Ｐゴシック" pitchFamily="50" charset="-128"/>
                      </a:endParaRPr>
                    </a:p>
                  </a:txBody>
                  <a:tcPr marT="45725" marB="4572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23952" name="Rectangle 201">
            <a:extLst>
              <a:ext uri="{FF2B5EF4-FFF2-40B4-BE49-F238E27FC236}">
                <a16:creationId xmlns:a16="http://schemas.microsoft.com/office/drawing/2014/main" id="{6DF25472-EB85-FE2A-5F7E-283ACF88BEBC}"/>
              </a:ext>
            </a:extLst>
          </p:cNvPr>
          <p:cNvSpPr>
            <a:spLocks noChangeArrowheads="1"/>
          </p:cNvSpPr>
          <p:nvPr/>
        </p:nvSpPr>
        <p:spPr bwMode="auto">
          <a:xfrm>
            <a:off x="1919288" y="690563"/>
            <a:ext cx="18303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200">
                <a:latin typeface="Arial" panose="020B0604020202020204" pitchFamily="34" charset="0"/>
              </a:rPr>
              <a:t>【</a:t>
            </a:r>
            <a:r>
              <a:rPr lang="ja-JP" altLang="en-US" sz="1200">
                <a:latin typeface="Arial" panose="020B0604020202020204" pitchFamily="34" charset="0"/>
              </a:rPr>
              <a:t>標準化（ルール化）する</a:t>
            </a:r>
            <a:r>
              <a:rPr lang="en-US" altLang="ja-JP" sz="1200">
                <a:latin typeface="Arial" panose="020B0604020202020204" pitchFamily="34" charset="0"/>
              </a:rPr>
              <a:t>】</a:t>
            </a:r>
          </a:p>
        </p:txBody>
      </p:sp>
      <p:sp>
        <p:nvSpPr>
          <p:cNvPr id="123953" name="Rectangle 398">
            <a:extLst>
              <a:ext uri="{FF2B5EF4-FFF2-40B4-BE49-F238E27FC236}">
                <a16:creationId xmlns:a16="http://schemas.microsoft.com/office/drawing/2014/main" id="{CA388F56-588F-CA5D-A92E-5C3B35113B02}"/>
              </a:ext>
            </a:extLst>
          </p:cNvPr>
          <p:cNvSpPr>
            <a:spLocks noChangeArrowheads="1"/>
          </p:cNvSpPr>
          <p:nvPr/>
        </p:nvSpPr>
        <p:spPr bwMode="auto">
          <a:xfrm>
            <a:off x="1992313" y="3716338"/>
            <a:ext cx="8280400" cy="287337"/>
          </a:xfrm>
          <a:prstGeom prst="rect">
            <a:avLst/>
          </a:prstGeom>
          <a:solidFill>
            <a:srgbClr val="C0C0C0"/>
          </a:solidFill>
          <a:ln w="9525">
            <a:solidFill>
              <a:srgbClr val="000000"/>
            </a:solidFill>
            <a:miter lim="800000"/>
            <a:headEnd/>
            <a:tailEnd/>
          </a:ln>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800">
                <a:latin typeface="HGP創英角ｺﾞｼｯｸUB" panose="020B0900000000000000" pitchFamily="50" charset="-128"/>
                <a:ea typeface="HGP創英角ｺﾞｼｯｸUB" panose="020B0900000000000000" pitchFamily="50" charset="-128"/>
              </a:rPr>
              <a:t>図で説明する</a:t>
            </a:r>
            <a:endParaRPr lang="ja-JP" altLang="en-US" sz="1800">
              <a:latin typeface="Arial" panose="020B0604020202020204" pitchFamily="34" charset="0"/>
            </a:endParaRPr>
          </a:p>
        </p:txBody>
      </p:sp>
      <p:sp>
        <p:nvSpPr>
          <p:cNvPr id="123954" name="Rectangle 399">
            <a:extLst>
              <a:ext uri="{FF2B5EF4-FFF2-40B4-BE49-F238E27FC236}">
                <a16:creationId xmlns:a16="http://schemas.microsoft.com/office/drawing/2014/main" id="{CF05E405-480D-7C8B-75AC-78451BA16B7E}"/>
              </a:ext>
            </a:extLst>
          </p:cNvPr>
          <p:cNvSpPr>
            <a:spLocks noChangeArrowheads="1"/>
          </p:cNvSpPr>
          <p:nvPr/>
        </p:nvSpPr>
        <p:spPr bwMode="auto">
          <a:xfrm>
            <a:off x="1992313" y="4149725"/>
            <a:ext cx="8280400" cy="25463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74295" tIns="8890" rIns="74295" bIns="889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800">
              <a:latin typeface="Arial" panose="020B0604020202020204" pitchFamily="34" charset="0"/>
            </a:endParaRPr>
          </a:p>
        </p:txBody>
      </p:sp>
      <p:sp>
        <p:nvSpPr>
          <p:cNvPr id="123955" name="Text Box 61">
            <a:extLst>
              <a:ext uri="{FF2B5EF4-FFF2-40B4-BE49-F238E27FC236}">
                <a16:creationId xmlns:a16="http://schemas.microsoft.com/office/drawing/2014/main" id="{2A2BFE1D-1F6D-1C03-E3EA-F8319BBA30EA}"/>
              </a:ext>
            </a:extLst>
          </p:cNvPr>
          <p:cNvSpPr txBox="1">
            <a:spLocks noChangeArrowheads="1"/>
          </p:cNvSpPr>
          <p:nvPr/>
        </p:nvSpPr>
        <p:spPr bwMode="auto">
          <a:xfrm>
            <a:off x="8559800" y="5318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Ｃース：　　　　　グループ</a:t>
            </a:r>
          </a:p>
        </p:txBody>
      </p:sp>
      <p:sp>
        <p:nvSpPr>
          <p:cNvPr id="123956" name="Text Box 28">
            <a:extLst>
              <a:ext uri="{FF2B5EF4-FFF2-40B4-BE49-F238E27FC236}">
                <a16:creationId xmlns:a16="http://schemas.microsoft.com/office/drawing/2014/main" id="{440237CF-8A51-E1C4-0831-A10DA000A58F}"/>
              </a:ext>
            </a:extLst>
          </p:cNvPr>
          <p:cNvSpPr txBox="1">
            <a:spLocks noChangeArrowheads="1"/>
          </p:cNvSpPr>
          <p:nvPr/>
        </p:nvSpPr>
        <p:spPr bwMode="auto">
          <a:xfrm>
            <a:off x="8975725" y="104775"/>
            <a:ext cx="1584325" cy="3000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ﾘｰﾀﾞｰ研修会（初級）</a:t>
            </a:r>
          </a:p>
        </p:txBody>
      </p:sp>
      <p:sp>
        <p:nvSpPr>
          <p:cNvPr id="123957" name="テキスト ボックス 1">
            <a:extLst>
              <a:ext uri="{FF2B5EF4-FFF2-40B4-BE49-F238E27FC236}">
                <a16:creationId xmlns:a16="http://schemas.microsoft.com/office/drawing/2014/main" id="{44E247F1-2F81-0767-3DFC-C0165863B6AD}"/>
              </a:ext>
            </a:extLst>
          </p:cNvPr>
          <p:cNvSpPr txBox="1">
            <a:spLocks noChangeArrowheads="1"/>
          </p:cNvSpPr>
          <p:nvPr/>
        </p:nvSpPr>
        <p:spPr bwMode="auto">
          <a:xfrm>
            <a:off x="9328150" y="6502400"/>
            <a:ext cx="1173163" cy="260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r>
              <a:rPr lang="ja-JP" altLang="en-US" sz="1100">
                <a:solidFill>
                  <a:srgbClr val="3333FF"/>
                </a:solidFill>
                <a:latin typeface="HG丸ｺﾞｼｯｸM-PRO" panose="020F0600000000000000" pitchFamily="50" charset="-128"/>
                <a:ea typeface="HG丸ｺﾞｼｯｸM-PRO" panose="020F0600000000000000" pitchFamily="50" charset="-128"/>
              </a:rPr>
              <a:t>１５：４０まで</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3">
            <a:extLst>
              <a:ext uri="{FF2B5EF4-FFF2-40B4-BE49-F238E27FC236}">
                <a16:creationId xmlns:a16="http://schemas.microsoft.com/office/drawing/2014/main" id="{DCFFA5A2-0336-2D46-7242-65FD310F5C9B}"/>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24932" name="正方形/長方形 4">
            <a:extLst>
              <a:ext uri="{FF2B5EF4-FFF2-40B4-BE49-F238E27FC236}">
                <a16:creationId xmlns:a16="http://schemas.microsoft.com/office/drawing/2014/main" id="{5840BE04-6B64-D2F3-0B37-B0D2538E101F}"/>
              </a:ext>
            </a:extLst>
          </p:cNvPr>
          <p:cNvSpPr>
            <a:spLocks noChangeArrowheads="1"/>
          </p:cNvSpPr>
          <p:nvPr/>
        </p:nvSpPr>
        <p:spPr bwMode="auto">
          <a:xfrm>
            <a:off x="2987675" y="5327650"/>
            <a:ext cx="6242050" cy="273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C0708612-5C56-C3FF-5CF9-BFF6FC01BD1B}"/>
              </a:ext>
            </a:extLst>
          </p:cNvPr>
          <p:cNvGraphicFramePr>
            <a:graphicFrameLocks noChangeAspect="1"/>
          </p:cNvGraphicFramePr>
          <p:nvPr>
            <p:extLst>
              <p:ext uri="{D42A27DB-BD31-4B8C-83A1-F6EECF244321}">
                <p14:modId xmlns:p14="http://schemas.microsoft.com/office/powerpoint/2010/main" val="2172853239"/>
              </p:ext>
            </p:extLst>
          </p:nvPr>
        </p:nvGraphicFramePr>
        <p:xfrm>
          <a:off x="3076575"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8C9381AF-178D-61F1-E79A-ACAC82DD8640}"/>
                          </a:ext>
                        </a:extLst>
                      </p:cNvPr>
                      <p:cNvPicPr/>
                      <p:nvPr/>
                    </p:nvPicPr>
                    <p:blipFill>
                      <a:blip r:embed="rId3"/>
                      <a:stretch>
                        <a:fillRect/>
                      </a:stretch>
                    </p:blipFill>
                    <p:spPr>
                      <a:xfrm>
                        <a:off x="3076575" y="84138"/>
                        <a:ext cx="6038850" cy="6708774"/>
                      </a:xfrm>
                      <a:prstGeom prst="rect">
                        <a:avLst/>
                      </a:prstGeom>
                    </p:spPr>
                  </p:pic>
                </p:oleObj>
              </mc:Fallback>
            </mc:AlternateContent>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3">
            <a:extLst>
              <a:ext uri="{FF2B5EF4-FFF2-40B4-BE49-F238E27FC236}">
                <a16:creationId xmlns:a16="http://schemas.microsoft.com/office/drawing/2014/main" id="{70CFB709-1BE9-A635-FC3D-087939CA33D2}"/>
              </a:ext>
            </a:extLst>
          </p:cNvPr>
          <p:cNvSpPr txBox="1">
            <a:spLocks noChangeArrowheads="1"/>
          </p:cNvSpPr>
          <p:nvPr/>
        </p:nvSpPr>
        <p:spPr bwMode="auto">
          <a:xfrm>
            <a:off x="1752600" y="1066800"/>
            <a:ext cx="5003800" cy="400050"/>
          </a:xfrm>
          <a:prstGeom prst="rect">
            <a:avLst/>
          </a:prstGeom>
          <a:solidFill>
            <a:srgbClr val="FFFFCC"/>
          </a:solidFill>
          <a:ln>
            <a:noFill/>
          </a:ln>
          <a:effectLst>
            <a:outerShdw dist="107763"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今回の研修会に参加した感想</a:t>
            </a:r>
          </a:p>
        </p:txBody>
      </p:sp>
      <p:sp>
        <p:nvSpPr>
          <p:cNvPr id="125955" name="Rectangle 4">
            <a:extLst>
              <a:ext uri="{FF2B5EF4-FFF2-40B4-BE49-F238E27FC236}">
                <a16:creationId xmlns:a16="http://schemas.microsoft.com/office/drawing/2014/main" id="{824B615B-3FF9-8470-6C80-612B12E1C269}"/>
              </a:ext>
            </a:extLst>
          </p:cNvPr>
          <p:cNvSpPr>
            <a:spLocks noChangeArrowheads="1"/>
          </p:cNvSpPr>
          <p:nvPr/>
        </p:nvSpPr>
        <p:spPr bwMode="auto">
          <a:xfrm>
            <a:off x="1828800" y="2143125"/>
            <a:ext cx="8305800" cy="2227263"/>
          </a:xfrm>
          <a:prstGeom prst="rect">
            <a:avLst/>
          </a:prstGeom>
          <a:solidFill>
            <a:srgbClr val="FFFFFF"/>
          </a:solidFill>
          <a:ln w="9525">
            <a:solidFill>
              <a:schemeClr val="tx1"/>
            </a:solidFill>
            <a:miter lim="800000"/>
            <a:headEnd/>
            <a:tailEnd/>
          </a:ln>
        </p:spPr>
        <p:txBody>
          <a:bodyPr wrap="none"/>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200" b="0" dirty="0">
                <a:solidFill>
                  <a:srgbClr val="000000"/>
                </a:solidFill>
                <a:latin typeface="メイリオ" panose="020B0604030504040204" pitchFamily="50" charset="-128"/>
                <a:ea typeface="メイリオ" panose="020B0604030504040204" pitchFamily="50" charset="-128"/>
              </a:rPr>
              <a:t>☆</a:t>
            </a:r>
            <a:r>
              <a:rPr lang="ja-JP" altLang="en-US" sz="1200" b="0" dirty="0">
                <a:solidFill>
                  <a:srgbClr val="000000"/>
                </a:solidFill>
                <a:latin typeface="メイリオ" panose="020B0604030504040204" pitchFamily="50" charset="-128"/>
                <a:ea typeface="メイリオ" panose="020B0604030504040204" pitchFamily="50" charset="-128"/>
              </a:rPr>
              <a:t>良かった点　（ 会社名</a:t>
            </a:r>
            <a:r>
              <a:rPr lang="en-US" altLang="ja-JP" sz="1200" b="0" dirty="0">
                <a:solidFill>
                  <a:srgbClr val="000000"/>
                </a:solidFill>
                <a:latin typeface="メイリオ" panose="020B0604030504040204" pitchFamily="50" charset="-128"/>
                <a:ea typeface="メイリオ" panose="020B0604030504040204" pitchFamily="50" charset="-128"/>
              </a:rPr>
              <a:t>_</a:t>
            </a:r>
            <a:r>
              <a:rPr lang="ja-JP" altLang="en-US" sz="1200" b="0" dirty="0">
                <a:solidFill>
                  <a:srgbClr val="000000"/>
                </a:solidFill>
                <a:latin typeface="メイリオ" panose="020B0604030504040204" pitchFamily="50" charset="-128"/>
                <a:ea typeface="メイリオ" panose="020B0604030504040204" pitchFamily="50" charset="-128"/>
              </a:rPr>
              <a:t>氏名</a:t>
            </a:r>
            <a:r>
              <a:rPr lang="en-US" altLang="ja-JP" sz="1200" b="0" dirty="0">
                <a:solidFill>
                  <a:srgbClr val="000000"/>
                </a:solidFill>
                <a:latin typeface="メイリオ" panose="020B0604030504040204" pitchFamily="50" charset="-128"/>
                <a:ea typeface="メイリオ" panose="020B0604030504040204" pitchFamily="50" charset="-128"/>
              </a:rPr>
              <a:t>… </a:t>
            </a:r>
            <a:r>
              <a:rPr lang="ja-JP" altLang="en-US" sz="1200" b="0" dirty="0">
                <a:solidFill>
                  <a:srgbClr val="000000"/>
                </a:solidFill>
                <a:latin typeface="メイリオ" panose="020B0604030504040204" pitchFamily="50" charset="-128"/>
                <a:ea typeface="メイリオ" panose="020B0604030504040204" pitchFamily="50" charset="-128"/>
              </a:rPr>
              <a:t>）</a:t>
            </a:r>
          </a:p>
        </p:txBody>
      </p:sp>
      <p:sp>
        <p:nvSpPr>
          <p:cNvPr id="125956" name="Rectangle 6">
            <a:extLst>
              <a:ext uri="{FF2B5EF4-FFF2-40B4-BE49-F238E27FC236}">
                <a16:creationId xmlns:a16="http://schemas.microsoft.com/office/drawing/2014/main" id="{4E14544C-8DCD-522C-2DAE-B493F5DDF7BB}"/>
              </a:ext>
            </a:extLst>
          </p:cNvPr>
          <p:cNvSpPr>
            <a:spLocks noChangeArrowheads="1"/>
          </p:cNvSpPr>
          <p:nvPr/>
        </p:nvSpPr>
        <p:spPr bwMode="auto">
          <a:xfrm>
            <a:off x="1836738" y="4568825"/>
            <a:ext cx="8305800" cy="2101850"/>
          </a:xfrm>
          <a:prstGeom prst="rect">
            <a:avLst/>
          </a:prstGeom>
          <a:solidFill>
            <a:srgbClr val="FFFFFF"/>
          </a:solidFill>
          <a:ln w="9525">
            <a:solidFill>
              <a:schemeClr val="tx1"/>
            </a:solidFill>
            <a:miter lim="800000"/>
            <a:headEnd/>
            <a:tailEnd/>
          </a:ln>
        </p:spPr>
        <p:txBody>
          <a:bodyPr wrap="none"/>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200" b="0" dirty="0">
                <a:solidFill>
                  <a:srgbClr val="000000"/>
                </a:solidFill>
                <a:latin typeface="メイリオ" panose="020B0604030504040204" pitchFamily="50" charset="-128"/>
                <a:ea typeface="メイリオ" panose="020B0604030504040204" pitchFamily="50" charset="-128"/>
              </a:rPr>
              <a:t>☆</a:t>
            </a:r>
            <a:r>
              <a:rPr lang="ja-JP" altLang="en-US" sz="1200" b="0" dirty="0">
                <a:solidFill>
                  <a:srgbClr val="000000"/>
                </a:solidFill>
                <a:latin typeface="メイリオ" panose="020B0604030504040204" pitchFamily="50" charset="-128"/>
                <a:ea typeface="メイリオ" panose="020B0604030504040204" pitchFamily="50" charset="-128"/>
              </a:rPr>
              <a:t>反省する点（ 会社名</a:t>
            </a:r>
            <a:r>
              <a:rPr lang="en-US" altLang="ja-JP" sz="1200" b="0" dirty="0">
                <a:solidFill>
                  <a:srgbClr val="000000"/>
                </a:solidFill>
                <a:latin typeface="メイリオ" panose="020B0604030504040204" pitchFamily="50" charset="-128"/>
                <a:ea typeface="メイリオ" panose="020B0604030504040204" pitchFamily="50" charset="-128"/>
              </a:rPr>
              <a:t>_</a:t>
            </a:r>
            <a:r>
              <a:rPr lang="ja-JP" altLang="en-US" sz="1200" b="0" dirty="0">
                <a:solidFill>
                  <a:srgbClr val="000000"/>
                </a:solidFill>
                <a:latin typeface="メイリオ" panose="020B0604030504040204" pitchFamily="50" charset="-128"/>
                <a:ea typeface="メイリオ" panose="020B0604030504040204" pitchFamily="50" charset="-128"/>
              </a:rPr>
              <a:t>氏名</a:t>
            </a:r>
            <a:r>
              <a:rPr lang="en-US" altLang="ja-JP" sz="1200" b="0" dirty="0">
                <a:solidFill>
                  <a:srgbClr val="000000"/>
                </a:solidFill>
                <a:latin typeface="メイリオ" panose="020B0604030504040204" pitchFamily="50" charset="-128"/>
                <a:ea typeface="メイリオ" panose="020B0604030504040204" pitchFamily="50" charset="-128"/>
              </a:rPr>
              <a:t>… </a:t>
            </a:r>
            <a:r>
              <a:rPr lang="ja-JP" altLang="en-US" sz="1200" b="0" dirty="0">
                <a:solidFill>
                  <a:srgbClr val="000000"/>
                </a:solidFill>
                <a:latin typeface="メイリオ" panose="020B0604030504040204" pitchFamily="50" charset="-128"/>
                <a:ea typeface="メイリオ" panose="020B0604030504040204" pitchFamily="50" charset="-128"/>
              </a:rPr>
              <a:t>）</a:t>
            </a:r>
          </a:p>
        </p:txBody>
      </p:sp>
      <p:sp>
        <p:nvSpPr>
          <p:cNvPr id="125957" name="Text Box 12">
            <a:extLst>
              <a:ext uri="{FF2B5EF4-FFF2-40B4-BE49-F238E27FC236}">
                <a16:creationId xmlns:a16="http://schemas.microsoft.com/office/drawing/2014/main" id="{9C0B4B1D-4505-AF77-5AE4-F07FBD269335}"/>
              </a:ext>
            </a:extLst>
          </p:cNvPr>
          <p:cNvSpPr txBox="1">
            <a:spLocks noChangeArrowheads="1"/>
          </p:cNvSpPr>
          <p:nvPr/>
        </p:nvSpPr>
        <p:spPr bwMode="auto">
          <a:xfrm>
            <a:off x="7705725" y="1238250"/>
            <a:ext cx="2346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0" u="sng">
                <a:solidFill>
                  <a:srgbClr val="000000"/>
                </a:solidFill>
                <a:latin typeface="メイリオ" panose="020B0604030504040204" pitchFamily="50" charset="-128"/>
                <a:ea typeface="メイリオ" panose="020B0604030504040204" pitchFamily="50" charset="-128"/>
              </a:rPr>
              <a:t>グループ名　　　　　　　　　　　</a:t>
            </a:r>
          </a:p>
        </p:txBody>
      </p:sp>
      <p:sp>
        <p:nvSpPr>
          <p:cNvPr id="125958" name="AutoShape 13">
            <a:extLst>
              <a:ext uri="{FF2B5EF4-FFF2-40B4-BE49-F238E27FC236}">
                <a16:creationId xmlns:a16="http://schemas.microsoft.com/office/drawing/2014/main" id="{7EA38348-C114-41D7-5104-7CA51A35977F}"/>
              </a:ext>
            </a:extLst>
          </p:cNvPr>
          <p:cNvSpPr>
            <a:spLocks noChangeArrowheads="1"/>
          </p:cNvSpPr>
          <p:nvPr/>
        </p:nvSpPr>
        <p:spPr bwMode="auto">
          <a:xfrm>
            <a:off x="1752600" y="0"/>
            <a:ext cx="3505200" cy="762000"/>
          </a:xfrm>
          <a:prstGeom prst="horizontalScroll">
            <a:avLst>
              <a:gd name="adj" fmla="val 12500"/>
            </a:avLst>
          </a:prstGeom>
          <a:solidFill>
            <a:srgbClr val="FFFF00"/>
          </a:solidFill>
          <a:ln w="9525">
            <a:solidFill>
              <a:schemeClr val="tx1"/>
            </a:solidFill>
            <a:round/>
            <a:headEnd/>
            <a:tailEnd/>
          </a:ln>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b="0">
                <a:solidFill>
                  <a:srgbClr val="000000"/>
                </a:solidFill>
                <a:latin typeface="メイリオ" panose="020B0604030504040204" pitchFamily="50" charset="-128"/>
                <a:ea typeface="メイリオ" panose="020B0604030504040204" pitchFamily="50" charset="-128"/>
              </a:rPr>
              <a:t>８．反省と今後の進め方</a:t>
            </a:r>
          </a:p>
        </p:txBody>
      </p:sp>
      <p:sp>
        <p:nvSpPr>
          <p:cNvPr id="199690" name="Text Box 14">
            <a:extLst>
              <a:ext uri="{FF2B5EF4-FFF2-40B4-BE49-F238E27FC236}">
                <a16:creationId xmlns:a16="http://schemas.microsoft.com/office/drawing/2014/main" id="{97D52DEB-CB3B-BAC5-3139-87459F7520B4}"/>
              </a:ext>
            </a:extLst>
          </p:cNvPr>
          <p:cNvSpPr txBox="1">
            <a:spLocks noChangeArrowheads="1"/>
          </p:cNvSpPr>
          <p:nvPr/>
        </p:nvSpPr>
        <p:spPr bwMode="auto">
          <a:xfrm>
            <a:off x="5410200" y="152400"/>
            <a:ext cx="3262313" cy="5842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今後の課題を明確にするとともに</a:t>
            </a:r>
          </a:p>
          <a:p>
            <a:pPr eaLnBrk="1" hangingPunct="1">
              <a:spcBef>
                <a:spcPct val="0"/>
              </a:spcBef>
              <a:buFontTx/>
              <a:buNone/>
            </a:pPr>
            <a:r>
              <a:rPr lang="ja-JP" altLang="en-US" sz="1600" b="0">
                <a:latin typeface="メイリオ" panose="020B0604030504040204" pitchFamily="50" charset="-128"/>
                <a:ea typeface="メイリオ" panose="020B0604030504040204" pitchFamily="50" charset="-128"/>
              </a:rPr>
              <a:t>まとめを報告する</a:t>
            </a:r>
          </a:p>
        </p:txBody>
      </p:sp>
      <p:sp>
        <p:nvSpPr>
          <p:cNvPr id="125960" name="Text Box 12">
            <a:extLst>
              <a:ext uri="{FF2B5EF4-FFF2-40B4-BE49-F238E27FC236}">
                <a16:creationId xmlns:a16="http://schemas.microsoft.com/office/drawing/2014/main" id="{D38B6BCC-28A9-0BE4-0F90-9594EAEC004C}"/>
              </a:ext>
            </a:extLst>
          </p:cNvPr>
          <p:cNvSpPr txBox="1">
            <a:spLocks noChangeArrowheads="1"/>
          </p:cNvSpPr>
          <p:nvPr/>
        </p:nvSpPr>
        <p:spPr bwMode="auto">
          <a:xfrm>
            <a:off x="1671638" y="1703388"/>
            <a:ext cx="6600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800" b="0">
                <a:solidFill>
                  <a:srgbClr val="FF0000"/>
                </a:solidFill>
                <a:latin typeface="メイリオ" panose="020B0604030504040204" pitchFamily="50" charset="-128"/>
                <a:ea typeface="メイリオ" panose="020B0604030504040204" pitchFamily="50" charset="-128"/>
              </a:rPr>
              <a:t>※</a:t>
            </a:r>
            <a:r>
              <a:rPr lang="ja-JP" altLang="en-US" sz="1800" b="0">
                <a:solidFill>
                  <a:srgbClr val="FF0000"/>
                </a:solidFill>
                <a:latin typeface="メイリオ" panose="020B0604030504040204" pitchFamily="50" charset="-128"/>
                <a:ea typeface="メイリオ" panose="020B0604030504040204" pitchFamily="50" charset="-128"/>
              </a:rPr>
              <a:t>ダルマ落としの感想でなく、研修会に参加しての感想</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3">
            <a:extLst>
              <a:ext uri="{FF2B5EF4-FFF2-40B4-BE49-F238E27FC236}">
                <a16:creationId xmlns:a16="http://schemas.microsoft.com/office/drawing/2014/main" id="{B6A023AD-D63E-6F66-CD4F-5E93FFD722FB}"/>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30052" name="正方形/長方形 4">
            <a:extLst>
              <a:ext uri="{FF2B5EF4-FFF2-40B4-BE49-F238E27FC236}">
                <a16:creationId xmlns:a16="http://schemas.microsoft.com/office/drawing/2014/main" id="{FD9EB048-C6E1-3AB7-BB7F-40016E0C0391}"/>
              </a:ext>
            </a:extLst>
          </p:cNvPr>
          <p:cNvSpPr>
            <a:spLocks noChangeArrowheads="1"/>
          </p:cNvSpPr>
          <p:nvPr/>
        </p:nvSpPr>
        <p:spPr bwMode="auto">
          <a:xfrm>
            <a:off x="2987675" y="5543550"/>
            <a:ext cx="6242050" cy="273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5B073822-B99B-8E37-25B2-AED5138A1AFF}"/>
              </a:ext>
            </a:extLst>
          </p:cNvPr>
          <p:cNvGraphicFramePr>
            <a:graphicFrameLocks noChangeAspect="1"/>
          </p:cNvGraphicFramePr>
          <p:nvPr>
            <p:extLst>
              <p:ext uri="{D42A27DB-BD31-4B8C-83A1-F6EECF244321}">
                <p14:modId xmlns:p14="http://schemas.microsoft.com/office/powerpoint/2010/main" val="1344890434"/>
              </p:ext>
            </p:extLst>
          </p:nvPr>
        </p:nvGraphicFramePr>
        <p:xfrm>
          <a:off x="3089275" y="84138"/>
          <a:ext cx="6038850" cy="6708774"/>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8C9381AF-178D-61F1-E79A-ACAC82DD8640}"/>
                          </a:ext>
                        </a:extLst>
                      </p:cNvPr>
                      <p:cNvPicPr/>
                      <p:nvPr/>
                    </p:nvPicPr>
                    <p:blipFill>
                      <a:blip r:embed="rId3"/>
                      <a:stretch>
                        <a:fillRect/>
                      </a:stretch>
                    </p:blipFill>
                    <p:spPr>
                      <a:xfrm>
                        <a:off x="3089275" y="84138"/>
                        <a:ext cx="6038850" cy="6708774"/>
                      </a:xfrm>
                      <a:prstGeom prst="rect">
                        <a:avLst/>
                      </a:prstGeom>
                    </p:spPr>
                  </p:pic>
                </p:oleObj>
              </mc:Fallback>
            </mc:AlternateContent>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5">
            <a:extLst>
              <a:ext uri="{FF2B5EF4-FFF2-40B4-BE49-F238E27FC236}">
                <a16:creationId xmlns:a16="http://schemas.microsoft.com/office/drawing/2014/main" id="{F402C492-7DB1-5E06-7131-D959CDE3F2B5}"/>
              </a:ext>
            </a:extLst>
          </p:cNvPr>
          <p:cNvSpPr txBox="1">
            <a:spLocks noChangeArrowheads="1"/>
          </p:cNvSpPr>
          <p:nvPr/>
        </p:nvSpPr>
        <p:spPr bwMode="auto">
          <a:xfrm>
            <a:off x="1860550" y="1914525"/>
            <a:ext cx="8186738" cy="277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en-US" altLang="ja-JP" sz="2400" b="0" dirty="0">
                <a:solidFill>
                  <a:srgbClr val="000000"/>
                </a:solidFill>
                <a:latin typeface="メイリオ" panose="020B0604030504040204" pitchFamily="50" charset="-128"/>
                <a:ea typeface="メイリオ" panose="020B0604030504040204" pitchFamily="50" charset="-128"/>
              </a:rPr>
              <a:t>【</a:t>
            </a:r>
            <a:r>
              <a:rPr lang="ja-JP" altLang="en-US" sz="2400" b="0" dirty="0">
                <a:solidFill>
                  <a:srgbClr val="000000"/>
                </a:solidFill>
                <a:latin typeface="メイリオ" panose="020B0604030504040204" pitchFamily="50" charset="-128"/>
                <a:ea typeface="メイリオ" panose="020B0604030504040204" pitchFamily="50" charset="-128"/>
              </a:rPr>
              <a:t>連絡事項</a:t>
            </a:r>
            <a:r>
              <a:rPr lang="en-US" altLang="ja-JP" sz="2400" b="0" dirty="0">
                <a:solidFill>
                  <a:srgbClr val="000000"/>
                </a:solidFill>
                <a:latin typeface="メイリオ" panose="020B0604030504040204" pitchFamily="50" charset="-128"/>
                <a:ea typeface="メイリオ" panose="020B0604030504040204" pitchFamily="50" charset="-128"/>
              </a:rPr>
              <a:t>】</a:t>
            </a:r>
          </a:p>
          <a:p>
            <a:pPr eaLnBrk="1" hangingPunct="1">
              <a:spcBef>
                <a:spcPct val="25000"/>
              </a:spcBef>
              <a:buFontTx/>
              <a:buNone/>
            </a:pPr>
            <a:endParaRPr lang="en-US" altLang="ja-JP" sz="2400" b="0" dirty="0">
              <a:solidFill>
                <a:srgbClr val="000000"/>
              </a:solidFill>
              <a:latin typeface="メイリオ" panose="020B0604030504040204" pitchFamily="50" charset="-128"/>
              <a:ea typeface="メイリオ" panose="020B0604030504040204" pitchFamily="50" charset="-128"/>
            </a:endParaRPr>
          </a:p>
          <a:p>
            <a:pPr eaLnBrk="1" hangingPunct="1">
              <a:spcBef>
                <a:spcPct val="25000"/>
              </a:spcBef>
              <a:buFontTx/>
              <a:buNone/>
            </a:pPr>
            <a:r>
              <a:rPr lang="ja-JP" altLang="en-US" sz="2400" b="0" dirty="0">
                <a:solidFill>
                  <a:srgbClr val="000000"/>
                </a:solidFill>
                <a:latin typeface="メイリオ" panose="020B0604030504040204" pitchFamily="50" charset="-128"/>
                <a:ea typeface="メイリオ" panose="020B0604030504040204" pitchFamily="50" charset="-128"/>
              </a:rPr>
              <a:t>・</a:t>
            </a:r>
            <a:r>
              <a:rPr lang="ja-JP" altLang="en-US" sz="2400" b="0" dirty="0">
                <a:solidFill>
                  <a:srgbClr val="FF0000"/>
                </a:solidFill>
                <a:latin typeface="メイリオ" panose="020B0604030504040204" pitchFamily="50" charset="-128"/>
                <a:ea typeface="メイリオ" panose="020B0604030504040204" pitchFamily="50" charset="-128"/>
              </a:rPr>
              <a:t>発表資料のコピーは配布しません</a:t>
            </a:r>
            <a:endParaRPr lang="en-US" altLang="ja-JP" sz="2400" b="0" dirty="0">
              <a:solidFill>
                <a:srgbClr val="FF0000"/>
              </a:solidFill>
              <a:latin typeface="メイリオ" panose="020B0604030504040204" pitchFamily="50" charset="-128"/>
              <a:ea typeface="メイリオ" panose="020B0604030504040204" pitchFamily="50" charset="-128"/>
            </a:endParaRPr>
          </a:p>
          <a:p>
            <a:pPr eaLnBrk="1" hangingPunct="1">
              <a:spcBef>
                <a:spcPct val="25000"/>
              </a:spcBef>
              <a:buFontTx/>
              <a:buNone/>
            </a:pPr>
            <a:r>
              <a:rPr lang="ja-JP" altLang="en-US" sz="2400" b="0" dirty="0">
                <a:solidFill>
                  <a:srgbClr val="000000"/>
                </a:solidFill>
                <a:latin typeface="メイリオ" panose="020B0604030504040204" pitchFamily="50" charset="-128"/>
                <a:ea typeface="メイリオ" panose="020B0604030504040204" pitchFamily="50" charset="-128"/>
              </a:rPr>
              <a:t>　必要な方はスマホ撮影、テキストへ記入をお願いします</a:t>
            </a:r>
            <a:endParaRPr lang="en-US" altLang="ja-JP" sz="2400" b="0" dirty="0">
              <a:solidFill>
                <a:srgbClr val="000000"/>
              </a:solidFill>
              <a:latin typeface="メイリオ" panose="020B0604030504040204" pitchFamily="50" charset="-128"/>
              <a:ea typeface="メイリオ" panose="020B0604030504040204" pitchFamily="50" charset="-128"/>
            </a:endParaRPr>
          </a:p>
          <a:p>
            <a:pPr eaLnBrk="1" hangingPunct="1">
              <a:spcBef>
                <a:spcPct val="25000"/>
              </a:spcBef>
              <a:buFontTx/>
              <a:buNone/>
            </a:pPr>
            <a:endParaRPr lang="en-US" altLang="ja-JP" sz="2400" b="0" dirty="0">
              <a:solidFill>
                <a:srgbClr val="000000"/>
              </a:solidFill>
              <a:latin typeface="メイリオ" panose="020B0604030504040204" pitchFamily="50" charset="-128"/>
              <a:ea typeface="メイリオ" panose="020B0604030504040204" pitchFamily="50" charset="-128"/>
            </a:endParaRPr>
          </a:p>
          <a:p>
            <a:pPr eaLnBrk="1" hangingPunct="1">
              <a:spcBef>
                <a:spcPct val="25000"/>
              </a:spcBef>
              <a:buFontTx/>
              <a:buNone/>
            </a:pPr>
            <a:r>
              <a:rPr lang="ja-JP" altLang="en-US" sz="2400" b="0" dirty="0">
                <a:solidFill>
                  <a:srgbClr val="000000"/>
                </a:solidFill>
                <a:latin typeface="メイリオ" panose="020B0604030504040204" pitchFamily="50" charset="-128"/>
                <a:ea typeface="メイリオ" panose="020B0604030504040204" pitchFamily="50" charset="-128"/>
              </a:rPr>
              <a:t>・発表資料は各グループアドバイザーへ提出してください</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4">
            <a:extLst>
              <a:ext uri="{FF2B5EF4-FFF2-40B4-BE49-F238E27FC236}">
                <a16:creationId xmlns:a16="http://schemas.microsoft.com/office/drawing/2014/main" id="{16AA467A-DF4E-8934-6818-636BF37FC26D}"/>
              </a:ext>
            </a:extLst>
          </p:cNvPr>
          <p:cNvSpPr>
            <a:spLocks noGrp="1" noChangeArrowheads="1"/>
          </p:cNvSpPr>
          <p:nvPr>
            <p:ph type="title"/>
          </p:nvPr>
        </p:nvSpPr>
        <p:spPr>
          <a:xfrm>
            <a:off x="2365375" y="6350"/>
            <a:ext cx="7772400" cy="649288"/>
          </a:xfrm>
        </p:spPr>
        <p:txBody>
          <a:bodyPr/>
          <a:lstStyle/>
          <a:p>
            <a:r>
              <a:rPr lang="ja-JP" altLang="en-US" sz="3200">
                <a:latin typeface="メイリオ" panose="020B0604030504040204" pitchFamily="50" charset="-128"/>
                <a:ea typeface="メイリオ" panose="020B0604030504040204" pitchFamily="50" charset="-128"/>
              </a:rPr>
              <a:t>Ｃコース</a:t>
            </a:r>
            <a:r>
              <a:rPr lang="en-US" altLang="ja-JP" sz="3200">
                <a:latin typeface="メイリオ" panose="020B0604030504040204" pitchFamily="50" charset="-128"/>
                <a:ea typeface="メイリオ" panose="020B0604030504040204" pitchFamily="50" charset="-128"/>
              </a:rPr>
              <a:t>【</a:t>
            </a:r>
            <a:r>
              <a:rPr lang="ja-JP" altLang="en-US" sz="3200">
                <a:latin typeface="メイリオ" panose="020B0604030504040204" pitchFamily="50" charset="-128"/>
                <a:ea typeface="メイリオ" panose="020B0604030504040204" pitchFamily="50" charset="-128"/>
              </a:rPr>
              <a:t>問題解決コース</a:t>
            </a:r>
            <a:r>
              <a:rPr lang="en-US" altLang="ja-JP" sz="3200">
                <a:latin typeface="メイリオ" panose="020B0604030504040204" pitchFamily="50" charset="-128"/>
                <a:ea typeface="メイリオ" panose="020B0604030504040204" pitchFamily="50" charset="-128"/>
              </a:rPr>
              <a:t>】</a:t>
            </a:r>
          </a:p>
        </p:txBody>
      </p:sp>
      <p:sp>
        <p:nvSpPr>
          <p:cNvPr id="132099" name="Text Box 3">
            <a:extLst>
              <a:ext uri="{FF2B5EF4-FFF2-40B4-BE49-F238E27FC236}">
                <a16:creationId xmlns:a16="http://schemas.microsoft.com/office/drawing/2014/main" id="{01DAFDA3-242E-431F-9D66-123782042015}"/>
              </a:ext>
            </a:extLst>
          </p:cNvPr>
          <p:cNvSpPr txBox="1">
            <a:spLocks noChangeArrowheads="1"/>
          </p:cNvSpPr>
          <p:nvPr/>
        </p:nvSpPr>
        <p:spPr bwMode="auto">
          <a:xfrm>
            <a:off x="1601788" y="363538"/>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32100" name="AutoShape 4">
            <a:extLst>
              <a:ext uri="{FF2B5EF4-FFF2-40B4-BE49-F238E27FC236}">
                <a16:creationId xmlns:a16="http://schemas.microsoft.com/office/drawing/2014/main" id="{F9062024-0840-13C0-1C8C-2300B49BF4D6}"/>
              </a:ext>
            </a:extLst>
          </p:cNvPr>
          <p:cNvSpPr>
            <a:spLocks noChangeArrowheads="1"/>
          </p:cNvSpPr>
          <p:nvPr/>
        </p:nvSpPr>
        <p:spPr bwMode="auto">
          <a:xfrm>
            <a:off x="1704975" y="703263"/>
            <a:ext cx="8791575" cy="482600"/>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b="0">
                <a:latin typeface="メイリオ" panose="020B0604030504040204" pitchFamily="50" charset="-128"/>
                <a:ea typeface="メイリオ" panose="020B0604030504040204" pitchFamily="50" charset="-128"/>
              </a:rPr>
              <a:t>　</a:t>
            </a:r>
            <a:r>
              <a:rPr lang="ja-JP" altLang="en-US" sz="1300" b="0">
                <a:solidFill>
                  <a:srgbClr val="000000"/>
                </a:solidFill>
                <a:latin typeface="メイリオ" panose="020B0604030504040204" pitchFamily="50" charset="-128"/>
                <a:ea typeface="メイリオ" panose="020B0604030504040204" pitchFamily="50" charset="-128"/>
              </a:rPr>
              <a:t>この体験学習は、ダルマ落としゲームの研修を通じ、ＱＣ活動の実践の場として “ダルマ落としの完成度向上”が図れるように問題解決の進め方の手順及びリーダーシップ、チームワークの大切さを体得して頂くものです。</a:t>
            </a:r>
          </a:p>
        </p:txBody>
      </p:sp>
      <p:sp>
        <p:nvSpPr>
          <p:cNvPr id="132104" name="正方形/長方形 4">
            <a:extLst>
              <a:ext uri="{FF2B5EF4-FFF2-40B4-BE49-F238E27FC236}">
                <a16:creationId xmlns:a16="http://schemas.microsoft.com/office/drawing/2014/main" id="{88ED3450-33C1-F29F-68DB-3C956F754B76}"/>
              </a:ext>
            </a:extLst>
          </p:cNvPr>
          <p:cNvSpPr>
            <a:spLocks noChangeArrowheads="1"/>
          </p:cNvSpPr>
          <p:nvPr/>
        </p:nvSpPr>
        <p:spPr bwMode="auto">
          <a:xfrm>
            <a:off x="3076575" y="5962650"/>
            <a:ext cx="6038850" cy="3079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b="0">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2533F96A-2D23-95C8-1664-686FB7770BCC}"/>
              </a:ext>
            </a:extLst>
          </p:cNvPr>
          <p:cNvGraphicFramePr>
            <a:graphicFrameLocks noChangeAspect="1"/>
          </p:cNvGraphicFramePr>
          <p:nvPr>
            <p:extLst>
              <p:ext uri="{D42A27DB-BD31-4B8C-83A1-F6EECF244321}">
                <p14:modId xmlns:p14="http://schemas.microsoft.com/office/powerpoint/2010/main" val="1616030762"/>
              </p:ext>
            </p:extLst>
          </p:nvPr>
        </p:nvGraphicFramePr>
        <p:xfrm>
          <a:off x="3074987" y="1223963"/>
          <a:ext cx="6038850" cy="5568949"/>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8C9381AF-178D-61F1-E79A-ACAC82DD8640}"/>
                          </a:ext>
                        </a:extLst>
                      </p:cNvPr>
                      <p:cNvPicPr/>
                      <p:nvPr/>
                    </p:nvPicPr>
                    <p:blipFill>
                      <a:blip r:embed="rId3"/>
                      <a:stretch>
                        <a:fillRect/>
                      </a:stretch>
                    </p:blipFill>
                    <p:spPr>
                      <a:xfrm>
                        <a:off x="3074987" y="1223963"/>
                        <a:ext cx="6038850" cy="5568949"/>
                      </a:xfrm>
                      <a:prstGeom prst="rect">
                        <a:avLst/>
                      </a:prstGeom>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6">
            <a:extLst>
              <a:ext uri="{FF2B5EF4-FFF2-40B4-BE49-F238E27FC236}">
                <a16:creationId xmlns:a16="http://schemas.microsoft.com/office/drawing/2014/main" id="{04D1C352-AECF-A0B3-3F2B-3DC3B22AEA6E}"/>
              </a:ext>
            </a:extLst>
          </p:cNvPr>
          <p:cNvSpPr>
            <a:spLocks noChangeArrowheads="1"/>
          </p:cNvSpPr>
          <p:nvPr/>
        </p:nvSpPr>
        <p:spPr bwMode="auto">
          <a:xfrm>
            <a:off x="1736725" y="836613"/>
            <a:ext cx="8959850" cy="4981575"/>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b="0" dirty="0">
                <a:solidFill>
                  <a:srgbClr val="0000FF"/>
                </a:solidFill>
                <a:latin typeface="メイリオ" panose="020B0604030504040204" pitchFamily="50" charset="-128"/>
                <a:ea typeface="メイリオ" panose="020B0604030504040204" pitchFamily="50" charset="-128"/>
              </a:rPr>
              <a:t>（</a:t>
            </a:r>
            <a:r>
              <a:rPr lang="en-US" altLang="ja-JP" sz="2215" b="0" dirty="0">
                <a:solidFill>
                  <a:srgbClr val="0000FF"/>
                </a:solidFill>
                <a:latin typeface="メイリオ" panose="020B0604030504040204" pitchFamily="50" charset="-128"/>
                <a:ea typeface="メイリオ" panose="020B0604030504040204" pitchFamily="50" charset="-128"/>
              </a:rPr>
              <a:t>3</a:t>
            </a:r>
            <a:r>
              <a:rPr lang="ja-JP" altLang="en-US" sz="2215" b="0" dirty="0">
                <a:solidFill>
                  <a:srgbClr val="0000FF"/>
                </a:solidFill>
                <a:latin typeface="メイリオ" panose="020B0604030504040204" pitchFamily="50" charset="-128"/>
                <a:ea typeface="メイリオ" panose="020B0604030504040204" pitchFamily="50" charset="-128"/>
              </a:rPr>
              <a:t>）グループ意思決定の際の注意事項</a:t>
            </a:r>
            <a:r>
              <a:rPr lang="ja-JP" altLang="en-US" sz="1600" b="0" dirty="0">
                <a:solidFill>
                  <a:srgbClr val="0000FF"/>
                </a:solidFill>
                <a:latin typeface="メイリオ" panose="020B0604030504040204" pitchFamily="50" charset="-128"/>
                <a:ea typeface="メイリオ" panose="020B0604030504040204" pitchFamily="50" charset="-128"/>
              </a:rPr>
              <a:t>（テキストあり）</a:t>
            </a:r>
            <a:endParaRPr lang="en-US" altLang="ja-JP" sz="2215" b="0" dirty="0">
              <a:solidFill>
                <a:srgbClr val="0000FF"/>
              </a:solidFill>
              <a:latin typeface="メイリオ" panose="020B0604030504040204" pitchFamily="50" charset="-128"/>
              <a:ea typeface="メイリオ" panose="020B0604030504040204" pitchFamily="50" charset="-128"/>
            </a:endParaRPr>
          </a:p>
          <a:p>
            <a:pPr>
              <a:defRPr/>
            </a:pPr>
            <a:endParaRPr lang="en-US" altLang="ja-JP" sz="1847" b="0" dirty="0">
              <a:solidFill>
                <a:srgbClr val="0000FF"/>
              </a:solidFill>
              <a:latin typeface="メイリオ" panose="020B0604030504040204" pitchFamily="50" charset="-128"/>
              <a:ea typeface="メイリオ" panose="020B0604030504040204" pitchFamily="50" charset="-128"/>
            </a:endParaRPr>
          </a:p>
          <a:p>
            <a:pPr>
              <a:defRPr/>
            </a:pPr>
            <a:endParaRPr lang="ja-JP" altLang="en-US"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①結論・方向づけは原則として、全員一致で決定すること。 </a:t>
            </a:r>
            <a:endParaRPr lang="en-US" altLang="ja-JP"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　１人でも賛成できない人がいたらグループとして充分議論を尽くしてください。</a:t>
            </a:r>
            <a:endParaRPr lang="en-US" altLang="ja-JP" sz="1847" b="0" dirty="0">
              <a:latin typeface="メイリオ" panose="020B0604030504040204" pitchFamily="50" charset="-128"/>
              <a:ea typeface="メイリオ" panose="020B0604030504040204" pitchFamily="50" charset="-128"/>
            </a:endParaRPr>
          </a:p>
          <a:p>
            <a:pPr>
              <a:defRPr/>
            </a:pPr>
            <a:endParaRPr lang="ja-JP" altLang="en-US"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②論争を避けるための理由だけで、容易な妥協をして、</a:t>
            </a:r>
            <a:endParaRPr lang="en-US" altLang="ja-JP"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　自分の答えを変更してはいけません。</a:t>
            </a:r>
          </a:p>
          <a:p>
            <a:pPr>
              <a:defRPr/>
            </a:pPr>
            <a:r>
              <a:rPr lang="ja-JP" altLang="en-US" sz="1847" b="0" dirty="0">
                <a:latin typeface="メイリオ" panose="020B0604030504040204" pitchFamily="50" charset="-128"/>
                <a:ea typeface="メイリオ" panose="020B0604030504040204" pitchFamily="50" charset="-128"/>
              </a:rPr>
              <a:t>　　（何らかの納得のいく理由があったら自分の答えを変えましょう）</a:t>
            </a:r>
            <a:endParaRPr lang="en-US" altLang="ja-JP" sz="1847" b="0" dirty="0">
              <a:latin typeface="メイリオ" panose="020B0604030504040204" pitchFamily="50" charset="-128"/>
              <a:ea typeface="メイリオ" panose="020B0604030504040204" pitchFamily="50" charset="-128"/>
            </a:endParaRPr>
          </a:p>
          <a:p>
            <a:pPr>
              <a:defRPr/>
            </a:pPr>
            <a:endParaRPr lang="ja-JP" altLang="en-US"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③前に譲ったのだから今度は譲れ、というような取り引きをしてはいけません。</a:t>
            </a:r>
            <a:endParaRPr lang="en-US" altLang="ja-JP" sz="1847" b="0" dirty="0">
              <a:latin typeface="メイリオ" panose="020B0604030504040204" pitchFamily="50" charset="-128"/>
              <a:ea typeface="メイリオ" panose="020B0604030504040204" pitchFamily="50" charset="-128"/>
            </a:endParaRPr>
          </a:p>
          <a:p>
            <a:pPr>
              <a:defRPr/>
            </a:pPr>
            <a:endParaRPr lang="ja-JP" altLang="en-US"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④少数意見はグループにとって、決定する障害ではなく、</a:t>
            </a:r>
            <a:endParaRPr lang="en-US" altLang="ja-JP"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　むしろ他のメンバーが、気づかなかった観点を教えてくれている、</a:t>
            </a:r>
            <a:endParaRPr lang="en-US" altLang="ja-JP"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　というように少数意見も大切に扱ってください。</a:t>
            </a:r>
            <a:endParaRPr lang="en-US" altLang="ja-JP" sz="1847" b="0" dirty="0">
              <a:latin typeface="メイリオ" panose="020B0604030504040204" pitchFamily="50" charset="-128"/>
              <a:ea typeface="メイリオ" panose="020B0604030504040204" pitchFamily="50" charset="-128"/>
            </a:endParaRPr>
          </a:p>
          <a:p>
            <a:pPr>
              <a:defRPr/>
            </a:pPr>
            <a:endParaRPr lang="ja-JP" altLang="en-US" sz="1847" b="0" dirty="0">
              <a:latin typeface="メイリオ" panose="020B0604030504040204" pitchFamily="50" charset="-128"/>
              <a:ea typeface="メイリオ" panose="020B0604030504040204" pitchFamily="50" charset="-128"/>
            </a:endParaRPr>
          </a:p>
          <a:p>
            <a:pPr>
              <a:defRPr/>
            </a:pPr>
            <a:r>
              <a:rPr lang="ja-JP" altLang="en-US" sz="1847" b="0" dirty="0">
                <a:latin typeface="メイリオ" panose="020B0604030504040204" pitchFamily="50" charset="-128"/>
                <a:ea typeface="メイリオ" panose="020B0604030504040204" pitchFamily="50" charset="-128"/>
              </a:rPr>
              <a:t>⑤ 各個人の考え方、実情を十分に理解し、学ぶことに心掛けてください。</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ext Box 3">
            <a:extLst>
              <a:ext uri="{FF2B5EF4-FFF2-40B4-BE49-F238E27FC236}">
                <a16:creationId xmlns:a16="http://schemas.microsoft.com/office/drawing/2014/main" id="{AEAB76E2-BC81-6155-D528-EBA57307BB59}"/>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33124" name="正方形/長方形 4">
            <a:extLst>
              <a:ext uri="{FF2B5EF4-FFF2-40B4-BE49-F238E27FC236}">
                <a16:creationId xmlns:a16="http://schemas.microsoft.com/office/drawing/2014/main" id="{E465F07C-0571-90BF-2731-9F818CB08651}"/>
              </a:ext>
            </a:extLst>
          </p:cNvPr>
          <p:cNvSpPr>
            <a:spLocks noChangeArrowheads="1"/>
          </p:cNvSpPr>
          <p:nvPr/>
        </p:nvSpPr>
        <p:spPr bwMode="auto">
          <a:xfrm>
            <a:off x="2922588" y="5759450"/>
            <a:ext cx="6307137" cy="400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EADF56F0-9B76-2003-F4F5-4AAFDB94C569}"/>
              </a:ext>
            </a:extLst>
          </p:cNvPr>
          <p:cNvGraphicFramePr>
            <a:graphicFrameLocks noChangeAspect="1"/>
          </p:cNvGraphicFramePr>
          <p:nvPr>
            <p:extLst>
              <p:ext uri="{D42A27DB-BD31-4B8C-83A1-F6EECF244321}">
                <p14:modId xmlns:p14="http://schemas.microsoft.com/office/powerpoint/2010/main" val="5670905"/>
              </p:ext>
            </p:extLst>
          </p:nvPr>
        </p:nvGraphicFramePr>
        <p:xfrm>
          <a:off x="3056731" y="74613"/>
          <a:ext cx="6038850" cy="6718299"/>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2533F96A-2D23-95C8-1664-686FB7770BCC}"/>
                          </a:ext>
                        </a:extLst>
                      </p:cNvPr>
                      <p:cNvPicPr/>
                      <p:nvPr/>
                    </p:nvPicPr>
                    <p:blipFill>
                      <a:blip r:embed="rId3"/>
                      <a:stretch>
                        <a:fillRect/>
                      </a:stretch>
                    </p:blipFill>
                    <p:spPr>
                      <a:xfrm>
                        <a:off x="3056731" y="74613"/>
                        <a:ext cx="6038850" cy="6718299"/>
                      </a:xfrm>
                      <a:prstGeom prst="rect">
                        <a:avLst/>
                      </a:prstGeom>
                    </p:spPr>
                  </p:pic>
                </p:oleObj>
              </mc:Fallback>
            </mc:AlternateContent>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4">
            <a:extLst>
              <a:ext uri="{FF2B5EF4-FFF2-40B4-BE49-F238E27FC236}">
                <a16:creationId xmlns:a16="http://schemas.microsoft.com/office/drawing/2014/main" id="{A2C721AE-535D-344F-CFDA-8B3648DB48FD}"/>
              </a:ext>
            </a:extLst>
          </p:cNvPr>
          <p:cNvSpPr>
            <a:spLocks noChangeArrowheads="1"/>
          </p:cNvSpPr>
          <p:nvPr/>
        </p:nvSpPr>
        <p:spPr bwMode="auto">
          <a:xfrm>
            <a:off x="2833688" y="2987675"/>
            <a:ext cx="7269162" cy="30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7" rIns="89389" bIns="45427"/>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●発表準備（１分）</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●グループ結果発表（５分）・質疑応答（２分）</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●グループアドバイザーコメント（２分）</a:t>
            </a:r>
            <a:endParaRPr lang="en-US" altLang="ja-JP" sz="2400" b="0">
              <a:latin typeface="メイリオ" panose="020B0604030504040204" pitchFamily="50" charset="-128"/>
              <a:ea typeface="メイリオ" panose="020B0604030504040204" pitchFamily="50" charset="-128"/>
            </a:endParaRPr>
          </a:p>
        </p:txBody>
      </p:sp>
      <p:sp>
        <p:nvSpPr>
          <p:cNvPr id="134147" name="Rectangle 2">
            <a:extLst>
              <a:ext uri="{FF2B5EF4-FFF2-40B4-BE49-F238E27FC236}">
                <a16:creationId xmlns:a16="http://schemas.microsoft.com/office/drawing/2014/main" id="{86813537-C4A1-B339-8FBE-993C02D2D42A}"/>
              </a:ext>
            </a:extLst>
          </p:cNvPr>
          <p:cNvSpPr>
            <a:spLocks noChangeArrowheads="1"/>
          </p:cNvSpPr>
          <p:nvPr/>
        </p:nvSpPr>
        <p:spPr bwMode="auto">
          <a:xfrm>
            <a:off x="2655888" y="536575"/>
            <a:ext cx="7075487" cy="565150"/>
          </a:xfrm>
          <a:prstGeom prst="rect">
            <a:avLst/>
          </a:prstGeom>
          <a:solidFill>
            <a:srgbClr val="CCFF66"/>
          </a:solidFill>
          <a:ln>
            <a:noFill/>
          </a:ln>
          <a:effectLst>
            <a:outerShdw dist="71842" dir="2700000" algn="ctr" rotWithShape="0">
              <a:schemeClr val="tx2"/>
            </a:outerShdw>
          </a:effectLst>
          <a:extLst>
            <a:ext uri="{91240B29-F687-4F45-9708-019B960494DF}">
              <a14:hiddenLine xmlns:a14="http://schemas.microsoft.com/office/drawing/2010/main" w="15875">
                <a:solidFill>
                  <a:srgbClr val="000000"/>
                </a:solidFill>
                <a:miter lim="800000"/>
                <a:headEnd/>
                <a:tailEnd/>
              </a14:hiddenLine>
            </a:ext>
          </a:extLst>
        </p:spPr>
        <p:txBody>
          <a:bodyPr tIns="180000" anchor="ctr"/>
          <a:lstStyle>
            <a:lvl1pPr defTabSz="84455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ja-JP" altLang="en-US" sz="3600" b="0">
                <a:solidFill>
                  <a:schemeClr val="accent2"/>
                </a:solidFill>
                <a:latin typeface="メイリオ" panose="020B0604030504040204" pitchFamily="50" charset="-128"/>
                <a:ea typeface="メイリオ" panose="020B0604030504040204" pitchFamily="50" charset="-128"/>
              </a:rPr>
              <a:t>結果発表～閉会挨拶</a:t>
            </a:r>
          </a:p>
        </p:txBody>
      </p:sp>
      <p:sp>
        <p:nvSpPr>
          <p:cNvPr id="134148" name="Rectangle 4">
            <a:extLst>
              <a:ext uri="{FF2B5EF4-FFF2-40B4-BE49-F238E27FC236}">
                <a16:creationId xmlns:a16="http://schemas.microsoft.com/office/drawing/2014/main" id="{E15928DE-8B79-7C8A-8DD3-8D233D7EFAA4}"/>
              </a:ext>
            </a:extLst>
          </p:cNvPr>
          <p:cNvSpPr>
            <a:spLocks noChangeArrowheads="1"/>
          </p:cNvSpPr>
          <p:nvPr/>
        </p:nvSpPr>
        <p:spPr bwMode="auto">
          <a:xfrm>
            <a:off x="2209800" y="1925638"/>
            <a:ext cx="78930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7" rIns="89389" bIns="45427"/>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・時間配分は会場世話人、チーフアドバイザーが</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  進捗状況を見て決定する</a:t>
            </a:r>
            <a:endParaRPr lang="ja-JP" altLang="en-US" sz="2000" b="0">
              <a:latin typeface="メイリオ" panose="020B0604030504040204" pitchFamily="50" charset="-128"/>
              <a:ea typeface="メイリオ" panose="020B0604030504040204" pitchFamily="50" charset="-128"/>
            </a:endParaRPr>
          </a:p>
        </p:txBody>
      </p:sp>
      <p:sp>
        <p:nvSpPr>
          <p:cNvPr id="134149" name="Rectangle 4">
            <a:extLst>
              <a:ext uri="{FF2B5EF4-FFF2-40B4-BE49-F238E27FC236}">
                <a16:creationId xmlns:a16="http://schemas.microsoft.com/office/drawing/2014/main" id="{55F36AD7-6AB8-8D06-B8E7-893DAA8CF067}"/>
              </a:ext>
            </a:extLst>
          </p:cNvPr>
          <p:cNvSpPr>
            <a:spLocks noChangeArrowheads="1"/>
          </p:cNvSpPr>
          <p:nvPr/>
        </p:nvSpPr>
        <p:spPr bwMode="auto">
          <a:xfrm>
            <a:off x="2833688" y="4503738"/>
            <a:ext cx="7269162"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7" rIns="89389" bIns="45427"/>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●総合講評</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●なんでも相談</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●アンケート記入</a:t>
            </a:r>
            <a:endParaRPr lang="en-US" altLang="ja-JP" sz="2400" b="0">
              <a:latin typeface="メイリオ" panose="020B0604030504040204" pitchFamily="50" charset="-128"/>
              <a:ea typeface="メイリオ" panose="020B0604030504040204" pitchFamily="50" charset="-128"/>
            </a:endParaRPr>
          </a:p>
          <a:p>
            <a:pPr eaLnBrk="1" hangingPunct="1">
              <a:lnSpc>
                <a:spcPct val="90000"/>
              </a:lnSpc>
              <a:buFontTx/>
              <a:buNone/>
            </a:pPr>
            <a:r>
              <a:rPr lang="ja-JP" altLang="en-US" sz="2400" b="0">
                <a:latin typeface="メイリオ" panose="020B0604030504040204" pitchFamily="50" charset="-128"/>
                <a:ea typeface="メイリオ" panose="020B0604030504040204" pitchFamily="50" charset="-128"/>
              </a:rPr>
              <a:t>●閉会挨拶</a:t>
            </a:r>
            <a:endParaRPr lang="ja-JP" altLang="en-US" sz="2000" b="0">
              <a:latin typeface="メイリオ" panose="020B0604030504040204" pitchFamily="50" charset="-128"/>
              <a:ea typeface="メイリオ" panose="020B0604030504040204" pitchFamily="50" charset="-128"/>
            </a:endParaRPr>
          </a:p>
        </p:txBody>
      </p:sp>
      <p:sp>
        <p:nvSpPr>
          <p:cNvPr id="132103" name="テキスト ボックス 4">
            <a:extLst>
              <a:ext uri="{FF2B5EF4-FFF2-40B4-BE49-F238E27FC236}">
                <a16:creationId xmlns:a16="http://schemas.microsoft.com/office/drawing/2014/main" id="{768CD16C-1AFB-615B-0DAC-C57952F2E257}"/>
              </a:ext>
            </a:extLst>
          </p:cNvPr>
          <p:cNvSpPr txBox="1">
            <a:spLocks noChangeArrowheads="1"/>
          </p:cNvSpPr>
          <p:nvPr/>
        </p:nvSpPr>
        <p:spPr bwMode="auto">
          <a:xfrm>
            <a:off x="8731250" y="4999038"/>
            <a:ext cx="1254125" cy="254000"/>
          </a:xfrm>
          <a:prstGeom prst="rect">
            <a:avLst/>
          </a:prstGeom>
          <a:noFill/>
          <a:ln>
            <a:noFill/>
          </a:ln>
        </p:spPr>
        <p:txBody>
          <a:bodyPr wrap="none">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a:defRPr/>
            </a:pPr>
            <a:r>
              <a:rPr lang="en-US" altLang="ja-JP" sz="1050" b="0">
                <a:solidFill>
                  <a:srgbClr val="3333FF"/>
                </a:solidFill>
                <a:latin typeface="メイリオ" panose="020B0604030504040204" pitchFamily="50" charset="-128"/>
                <a:ea typeface="メイリオ" panose="020B0604030504040204" pitchFamily="50" charset="-128"/>
              </a:rPr>
              <a:t>16</a:t>
            </a:r>
            <a:r>
              <a:rPr lang="ja-JP" altLang="en-US" sz="1050" b="0">
                <a:solidFill>
                  <a:srgbClr val="3333FF"/>
                </a:solidFill>
                <a:latin typeface="メイリオ" panose="020B0604030504040204" pitchFamily="50" charset="-128"/>
                <a:ea typeface="メイリオ" panose="020B0604030504040204" pitchFamily="50" charset="-128"/>
              </a:rPr>
              <a:t>：</a:t>
            </a:r>
            <a:r>
              <a:rPr lang="en-US" altLang="ja-JP" sz="1050" b="0">
                <a:solidFill>
                  <a:srgbClr val="3333FF"/>
                </a:solidFill>
                <a:latin typeface="メイリオ" panose="020B0604030504040204" pitchFamily="50" charset="-128"/>
                <a:ea typeface="メイリオ" panose="020B0604030504040204" pitchFamily="50" charset="-128"/>
              </a:rPr>
              <a:t>40</a:t>
            </a:r>
            <a:r>
              <a:rPr lang="ja-JP" altLang="en-US" sz="1050" b="0">
                <a:solidFill>
                  <a:srgbClr val="3333FF"/>
                </a:solidFill>
                <a:latin typeface="メイリオ" panose="020B0604030504040204" pitchFamily="50" charset="-128"/>
                <a:ea typeface="メイリオ" panose="020B0604030504040204" pitchFamily="50" charset="-128"/>
              </a:rPr>
              <a:t>－</a:t>
            </a:r>
            <a:r>
              <a:rPr lang="en-US" altLang="ja-JP" sz="1050" b="0">
                <a:solidFill>
                  <a:srgbClr val="3333FF"/>
                </a:solidFill>
                <a:latin typeface="メイリオ" panose="020B0604030504040204" pitchFamily="50" charset="-128"/>
                <a:ea typeface="メイリオ" panose="020B0604030504040204" pitchFamily="50" charset="-128"/>
              </a:rPr>
              <a:t>17</a:t>
            </a:r>
            <a:r>
              <a:rPr lang="ja-JP" altLang="en-US" sz="1050" b="0">
                <a:solidFill>
                  <a:srgbClr val="3333FF"/>
                </a:solidFill>
                <a:latin typeface="メイリオ" panose="020B0604030504040204" pitchFamily="50" charset="-128"/>
                <a:ea typeface="メイリオ" panose="020B0604030504040204" pitchFamily="50" charset="-128"/>
              </a:rPr>
              <a:t>：</a:t>
            </a:r>
            <a:r>
              <a:rPr lang="en-US" altLang="ja-JP" sz="1050" b="0">
                <a:solidFill>
                  <a:srgbClr val="3333FF"/>
                </a:solidFill>
                <a:latin typeface="メイリオ" panose="020B0604030504040204" pitchFamily="50" charset="-128"/>
                <a:ea typeface="メイリオ" panose="020B0604030504040204" pitchFamily="50" charset="-128"/>
              </a:rPr>
              <a:t>15</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3">
            <a:extLst>
              <a:ext uri="{FF2B5EF4-FFF2-40B4-BE49-F238E27FC236}">
                <a16:creationId xmlns:a16="http://schemas.microsoft.com/office/drawing/2014/main" id="{2E73E0A7-1A23-FE2E-3DCA-0B7EE5A88062}"/>
              </a:ext>
            </a:extLst>
          </p:cNvPr>
          <p:cNvSpPr txBox="1"/>
          <p:nvPr/>
        </p:nvSpPr>
        <p:spPr>
          <a:xfrm>
            <a:off x="1865313" y="966788"/>
            <a:ext cx="2054225"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ボードに発表資料</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貼り付け</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p:txBody>
      </p:sp>
      <p:sp>
        <p:nvSpPr>
          <p:cNvPr id="136195" name="AutoShape 4" descr="フリー素材 イラスト 無料棒人間 に対する画像結果">
            <a:extLst>
              <a:ext uri="{FF2B5EF4-FFF2-40B4-BE49-F238E27FC236}">
                <a16:creationId xmlns:a16="http://schemas.microsoft.com/office/drawing/2014/main" id="{59B5D4C5-24B6-EFE8-61B3-3E1980DB3A3D}"/>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3600"/>
          </a:p>
        </p:txBody>
      </p:sp>
      <p:sp>
        <p:nvSpPr>
          <p:cNvPr id="136196" name="AutoShape 6" descr="フリー素材 イラスト 無料棒人間 に対する画像結果">
            <a:extLst>
              <a:ext uri="{FF2B5EF4-FFF2-40B4-BE49-F238E27FC236}">
                <a16:creationId xmlns:a16="http://schemas.microsoft.com/office/drawing/2014/main" id="{CD9059E5-E310-79B0-26FB-8B171E81DCF2}"/>
              </a:ext>
            </a:extLst>
          </p:cNvPr>
          <p:cNvSpPr>
            <a:spLocks noChangeAspect="1" noChangeArrowheads="1"/>
          </p:cNvSpPr>
          <p:nvPr/>
        </p:nvSpPr>
        <p:spPr bwMode="auto">
          <a:xfrm>
            <a:off x="-3494088" y="1489075"/>
            <a:ext cx="14573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4800"/>
          </a:p>
        </p:txBody>
      </p:sp>
      <p:pic>
        <p:nvPicPr>
          <p:cNvPr id="136197" name="Picture 8" descr="フリー素材 イラスト 無料棒人間 に対する画像結果">
            <a:extLst>
              <a:ext uri="{FF2B5EF4-FFF2-40B4-BE49-F238E27FC236}">
                <a16:creationId xmlns:a16="http://schemas.microsoft.com/office/drawing/2014/main" id="{0B2E7F7E-6A46-7272-1DAA-1D13CA435F6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05588" y="536575"/>
            <a:ext cx="968375"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8" name="Picture 10" descr="案内をしている人のイラスト（棒人間） | かわいいフリー素材集 いらすとや">
            <a:extLst>
              <a:ext uri="{FF2B5EF4-FFF2-40B4-BE49-F238E27FC236}">
                <a16:creationId xmlns:a16="http://schemas.microsoft.com/office/drawing/2014/main" id="{D043F6A8-EBDD-DE63-5559-07EAA0B7AB70}"/>
              </a:ext>
            </a:extLst>
          </p:cNvPr>
          <p:cNvPicPr>
            <a:picLocks noChangeAspect="1" noChangeArrowheads="1"/>
          </p:cNvPicPr>
          <p:nvPr/>
        </p:nvPicPr>
        <p:blipFill>
          <a:blip r:embed="rId3"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a:fillRect/>
          </a:stretch>
        </p:blipFill>
        <p:spPr bwMode="auto">
          <a:xfrm>
            <a:off x="4167188" y="623888"/>
            <a:ext cx="126841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206388F4-DD1E-B294-96FD-2CD12CD9728C}"/>
              </a:ext>
            </a:extLst>
          </p:cNvPr>
          <p:cNvPicPr>
            <a:picLocks noChangeAspect="1" noChangeArrowheads="1"/>
          </p:cNvPicPr>
          <p:nvPr/>
        </p:nvPicPr>
        <p:blipFill>
          <a:blip r:embed="rId4" cstate="screen">
            <a:clrChange>
              <a:clrFrom>
                <a:srgbClr val="FCFCFC"/>
              </a:clrFrom>
              <a:clrTo>
                <a:srgbClr val="FCFCFC">
                  <a:alpha val="0"/>
                </a:srgbClr>
              </a:clrTo>
            </a:clrChange>
            <a:extLst>
              <a:ext uri="{28A0092B-C50C-407E-A947-70E740481C1C}">
                <a14:useLocalDpi xmlns:a14="http://schemas.microsoft.com/office/drawing/2010/main"/>
              </a:ext>
            </a:extLst>
          </a:blip>
          <a:srcRect/>
          <a:stretch>
            <a:fillRect/>
          </a:stretch>
        </p:blipFill>
        <p:spPr bwMode="auto">
          <a:xfrm>
            <a:off x="3177979" y="2088889"/>
            <a:ext cx="967456" cy="1564216"/>
          </a:xfrm>
          <a:prstGeom prst="rect">
            <a:avLst/>
          </a:prstGeom>
          <a:noFill/>
          <a:scene3d>
            <a:camera prst="orthographicFront">
              <a:rot lat="0" lon="10799999" rev="0"/>
            </a:camera>
            <a:lightRig rig="threePt" dir="t"/>
          </a:scene3d>
        </p:spPr>
      </p:pic>
      <p:pic>
        <p:nvPicPr>
          <p:cNvPr id="136200" name="Picture 8" descr="フリー素材 イラスト 無料棒人間 に対する画像結果">
            <a:extLst>
              <a:ext uri="{FF2B5EF4-FFF2-40B4-BE49-F238E27FC236}">
                <a16:creationId xmlns:a16="http://schemas.microsoft.com/office/drawing/2014/main" id="{1CD797F2-51A9-7298-BF80-6F7E7FE098E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19963" y="1568450"/>
            <a:ext cx="968375" cy="1565275"/>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7465BC05-ADF5-8F57-2FFD-2519B2302239}"/>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0DB433A5-8AD6-DAAF-9A9F-2A3C675ACEFA}"/>
              </a:ext>
            </a:extLst>
          </p:cNvPr>
          <p:cNvPicPr>
            <a:picLocks noChangeAspect="1" noChangeArrowheads="1"/>
          </p:cNvPicPr>
          <p:nvPr/>
        </p:nvPicPr>
        <p:blipFill>
          <a:blip r:embed="rId4"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3837229" y="2526713"/>
            <a:ext cx="967456" cy="1564216"/>
          </a:xfrm>
          <a:prstGeom prst="rect">
            <a:avLst/>
          </a:prstGeom>
          <a:noFill/>
          <a:scene3d>
            <a:camera prst="orthographicFront">
              <a:rot lat="0" lon="10799999" rev="0"/>
            </a:camera>
            <a:lightRig rig="threePt" dir="t"/>
          </a:scene3d>
        </p:spPr>
      </p:pic>
      <p:pic>
        <p:nvPicPr>
          <p:cNvPr id="136203" name="Picture 8" descr="フリー素材 イラスト 無料棒人間 に対する画像結果">
            <a:extLst>
              <a:ext uri="{FF2B5EF4-FFF2-40B4-BE49-F238E27FC236}">
                <a16:creationId xmlns:a16="http://schemas.microsoft.com/office/drawing/2014/main" id="{BCF5FB4C-5A8A-3671-7075-DBF2349EA25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688138" y="2124075"/>
            <a:ext cx="968375" cy="1565275"/>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3">
            <a:extLst>
              <a:ext uri="{FF2B5EF4-FFF2-40B4-BE49-F238E27FC236}">
                <a16:creationId xmlns:a16="http://schemas.microsoft.com/office/drawing/2014/main" id="{DB61550F-8BF7-A787-7707-A5633457C45B}"/>
              </a:ext>
            </a:extLst>
          </p:cNvPr>
          <p:cNvSpPr txBox="1"/>
          <p:nvPr/>
        </p:nvSpPr>
        <p:spPr>
          <a:xfrm>
            <a:off x="6324600" y="4105275"/>
            <a:ext cx="249872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latin typeface="Meiryo UI" panose="020B0604030504040204" pitchFamily="50" charset="-128"/>
                <a:ea typeface="Meiryo UI" panose="020B0604030504040204" pitchFamily="50" charset="-128"/>
              </a:rPr>
              <a:t>質問グループ側</a:t>
            </a:r>
            <a:endParaRPr lang="en-US" altLang="ja-JP" sz="2800" kern="0" dirty="0">
              <a:solidFill>
                <a:sysClr val="windowText" lastClr="000000"/>
              </a:solidFill>
              <a:latin typeface="Meiryo UI" panose="020B0604030504040204" pitchFamily="50" charset="-128"/>
              <a:ea typeface="Meiryo UI" panose="020B0604030504040204" pitchFamily="50" charset="-128"/>
            </a:endParaRPr>
          </a:p>
        </p:txBody>
      </p:sp>
      <p:sp>
        <p:nvSpPr>
          <p:cNvPr id="17" name="テキスト ボックス 3">
            <a:extLst>
              <a:ext uri="{FF2B5EF4-FFF2-40B4-BE49-F238E27FC236}">
                <a16:creationId xmlns:a16="http://schemas.microsoft.com/office/drawing/2014/main" id="{03D135B0-ABDE-2872-FA72-8EC418CB047F}"/>
              </a:ext>
            </a:extLst>
          </p:cNvPr>
          <p:cNvSpPr txBox="1"/>
          <p:nvPr/>
        </p:nvSpPr>
        <p:spPr>
          <a:xfrm>
            <a:off x="3071813" y="4105275"/>
            <a:ext cx="2498725"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latin typeface="Meiryo UI" panose="020B0604030504040204" pitchFamily="50" charset="-128"/>
                <a:ea typeface="Meiryo UI" panose="020B0604030504040204" pitchFamily="50" charset="-128"/>
              </a:rPr>
              <a:t>発表グループ側</a:t>
            </a:r>
            <a:endParaRPr lang="en-US" altLang="ja-JP" sz="2800" kern="0" dirty="0">
              <a:solidFill>
                <a:sysClr val="windowText" lastClr="000000"/>
              </a:solidFill>
              <a:latin typeface="Meiryo UI" panose="020B0604030504040204" pitchFamily="50" charset="-128"/>
              <a:ea typeface="Meiryo UI" panose="020B0604030504040204" pitchFamily="50" charset="-128"/>
            </a:endParaRPr>
          </a:p>
        </p:txBody>
      </p:sp>
      <p:sp>
        <p:nvSpPr>
          <p:cNvPr id="18" name="テキスト ボックス 18">
            <a:extLst>
              <a:ext uri="{FF2B5EF4-FFF2-40B4-BE49-F238E27FC236}">
                <a16:creationId xmlns:a16="http://schemas.microsoft.com/office/drawing/2014/main" id="{CEF5BD09-6C24-2C06-AEE6-05BB50066FFE}"/>
              </a:ext>
            </a:extLst>
          </p:cNvPr>
          <p:cNvSpPr txBox="1">
            <a:spLocks noChangeArrowheads="1"/>
          </p:cNvSpPr>
          <p:nvPr/>
        </p:nvSpPr>
        <p:spPr bwMode="auto">
          <a:xfrm>
            <a:off x="7573963" y="3119438"/>
            <a:ext cx="3094037" cy="774700"/>
          </a:xfrm>
          <a:prstGeom prst="rect">
            <a:avLst/>
          </a:prstGeom>
          <a:solidFill>
            <a:srgbClr val="FFFFFF"/>
          </a:solid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Meiryo UI" panose="020B0604030504040204" pitchFamily="50" charset="-128"/>
                <a:ea typeface="Meiryo UI" panose="020B0604030504040204" pitchFamily="50" charset="-128"/>
              </a:rPr>
              <a:t>・２グループの対面方式</a:t>
            </a:r>
            <a:endParaRPr lang="en-US" altLang="ja-JP" sz="2215" dirty="0">
              <a:solidFill>
                <a:srgbClr val="FF0000"/>
              </a:solidFill>
              <a:latin typeface="Meiryo UI" panose="020B0604030504040204" pitchFamily="50" charset="-128"/>
              <a:ea typeface="Meiryo UI" panose="020B0604030504040204" pitchFamily="50" charset="-128"/>
            </a:endParaRPr>
          </a:p>
          <a:p>
            <a:pPr>
              <a:defRPr/>
            </a:pPr>
            <a:r>
              <a:rPr lang="ja-JP" altLang="en-US" sz="2215" dirty="0">
                <a:solidFill>
                  <a:srgbClr val="FF0000"/>
                </a:solidFill>
                <a:latin typeface="Meiryo UI" panose="020B0604030504040204" pitchFamily="50" charset="-128"/>
                <a:ea typeface="Meiryo UI" panose="020B0604030504040204" pitchFamily="50" charset="-128"/>
              </a:rPr>
              <a:t>・発表用紙</a:t>
            </a:r>
            <a:r>
              <a:rPr lang="en-US" altLang="ja-JP" sz="2215" dirty="0">
                <a:solidFill>
                  <a:srgbClr val="FF0000"/>
                </a:solidFill>
                <a:latin typeface="Meiryo UI" panose="020B0604030504040204" pitchFamily="50" charset="-128"/>
                <a:ea typeface="Meiryo UI" panose="020B0604030504040204" pitchFamily="50" charset="-128"/>
              </a:rPr>
              <a:t>…A</a:t>
            </a:r>
            <a:r>
              <a:rPr lang="ja-JP" altLang="en-US" sz="2215" dirty="0">
                <a:solidFill>
                  <a:srgbClr val="FF0000"/>
                </a:solidFill>
                <a:latin typeface="Meiryo UI" panose="020B0604030504040204" pitchFamily="50" charset="-128"/>
                <a:ea typeface="Meiryo UI" panose="020B0604030504040204" pitchFamily="50" charset="-128"/>
              </a:rPr>
              <a:t>３を使用</a:t>
            </a:r>
            <a:endParaRPr lang="en-US" altLang="ja-JP" sz="2215" dirty="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BD68DEC-A32C-0B78-3FEF-3E90CA78DF77}"/>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Meiryo UI" panose="020B0604030504040204" pitchFamily="50" charset="-128"/>
                <a:ea typeface="Meiryo UI" panose="020B0604030504040204" pitchFamily="50" charset="-128"/>
              </a:rPr>
              <a:t>発表方法</a:t>
            </a:r>
            <a:endParaRPr lang="en-US" altLang="ja-JP" sz="3200" kern="0" dirty="0">
              <a:solidFill>
                <a:sysClr val="windowText" lastClr="000000"/>
              </a:solidFill>
              <a:latin typeface="Meiryo UI" panose="020B0604030504040204" pitchFamily="50" charset="-128"/>
              <a:ea typeface="Meiryo UI" panose="020B0604030504040204" pitchFamily="50" charset="-128"/>
            </a:endParaRPr>
          </a:p>
        </p:txBody>
      </p:sp>
      <p:sp>
        <p:nvSpPr>
          <p:cNvPr id="20" name="Rectangle 4">
            <a:extLst>
              <a:ext uri="{FF2B5EF4-FFF2-40B4-BE49-F238E27FC236}">
                <a16:creationId xmlns:a16="http://schemas.microsoft.com/office/drawing/2014/main" id="{EB6B4400-E19C-70FD-07FF-A95414AEFB9C}"/>
              </a:ext>
            </a:extLst>
          </p:cNvPr>
          <p:cNvSpPr>
            <a:spLocks noChangeArrowheads="1"/>
          </p:cNvSpPr>
          <p:nvPr/>
        </p:nvSpPr>
        <p:spPr bwMode="auto">
          <a:xfrm>
            <a:off x="1454150" y="4837113"/>
            <a:ext cx="4752975" cy="2020887"/>
          </a:xfrm>
          <a:prstGeom prst="rect">
            <a:avLst/>
          </a:prstGeom>
          <a:noFill/>
          <a:ln>
            <a:noFill/>
          </a:ln>
        </p:spPr>
        <p:txBody>
          <a:bodyPr lIns="96839" tIns="49212" rIns="96839" bIns="49212"/>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3000" dirty="0"/>
              <a:t>　　発表順序</a:t>
            </a:r>
            <a:endParaRPr lang="en-US" altLang="ja-JP" sz="3000" dirty="0"/>
          </a:p>
          <a:p>
            <a:pPr eaLnBrk="1" hangingPunct="1">
              <a:lnSpc>
                <a:spcPct val="90000"/>
              </a:lnSpc>
              <a:buFontTx/>
              <a:buNone/>
              <a:defRPr/>
            </a:pPr>
            <a:r>
              <a:rPr lang="ja-JP" altLang="en-US" sz="3000" dirty="0"/>
              <a:t>　　　　・　</a:t>
            </a:r>
            <a:r>
              <a:rPr lang="en-US" altLang="ja-JP" sz="3000" dirty="0">
                <a:latin typeface="+mn-ea"/>
                <a:ea typeface="+mn-ea"/>
              </a:rPr>
              <a:t>1</a:t>
            </a:r>
            <a:r>
              <a:rPr lang="ja-JP" altLang="en-US" sz="3000" dirty="0">
                <a:latin typeface="+mn-ea"/>
                <a:ea typeface="+mn-ea"/>
              </a:rPr>
              <a:t> → </a:t>
            </a:r>
            <a:r>
              <a:rPr lang="en-US" altLang="ja-JP" sz="3000" dirty="0">
                <a:latin typeface="+mn-ea"/>
                <a:ea typeface="+mn-ea"/>
              </a:rPr>
              <a:t>2</a:t>
            </a:r>
            <a:r>
              <a:rPr lang="ja-JP" altLang="en-US" sz="3000" dirty="0">
                <a:latin typeface="+mn-ea"/>
                <a:ea typeface="+mn-ea"/>
              </a:rPr>
              <a:t>　 </a:t>
            </a:r>
            <a:r>
              <a:rPr lang="en-US" altLang="ja-JP" sz="3000" dirty="0">
                <a:latin typeface="+mn-ea"/>
                <a:ea typeface="+mn-ea"/>
              </a:rPr>
              <a:t>2</a:t>
            </a:r>
            <a:r>
              <a:rPr lang="ja-JP" altLang="en-US" sz="3000" dirty="0">
                <a:latin typeface="+mn-ea"/>
                <a:ea typeface="+mn-ea"/>
              </a:rPr>
              <a:t> → </a:t>
            </a:r>
            <a:r>
              <a:rPr lang="en-US" altLang="ja-JP" sz="3000" dirty="0">
                <a:latin typeface="+mn-ea"/>
                <a:ea typeface="+mn-ea"/>
              </a:rPr>
              <a:t>1</a:t>
            </a:r>
            <a:r>
              <a:rPr lang="ja-JP" altLang="en-US" sz="3000" dirty="0">
                <a:latin typeface="+mn-ea"/>
                <a:ea typeface="+mn-ea"/>
              </a:rPr>
              <a:t>　</a:t>
            </a:r>
            <a:endParaRPr lang="en-US" altLang="ja-JP" sz="3000" dirty="0">
              <a:latin typeface="+mn-ea"/>
              <a:ea typeface="+mn-ea"/>
            </a:endParaRPr>
          </a:p>
          <a:p>
            <a:pPr eaLnBrk="1" hangingPunct="1">
              <a:lnSpc>
                <a:spcPct val="90000"/>
              </a:lnSpc>
              <a:buFontTx/>
              <a:buNone/>
              <a:defRPr/>
            </a:pPr>
            <a:r>
              <a:rPr lang="ja-JP" altLang="en-US" sz="3000" dirty="0">
                <a:latin typeface="+mn-ea"/>
                <a:ea typeface="+mn-ea"/>
              </a:rPr>
              <a:t>　　　　・　</a:t>
            </a:r>
            <a:r>
              <a:rPr lang="en-US" altLang="ja-JP" sz="3000" dirty="0">
                <a:latin typeface="+mn-ea"/>
                <a:ea typeface="+mn-ea"/>
              </a:rPr>
              <a:t>3</a:t>
            </a:r>
            <a:r>
              <a:rPr lang="ja-JP" altLang="en-US" sz="3000" dirty="0">
                <a:latin typeface="+mn-ea"/>
                <a:ea typeface="+mn-ea"/>
              </a:rPr>
              <a:t> → </a:t>
            </a:r>
            <a:r>
              <a:rPr lang="en-US" altLang="ja-JP" sz="3000" dirty="0">
                <a:latin typeface="+mn-ea"/>
                <a:ea typeface="+mn-ea"/>
              </a:rPr>
              <a:t>4</a:t>
            </a:r>
            <a:r>
              <a:rPr lang="ja-JP" altLang="en-US" sz="3000" dirty="0">
                <a:latin typeface="+mn-ea"/>
                <a:ea typeface="+mn-ea"/>
              </a:rPr>
              <a:t>　 </a:t>
            </a:r>
            <a:r>
              <a:rPr lang="en-US" altLang="ja-JP" sz="3000" dirty="0">
                <a:latin typeface="+mn-ea"/>
                <a:ea typeface="+mn-ea"/>
              </a:rPr>
              <a:t>4 </a:t>
            </a:r>
            <a:r>
              <a:rPr lang="ja-JP" altLang="en-US" sz="3000" dirty="0">
                <a:latin typeface="+mn-ea"/>
                <a:ea typeface="+mn-ea"/>
              </a:rPr>
              <a:t>→ </a:t>
            </a:r>
            <a:r>
              <a:rPr lang="en-US" altLang="ja-JP" sz="3000" dirty="0">
                <a:latin typeface="+mn-ea"/>
                <a:ea typeface="+mn-ea"/>
              </a:rPr>
              <a:t>3</a:t>
            </a:r>
          </a:p>
          <a:p>
            <a:pPr eaLnBrk="1" hangingPunct="1">
              <a:lnSpc>
                <a:spcPct val="90000"/>
              </a:lnSpc>
              <a:buFontTx/>
              <a:buNone/>
              <a:defRPr/>
            </a:pPr>
            <a:r>
              <a:rPr lang="ja-JP" altLang="en-US" sz="3000" dirty="0">
                <a:latin typeface="+mn-ea"/>
                <a:ea typeface="+mn-ea"/>
              </a:rPr>
              <a:t>　　　　・　</a:t>
            </a:r>
            <a:r>
              <a:rPr lang="en-US" altLang="ja-JP" sz="3000" dirty="0">
                <a:latin typeface="+mn-ea"/>
                <a:ea typeface="+mn-ea"/>
              </a:rPr>
              <a:t>5 </a:t>
            </a:r>
            <a:r>
              <a:rPr lang="ja-JP" altLang="en-US" sz="3000" dirty="0">
                <a:latin typeface="+mn-ea"/>
                <a:ea typeface="+mn-ea"/>
              </a:rPr>
              <a:t>→ </a:t>
            </a:r>
            <a:r>
              <a:rPr lang="en-US" altLang="ja-JP" sz="3000" dirty="0">
                <a:latin typeface="+mn-ea"/>
                <a:ea typeface="+mn-ea"/>
              </a:rPr>
              <a:t>6   6 </a:t>
            </a:r>
            <a:r>
              <a:rPr lang="ja-JP" altLang="en-US" sz="3000" dirty="0">
                <a:latin typeface="+mn-ea"/>
                <a:ea typeface="+mn-ea"/>
              </a:rPr>
              <a:t>→ </a:t>
            </a:r>
            <a:r>
              <a:rPr lang="en-US" altLang="ja-JP" sz="3000" dirty="0">
                <a:latin typeface="+mn-ea"/>
                <a:ea typeface="+mn-ea"/>
              </a:rPr>
              <a:t>5</a:t>
            </a:r>
            <a:endParaRPr lang="ja-JP" altLang="en-US" sz="2600" dirty="0"/>
          </a:p>
        </p:txBody>
      </p:sp>
      <p:sp>
        <p:nvSpPr>
          <p:cNvPr id="136209" name="Rectangle 4">
            <a:extLst>
              <a:ext uri="{FF2B5EF4-FFF2-40B4-BE49-F238E27FC236}">
                <a16:creationId xmlns:a16="http://schemas.microsoft.com/office/drawing/2014/main" id="{39FCABF4-3FEE-BE09-9B14-15E3F90E9464}"/>
              </a:ext>
            </a:extLst>
          </p:cNvPr>
          <p:cNvSpPr>
            <a:spLocks noChangeArrowheads="1"/>
          </p:cNvSpPr>
          <p:nvPr/>
        </p:nvSpPr>
        <p:spPr bwMode="auto">
          <a:xfrm>
            <a:off x="6207125" y="4938713"/>
            <a:ext cx="9001125" cy="610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9" tIns="49212" rIns="96839" bIns="49212"/>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800"/>
              <a:t>発表準備：１分</a:t>
            </a:r>
          </a:p>
          <a:p>
            <a:pPr eaLnBrk="1" hangingPunct="1">
              <a:lnSpc>
                <a:spcPct val="90000"/>
              </a:lnSpc>
              <a:buFontTx/>
              <a:buNone/>
            </a:pPr>
            <a:r>
              <a:rPr lang="ja-JP" altLang="en-US" sz="2800"/>
              <a:t>発表時間：５分</a:t>
            </a:r>
            <a:endParaRPr lang="en-US" altLang="ja-JP" sz="2800"/>
          </a:p>
          <a:p>
            <a:pPr eaLnBrk="1" hangingPunct="1">
              <a:lnSpc>
                <a:spcPct val="90000"/>
              </a:lnSpc>
              <a:buFontTx/>
              <a:buNone/>
            </a:pPr>
            <a:r>
              <a:rPr lang="ja-JP" altLang="en-US" sz="2800"/>
              <a:t>質疑応答：２分</a:t>
            </a:r>
          </a:p>
          <a:p>
            <a:pPr eaLnBrk="1" hangingPunct="1">
              <a:lnSpc>
                <a:spcPct val="90000"/>
              </a:lnSpc>
              <a:buFontTx/>
              <a:buNone/>
            </a:pPr>
            <a:r>
              <a:rPr lang="ja-JP" altLang="en-US" sz="2800"/>
              <a:t>ｱﾄﾞﾊﾞｲｻﾞｰｺﾒﾝﾄ：２分</a:t>
            </a:r>
            <a:endParaRPr lang="ja-JP" altLang="en-US" sz="24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3">
            <a:extLst>
              <a:ext uri="{FF2B5EF4-FFF2-40B4-BE49-F238E27FC236}">
                <a16:creationId xmlns:a16="http://schemas.microsoft.com/office/drawing/2014/main" id="{AC6FB345-0265-405F-4A40-FC92FB08F02E}"/>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37220" name="正方形/長方形 4">
            <a:extLst>
              <a:ext uri="{FF2B5EF4-FFF2-40B4-BE49-F238E27FC236}">
                <a16:creationId xmlns:a16="http://schemas.microsoft.com/office/drawing/2014/main" id="{5D4C43AE-5EB7-6821-5AE7-BB27B4397498}"/>
              </a:ext>
            </a:extLst>
          </p:cNvPr>
          <p:cNvSpPr>
            <a:spLocks noChangeArrowheads="1"/>
          </p:cNvSpPr>
          <p:nvPr/>
        </p:nvSpPr>
        <p:spPr bwMode="auto">
          <a:xfrm>
            <a:off x="2922588" y="6078538"/>
            <a:ext cx="6307137" cy="400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DF19E1C6-3E02-0993-2CA8-52ADEEB6A117}"/>
              </a:ext>
            </a:extLst>
          </p:cNvPr>
          <p:cNvGraphicFramePr>
            <a:graphicFrameLocks noChangeAspect="1"/>
          </p:cNvGraphicFramePr>
          <p:nvPr>
            <p:extLst>
              <p:ext uri="{D42A27DB-BD31-4B8C-83A1-F6EECF244321}">
                <p14:modId xmlns:p14="http://schemas.microsoft.com/office/powerpoint/2010/main" val="1766686416"/>
              </p:ext>
            </p:extLst>
          </p:nvPr>
        </p:nvGraphicFramePr>
        <p:xfrm>
          <a:off x="3076575" y="74613"/>
          <a:ext cx="6038850" cy="6718299"/>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2533F96A-2D23-95C8-1664-686FB7770BCC}"/>
                          </a:ext>
                        </a:extLst>
                      </p:cNvPr>
                      <p:cNvPicPr/>
                      <p:nvPr/>
                    </p:nvPicPr>
                    <p:blipFill>
                      <a:blip r:embed="rId3"/>
                      <a:stretch>
                        <a:fillRect/>
                      </a:stretch>
                    </p:blipFill>
                    <p:spPr>
                      <a:xfrm>
                        <a:off x="3076575" y="74613"/>
                        <a:ext cx="6038850" cy="6718299"/>
                      </a:xfrm>
                      <a:prstGeom prst="rect">
                        <a:avLst/>
                      </a:prstGeom>
                    </p:spPr>
                  </p:pic>
                </p:oleObj>
              </mc:Fallback>
            </mc:AlternateContent>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3">
            <a:extLst>
              <a:ext uri="{FF2B5EF4-FFF2-40B4-BE49-F238E27FC236}">
                <a16:creationId xmlns:a16="http://schemas.microsoft.com/office/drawing/2014/main" id="{B6C40115-6C25-2231-D507-202990F6CA0C}"/>
              </a:ext>
            </a:extLst>
          </p:cNvPr>
          <p:cNvSpPr txBox="1">
            <a:spLocks noChangeArrowheads="1"/>
          </p:cNvSpPr>
          <p:nvPr/>
        </p:nvSpPr>
        <p:spPr bwMode="auto">
          <a:xfrm>
            <a:off x="123825" y="74613"/>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0">
                <a:latin typeface="メイリオ" panose="020B0604030504040204" pitchFamily="50" charset="-128"/>
                <a:ea typeface="メイリオ" panose="020B0604030504040204" pitchFamily="50" charset="-128"/>
              </a:rPr>
              <a:t>スケジュール</a:t>
            </a:r>
          </a:p>
        </p:txBody>
      </p:sp>
      <p:sp>
        <p:nvSpPr>
          <p:cNvPr id="138244" name="正方形/長方形 4">
            <a:extLst>
              <a:ext uri="{FF2B5EF4-FFF2-40B4-BE49-F238E27FC236}">
                <a16:creationId xmlns:a16="http://schemas.microsoft.com/office/drawing/2014/main" id="{38673561-1966-74B2-304A-7F98AC404446}"/>
              </a:ext>
            </a:extLst>
          </p:cNvPr>
          <p:cNvSpPr>
            <a:spLocks noChangeArrowheads="1"/>
          </p:cNvSpPr>
          <p:nvPr/>
        </p:nvSpPr>
        <p:spPr bwMode="auto">
          <a:xfrm>
            <a:off x="2922588" y="6424613"/>
            <a:ext cx="6307137" cy="40005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1400" b="1">
                <a:solidFill>
                  <a:srgbClr val="000000"/>
                </a:solidFill>
                <a:latin typeface="Times New Roman" panose="02020603050405020304" pitchFamily="18" charset="0"/>
                <a:ea typeface="ＭＳ Ｐゴシック" panose="020B0600070205080204" pitchFamily="50" charset="-128"/>
              </a:defRPr>
            </a:lvl1pPr>
            <a:lvl2pPr marL="742950" indent="-285750">
              <a:defRPr kumimoji="1" sz="1400" b="1">
                <a:solidFill>
                  <a:srgbClr val="000000"/>
                </a:solidFill>
                <a:latin typeface="Times New Roman" panose="02020603050405020304" pitchFamily="18" charset="0"/>
                <a:ea typeface="ＭＳ Ｐゴシック" panose="020B0600070205080204" pitchFamily="50" charset="-128"/>
              </a:defRPr>
            </a:lvl2pPr>
            <a:lvl3pPr marL="1143000" indent="-228600">
              <a:defRPr kumimoji="1" sz="1400" b="1">
                <a:solidFill>
                  <a:srgbClr val="000000"/>
                </a:solidFill>
                <a:latin typeface="Times New Roman" panose="02020603050405020304" pitchFamily="18" charset="0"/>
                <a:ea typeface="ＭＳ Ｐゴシック" panose="020B0600070205080204" pitchFamily="50" charset="-128"/>
              </a:defRPr>
            </a:lvl3pPr>
            <a:lvl4pPr marL="1600200" indent="-228600">
              <a:defRPr kumimoji="1" sz="1400" b="1">
                <a:solidFill>
                  <a:srgbClr val="000000"/>
                </a:solidFill>
                <a:latin typeface="Times New Roman" panose="02020603050405020304" pitchFamily="18" charset="0"/>
                <a:ea typeface="ＭＳ Ｐゴシック" panose="020B0600070205080204" pitchFamily="50" charset="-128"/>
              </a:defRPr>
            </a:lvl4pPr>
            <a:lvl5pPr marL="2057400" indent="-228600">
              <a:defRPr kumimoji="1" sz="1400" b="1">
                <a:solidFill>
                  <a:srgbClr val="000000"/>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1400" b="1">
                <a:solidFill>
                  <a:srgbClr val="000000"/>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endParaRPr lang="ja-JP" altLang="en-US">
              <a:latin typeface="メイリオ" panose="020B0604030504040204" pitchFamily="50" charset="-128"/>
              <a:ea typeface="メイリオ" panose="020B0604030504040204" pitchFamily="50" charset="-128"/>
            </a:endParaRPr>
          </a:p>
        </p:txBody>
      </p:sp>
      <p:graphicFrame>
        <p:nvGraphicFramePr>
          <p:cNvPr id="2" name="オブジェクト 1">
            <a:extLst>
              <a:ext uri="{FF2B5EF4-FFF2-40B4-BE49-F238E27FC236}">
                <a16:creationId xmlns:a16="http://schemas.microsoft.com/office/drawing/2014/main" id="{1BB95C1F-B775-A455-0F46-1CB9985DF877}"/>
              </a:ext>
            </a:extLst>
          </p:cNvPr>
          <p:cNvGraphicFramePr>
            <a:graphicFrameLocks noChangeAspect="1"/>
          </p:cNvGraphicFramePr>
          <p:nvPr>
            <p:extLst>
              <p:ext uri="{D42A27DB-BD31-4B8C-83A1-F6EECF244321}">
                <p14:modId xmlns:p14="http://schemas.microsoft.com/office/powerpoint/2010/main" val="1222477551"/>
              </p:ext>
            </p:extLst>
          </p:nvPr>
        </p:nvGraphicFramePr>
        <p:xfrm>
          <a:off x="3076575" y="74613"/>
          <a:ext cx="6038850" cy="6718299"/>
        </p:xfrm>
        <a:graphic>
          <a:graphicData uri="http://schemas.openxmlformats.org/presentationml/2006/ole">
            <mc:AlternateContent xmlns:mc="http://schemas.openxmlformats.org/markup-compatibility/2006">
              <mc:Choice xmlns:v="urn:schemas-microsoft-com:vml" Requires="v">
                <p:oleObj name="Worksheet" r:id="rId2" imgW="6953277" imgH="8559657" progId="Excel.Sheet.12">
                  <p:embed/>
                </p:oleObj>
              </mc:Choice>
              <mc:Fallback>
                <p:oleObj name="Worksheet" r:id="rId2" imgW="6953277" imgH="8559657" progId="Excel.Sheet.12">
                  <p:embed/>
                  <p:pic>
                    <p:nvPicPr>
                      <p:cNvPr id="2" name="オブジェクト 1">
                        <a:extLst>
                          <a:ext uri="{FF2B5EF4-FFF2-40B4-BE49-F238E27FC236}">
                            <a16:creationId xmlns:a16="http://schemas.microsoft.com/office/drawing/2014/main" id="{DF19E1C6-3E02-0993-2CA8-52ADEEB6A117}"/>
                          </a:ext>
                        </a:extLst>
                      </p:cNvPr>
                      <p:cNvPicPr/>
                      <p:nvPr/>
                    </p:nvPicPr>
                    <p:blipFill>
                      <a:blip r:embed="rId3"/>
                      <a:stretch>
                        <a:fillRect/>
                      </a:stretch>
                    </p:blipFill>
                    <p:spPr>
                      <a:xfrm>
                        <a:off x="3076575" y="74613"/>
                        <a:ext cx="6038850" cy="6718299"/>
                      </a:xfrm>
                      <a:prstGeom prst="rect">
                        <a:avLst/>
                      </a:prstGeom>
                    </p:spPr>
                  </p:pic>
                </p:oleObj>
              </mc:Fallback>
            </mc:AlternateContent>
          </a:graphicData>
        </a:graphic>
      </p:graphicFrame>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C3937A0-41B3-B2A5-49AA-B049BF26A8A7}"/>
              </a:ext>
            </a:extLst>
          </p:cNvPr>
          <p:cNvSpPr txBox="1"/>
          <p:nvPr/>
        </p:nvSpPr>
        <p:spPr>
          <a:xfrm>
            <a:off x="3000375" y="188913"/>
            <a:ext cx="6072188" cy="547687"/>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955" b="0" kern="0" dirty="0">
                <a:solidFill>
                  <a:sysClr val="windowText" lastClr="000000"/>
                </a:solidFill>
                <a:latin typeface="Meiryo UI" panose="020B0604030504040204" pitchFamily="50" charset="-128"/>
                <a:ea typeface="Meiryo UI" panose="020B0604030504040204" pitchFamily="50" charset="-128"/>
              </a:rPr>
              <a:t>★アンケートの記入をお願いします。★</a:t>
            </a:r>
            <a:endParaRPr lang="en-US" altLang="ja-JP" sz="2955" b="0" kern="0" dirty="0">
              <a:solidFill>
                <a:sysClr val="windowText" lastClr="00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A0933C4E-608B-8C51-31D0-C63EE28DF9E3}"/>
              </a:ext>
            </a:extLst>
          </p:cNvPr>
          <p:cNvSpPr txBox="1"/>
          <p:nvPr/>
        </p:nvSpPr>
        <p:spPr>
          <a:xfrm>
            <a:off x="2063750" y="5181600"/>
            <a:ext cx="7723188" cy="120015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400" b="0" kern="0" dirty="0">
                <a:solidFill>
                  <a:sysClr val="windowText" lastClr="000000"/>
                </a:solidFill>
                <a:latin typeface="Meiryo UI" panose="020B0604030504040204" pitchFamily="50" charset="-128"/>
                <a:ea typeface="Meiryo UI" panose="020B0604030504040204" pitchFamily="50" charset="-128"/>
              </a:rPr>
              <a:t>皆さんの机の上の封筒の中に</a:t>
            </a:r>
            <a:r>
              <a:rPr lang="en-US" altLang="ja-JP" sz="2400" b="0" kern="0" dirty="0">
                <a:solidFill>
                  <a:sysClr val="windowText" lastClr="000000"/>
                </a:solidFill>
                <a:latin typeface="Meiryo UI" panose="020B0604030504040204" pitchFamily="50" charset="-128"/>
                <a:ea typeface="Meiryo UI" panose="020B0604030504040204" pitchFamily="50" charset="-128"/>
              </a:rPr>
              <a:t>QR</a:t>
            </a:r>
            <a:r>
              <a:rPr lang="ja-JP" altLang="en-US" sz="2400" b="0" kern="0" dirty="0">
                <a:solidFill>
                  <a:sysClr val="windowText" lastClr="000000"/>
                </a:solidFill>
                <a:latin typeface="Meiryo UI" panose="020B0604030504040204" pitchFamily="50" charset="-128"/>
                <a:ea typeface="Meiryo UI" panose="020B0604030504040204" pitchFamily="50" charset="-128"/>
              </a:rPr>
              <a:t>コードが入った用紙があるので</a:t>
            </a:r>
            <a:endParaRPr lang="en-US" altLang="ja-JP" sz="2400" b="0" kern="0" dirty="0">
              <a:solidFill>
                <a:sysClr val="windowText" lastClr="000000"/>
              </a:solidFill>
              <a:latin typeface="Meiryo UI" panose="020B0604030504040204" pitchFamily="50" charset="-128"/>
              <a:ea typeface="Meiryo UI" panose="020B0604030504040204" pitchFamily="50" charset="-128"/>
            </a:endParaRPr>
          </a:p>
          <a:p>
            <a:pPr>
              <a:defRPr/>
            </a:pPr>
            <a:r>
              <a:rPr lang="ja-JP" altLang="en-US" sz="2400" b="0" kern="0" dirty="0">
                <a:solidFill>
                  <a:sysClr val="windowText" lastClr="000000"/>
                </a:solidFill>
                <a:latin typeface="Meiryo UI" panose="020B0604030504040204" pitchFamily="50" charset="-128"/>
                <a:ea typeface="Meiryo UI" panose="020B0604030504040204" pitchFamily="50" charset="-128"/>
              </a:rPr>
              <a:t>スマホで読み取ってアンケートの回答をお願いします。</a:t>
            </a:r>
            <a:endParaRPr lang="en-US" altLang="ja-JP" sz="2400" b="0" kern="0" dirty="0">
              <a:solidFill>
                <a:sysClr val="windowText" lastClr="000000"/>
              </a:solidFill>
              <a:latin typeface="Meiryo UI" panose="020B0604030504040204" pitchFamily="50" charset="-128"/>
              <a:ea typeface="Meiryo UI" panose="020B0604030504040204" pitchFamily="50" charset="-128"/>
            </a:endParaRPr>
          </a:p>
          <a:p>
            <a:pPr>
              <a:defRPr/>
            </a:pPr>
            <a:r>
              <a:rPr lang="ja-JP" altLang="en-US" sz="2400" b="0" kern="0" dirty="0">
                <a:solidFill>
                  <a:sysClr val="windowText" lastClr="000000"/>
                </a:solidFill>
                <a:latin typeface="Meiryo UI" panose="020B0604030504040204" pitchFamily="50" charset="-128"/>
                <a:ea typeface="Meiryo UI" panose="020B0604030504040204" pitchFamily="50" charset="-128"/>
              </a:rPr>
              <a:t>回答が済んだ方から、気を付けてお帰りください。</a:t>
            </a:r>
            <a:endParaRPr lang="en-US" altLang="ja-JP" sz="2400" b="0" kern="0" dirty="0">
              <a:solidFill>
                <a:sysClr val="windowText" lastClr="000000"/>
              </a:solidFill>
              <a:latin typeface="Meiryo UI" panose="020B0604030504040204" pitchFamily="50" charset="-128"/>
              <a:ea typeface="Meiryo UI" panose="020B0604030504040204" pitchFamily="50" charset="-128"/>
            </a:endParaRPr>
          </a:p>
        </p:txBody>
      </p:sp>
      <p:pic>
        <p:nvPicPr>
          <p:cNvPr id="139268" name="Picture 6" descr="2026年度QCサークルリーダー研修会（初級）アンケート 用 QR コード">
            <a:extLst>
              <a:ext uri="{FF2B5EF4-FFF2-40B4-BE49-F238E27FC236}">
                <a16:creationId xmlns:a16="http://schemas.microsoft.com/office/drawing/2014/main" id="{10E976DA-D7C2-9B00-7B9D-E9DBDDCC0C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76725" y="966788"/>
            <a:ext cx="3638550" cy="363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a:extLst>
              <a:ext uri="{FF2B5EF4-FFF2-40B4-BE49-F238E27FC236}">
                <a16:creationId xmlns:a16="http://schemas.microsoft.com/office/drawing/2014/main" id="{98E8260F-CF3D-AE5F-5072-B31B1531A1A2}"/>
              </a:ext>
            </a:extLst>
          </p:cNvPr>
          <p:cNvSpPr txBox="1">
            <a:spLocks noChangeArrowheads="1"/>
          </p:cNvSpPr>
          <p:nvPr/>
        </p:nvSpPr>
        <p:spPr bwMode="auto">
          <a:xfrm>
            <a:off x="3844925" y="1177925"/>
            <a:ext cx="4994275" cy="4354513"/>
          </a:xfrm>
          <a:prstGeom prst="rect">
            <a:avLst/>
          </a:prstGeom>
          <a:noFill/>
          <a:ln>
            <a:noFill/>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defRPr/>
            </a:pPr>
            <a:r>
              <a:rPr lang="ja-JP" altLang="en-US" sz="27693">
                <a:solidFill>
                  <a:schemeClr val="hlink"/>
                </a:solidFill>
                <a:ea typeface="HG行書体" panose="03000609000000000000" pitchFamily="65" charset="-128"/>
              </a:rPr>
              <a:t>終</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Text Box 3">
            <a:extLst>
              <a:ext uri="{FF2B5EF4-FFF2-40B4-BE49-F238E27FC236}">
                <a16:creationId xmlns:a16="http://schemas.microsoft.com/office/drawing/2014/main" id="{04D37CDE-C9B1-4258-4644-F3C79CD0E5BB}"/>
              </a:ext>
            </a:extLst>
          </p:cNvPr>
          <p:cNvSpPr txBox="1">
            <a:spLocks noChangeArrowheads="1"/>
          </p:cNvSpPr>
          <p:nvPr/>
        </p:nvSpPr>
        <p:spPr bwMode="auto">
          <a:xfrm>
            <a:off x="3143250" y="5016500"/>
            <a:ext cx="57753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600" dirty="0">
                <a:solidFill>
                  <a:srgbClr val="000000"/>
                </a:solidFill>
                <a:ea typeface="ＭＳ ゴシック" panose="020B0609070205080204" pitchFamily="49" charset="-128"/>
              </a:rPr>
              <a:t>《</a:t>
            </a:r>
            <a:r>
              <a:rPr lang="ja-JP" altLang="en-US" sz="1600" dirty="0">
                <a:solidFill>
                  <a:srgbClr val="000000"/>
                </a:solidFill>
                <a:ea typeface="ＭＳ ゴシック" panose="020B0609070205080204" pitchFamily="49" charset="-128"/>
              </a:rPr>
              <a:t>５Ｗ１Ｈで考える</a:t>
            </a:r>
            <a:r>
              <a:rPr lang="en-US" altLang="ja-JP" sz="1600" dirty="0">
                <a:solidFill>
                  <a:srgbClr val="000000"/>
                </a:solidFill>
                <a:ea typeface="ＭＳ ゴシック" panose="020B0609070205080204" pitchFamily="49" charset="-128"/>
              </a:rPr>
              <a:t>》</a:t>
            </a:r>
          </a:p>
          <a:p>
            <a:pPr eaLnBrk="1" hangingPunct="1">
              <a:spcBef>
                <a:spcPct val="0"/>
              </a:spcBef>
              <a:buFontTx/>
              <a:buNone/>
            </a:pPr>
            <a:r>
              <a:rPr lang="ja-JP" altLang="en-US" sz="1600" dirty="0">
                <a:solidFill>
                  <a:srgbClr val="000000"/>
                </a:solidFill>
                <a:ea typeface="ＭＳ ゴシック" panose="020B0609070205080204" pitchFamily="49" charset="-128"/>
              </a:rPr>
              <a:t>・なにを　　　　（対象）</a:t>
            </a:r>
            <a:r>
              <a:rPr lang="en-US" altLang="ja-JP" sz="1600" dirty="0">
                <a:solidFill>
                  <a:srgbClr val="000000"/>
                </a:solidFill>
                <a:ea typeface="ＭＳ ゴシック" panose="020B0609070205080204" pitchFamily="49" charset="-128"/>
              </a:rPr>
              <a:t>WHAT</a:t>
            </a:r>
            <a:r>
              <a:rPr lang="ja-JP" altLang="en-US" sz="1600" dirty="0">
                <a:solidFill>
                  <a:srgbClr val="000000"/>
                </a:solidFill>
                <a:ea typeface="ＭＳ ゴシック" panose="020B0609070205080204" pitchFamily="49" charset="-128"/>
              </a:rPr>
              <a:t>　　なにをなすべきか</a:t>
            </a:r>
          </a:p>
          <a:p>
            <a:pPr eaLnBrk="1" hangingPunct="1">
              <a:spcBef>
                <a:spcPct val="0"/>
              </a:spcBef>
              <a:buFontTx/>
              <a:buNone/>
            </a:pPr>
            <a:r>
              <a:rPr lang="ja-JP" altLang="en-US" sz="1600" dirty="0">
                <a:solidFill>
                  <a:srgbClr val="000000"/>
                </a:solidFill>
                <a:ea typeface="ＭＳ ゴシック" panose="020B0609070205080204" pitchFamily="49" charset="-128"/>
              </a:rPr>
              <a:t>・なぜ　　　　　（目的）</a:t>
            </a:r>
            <a:r>
              <a:rPr lang="en-US" altLang="ja-JP" sz="1600" dirty="0">
                <a:solidFill>
                  <a:srgbClr val="000000"/>
                </a:solidFill>
                <a:ea typeface="ＭＳ ゴシック" panose="020B0609070205080204" pitchFamily="49" charset="-128"/>
              </a:rPr>
              <a:t>WHY</a:t>
            </a:r>
            <a:r>
              <a:rPr lang="ja-JP" altLang="en-US" sz="1600" dirty="0">
                <a:solidFill>
                  <a:srgbClr val="000000"/>
                </a:solidFill>
                <a:ea typeface="ＭＳ ゴシック" panose="020B0609070205080204" pitchFamily="49" charset="-128"/>
              </a:rPr>
              <a:t>　　   なぜそうするのか</a:t>
            </a:r>
          </a:p>
          <a:p>
            <a:pPr eaLnBrk="1" hangingPunct="1">
              <a:spcBef>
                <a:spcPct val="0"/>
              </a:spcBef>
              <a:buFontTx/>
              <a:buNone/>
            </a:pPr>
            <a:r>
              <a:rPr lang="ja-JP" altLang="en-US" sz="1600" dirty="0">
                <a:solidFill>
                  <a:srgbClr val="000000"/>
                </a:solidFill>
                <a:ea typeface="ＭＳ ゴシック" panose="020B0609070205080204" pitchFamily="49" charset="-128"/>
              </a:rPr>
              <a:t>・どこで　　　　（場所）</a:t>
            </a:r>
            <a:r>
              <a:rPr lang="en-US" altLang="ja-JP" sz="1600" dirty="0">
                <a:solidFill>
                  <a:srgbClr val="000000"/>
                </a:solidFill>
                <a:ea typeface="ＭＳ ゴシック" panose="020B0609070205080204" pitchFamily="49" charset="-128"/>
              </a:rPr>
              <a:t>WHERE     </a:t>
            </a:r>
            <a:r>
              <a:rPr lang="ja-JP" altLang="en-US" sz="1600" dirty="0">
                <a:solidFill>
                  <a:srgbClr val="000000"/>
                </a:solidFill>
                <a:ea typeface="ＭＳ ゴシック" panose="020B0609070205080204" pitchFamily="49" charset="-128"/>
              </a:rPr>
              <a:t>どこでなすべきか</a:t>
            </a:r>
          </a:p>
          <a:p>
            <a:pPr eaLnBrk="1" hangingPunct="1">
              <a:spcBef>
                <a:spcPct val="0"/>
              </a:spcBef>
              <a:buFontTx/>
              <a:buNone/>
            </a:pPr>
            <a:r>
              <a:rPr lang="ja-JP" altLang="en-US" sz="1600" dirty="0">
                <a:solidFill>
                  <a:srgbClr val="000000"/>
                </a:solidFill>
                <a:ea typeface="ＭＳ ゴシック" panose="020B0609070205080204" pitchFamily="49" charset="-128"/>
              </a:rPr>
              <a:t>・いつ　　　　　（時期）</a:t>
            </a:r>
            <a:r>
              <a:rPr lang="en-US" altLang="ja-JP" sz="1600" dirty="0">
                <a:solidFill>
                  <a:srgbClr val="000000"/>
                </a:solidFill>
                <a:ea typeface="ＭＳ ゴシック" panose="020B0609070205080204" pitchFamily="49" charset="-128"/>
              </a:rPr>
              <a:t>WHEN</a:t>
            </a:r>
            <a:r>
              <a:rPr lang="ja-JP" altLang="en-US" sz="1600" dirty="0">
                <a:solidFill>
                  <a:srgbClr val="000000"/>
                </a:solidFill>
                <a:ea typeface="ＭＳ ゴシック" panose="020B0609070205080204" pitchFamily="49" charset="-128"/>
              </a:rPr>
              <a:t>　　いつなすべきか</a:t>
            </a:r>
          </a:p>
          <a:p>
            <a:pPr eaLnBrk="1" hangingPunct="1">
              <a:spcBef>
                <a:spcPct val="0"/>
              </a:spcBef>
              <a:buFontTx/>
              <a:buNone/>
            </a:pPr>
            <a:r>
              <a:rPr lang="ja-JP" altLang="en-US" sz="1600" dirty="0">
                <a:solidFill>
                  <a:srgbClr val="000000"/>
                </a:solidFill>
                <a:ea typeface="ＭＳ ゴシック" panose="020B0609070205080204" pitchFamily="49" charset="-128"/>
              </a:rPr>
              <a:t>・だれが　　　　（人）　</a:t>
            </a:r>
            <a:r>
              <a:rPr lang="en-US" altLang="ja-JP" sz="1600" dirty="0">
                <a:solidFill>
                  <a:srgbClr val="000000"/>
                </a:solidFill>
                <a:ea typeface="ＭＳ ゴシック" panose="020B0609070205080204" pitchFamily="49" charset="-128"/>
              </a:rPr>
              <a:t>WHO</a:t>
            </a:r>
            <a:r>
              <a:rPr lang="ja-JP" altLang="en-US" sz="1600" dirty="0">
                <a:solidFill>
                  <a:srgbClr val="000000"/>
                </a:solidFill>
                <a:ea typeface="ＭＳ ゴシック" panose="020B0609070205080204" pitchFamily="49" charset="-128"/>
              </a:rPr>
              <a:t>　  　だれがなすべきか</a:t>
            </a:r>
          </a:p>
          <a:p>
            <a:pPr eaLnBrk="1" hangingPunct="1">
              <a:spcBef>
                <a:spcPct val="0"/>
              </a:spcBef>
              <a:buFontTx/>
              <a:buNone/>
            </a:pPr>
            <a:r>
              <a:rPr lang="ja-JP" altLang="en-US" sz="1600" dirty="0">
                <a:solidFill>
                  <a:srgbClr val="000000"/>
                </a:solidFill>
                <a:ea typeface="ＭＳ ゴシック" panose="020B0609070205080204" pitchFamily="49" charset="-128"/>
              </a:rPr>
              <a:t>・どのようにして（方法）</a:t>
            </a:r>
            <a:r>
              <a:rPr lang="en-US" altLang="ja-JP" sz="1600" dirty="0">
                <a:solidFill>
                  <a:srgbClr val="000000"/>
                </a:solidFill>
                <a:ea typeface="ＭＳ ゴシック" panose="020B0609070205080204" pitchFamily="49" charset="-128"/>
              </a:rPr>
              <a:t>HOW</a:t>
            </a:r>
            <a:r>
              <a:rPr lang="ja-JP" altLang="en-US" sz="1600" dirty="0">
                <a:solidFill>
                  <a:srgbClr val="000000"/>
                </a:solidFill>
                <a:ea typeface="ＭＳ ゴシック" panose="020B0609070205080204" pitchFamily="49" charset="-128"/>
              </a:rPr>
              <a:t>　　  どのようになすべきか</a:t>
            </a:r>
          </a:p>
        </p:txBody>
      </p:sp>
      <p:sp>
        <p:nvSpPr>
          <p:cNvPr id="142339" name="Rectangle 5">
            <a:extLst>
              <a:ext uri="{FF2B5EF4-FFF2-40B4-BE49-F238E27FC236}">
                <a16:creationId xmlns:a16="http://schemas.microsoft.com/office/drawing/2014/main" id="{967403E4-BE57-F7B9-74D7-857E34F4E10A}"/>
              </a:ext>
            </a:extLst>
          </p:cNvPr>
          <p:cNvSpPr>
            <a:spLocks noChangeArrowheads="1"/>
          </p:cNvSpPr>
          <p:nvPr/>
        </p:nvSpPr>
        <p:spPr bwMode="auto">
          <a:xfrm>
            <a:off x="1806575" y="352425"/>
            <a:ext cx="20764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500">
                <a:solidFill>
                  <a:srgbClr val="FF0000"/>
                </a:solidFill>
                <a:latin typeface="ＭＳ Ｐゴシック" panose="020B0600070205080204" pitchFamily="50" charset="-128"/>
              </a:rPr>
              <a:t>【</a:t>
            </a:r>
            <a:r>
              <a:rPr lang="ja-JP" altLang="en-US" sz="1500">
                <a:solidFill>
                  <a:srgbClr val="FF0000"/>
                </a:solidFill>
                <a:latin typeface="ＭＳ Ｐゴシック" panose="020B0600070205080204" pitchFamily="50" charset="-128"/>
              </a:rPr>
              <a:t>標準化（ルール化）する</a:t>
            </a:r>
            <a:r>
              <a:rPr lang="en-US" altLang="ja-JP" sz="1500">
                <a:solidFill>
                  <a:srgbClr val="FF0000"/>
                </a:solidFill>
                <a:latin typeface="ＭＳ Ｐゴシック" panose="020B0600070205080204" pitchFamily="50" charset="-128"/>
              </a:rPr>
              <a:t>】</a:t>
            </a:r>
            <a:endParaRPr lang="en-US" altLang="ja-JP" sz="1400">
              <a:solidFill>
                <a:srgbClr val="FF0000"/>
              </a:solidFill>
            </a:endParaRPr>
          </a:p>
        </p:txBody>
      </p:sp>
      <p:sp>
        <p:nvSpPr>
          <p:cNvPr id="142340" name="Rectangle 6">
            <a:extLst>
              <a:ext uri="{FF2B5EF4-FFF2-40B4-BE49-F238E27FC236}">
                <a16:creationId xmlns:a16="http://schemas.microsoft.com/office/drawing/2014/main" id="{394145E8-EA2B-3EED-52C5-294AC4E1FBC6}"/>
              </a:ext>
            </a:extLst>
          </p:cNvPr>
          <p:cNvSpPr>
            <a:spLocks noChangeArrowheads="1"/>
          </p:cNvSpPr>
          <p:nvPr/>
        </p:nvSpPr>
        <p:spPr bwMode="auto">
          <a:xfrm>
            <a:off x="1860550" y="561975"/>
            <a:ext cx="40036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500">
                <a:solidFill>
                  <a:srgbClr val="000000"/>
                </a:solidFill>
                <a:latin typeface="ＭＳ Ｐゴシック" panose="020B0600070205080204" pitchFamily="50" charset="-128"/>
              </a:rPr>
              <a:t>・効果を持続する対策を標準化し制定・改定する。</a:t>
            </a:r>
            <a:endParaRPr lang="ja-JP" altLang="en-US" sz="1400">
              <a:solidFill>
                <a:srgbClr val="000000"/>
              </a:solidFill>
            </a:endParaRPr>
          </a:p>
        </p:txBody>
      </p:sp>
      <p:sp>
        <p:nvSpPr>
          <p:cNvPr id="142341" name="Rectangle 7">
            <a:extLst>
              <a:ext uri="{FF2B5EF4-FFF2-40B4-BE49-F238E27FC236}">
                <a16:creationId xmlns:a16="http://schemas.microsoft.com/office/drawing/2014/main" id="{8836F3E4-D64E-2448-FA1E-A48C63F72D30}"/>
              </a:ext>
            </a:extLst>
          </p:cNvPr>
          <p:cNvSpPr>
            <a:spLocks noChangeArrowheads="1"/>
          </p:cNvSpPr>
          <p:nvPr/>
        </p:nvSpPr>
        <p:spPr bwMode="auto">
          <a:xfrm>
            <a:off x="1844675" y="771525"/>
            <a:ext cx="25638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500" b="0">
                <a:solidFill>
                  <a:srgbClr val="000000"/>
                </a:solidFill>
                <a:latin typeface="ＭＳ Ｐゴシック" panose="020B0600070205080204" pitchFamily="50" charset="-128"/>
              </a:rPr>
              <a:t>　</a:t>
            </a:r>
            <a:r>
              <a:rPr lang="en-US" altLang="ja-JP" sz="1500">
                <a:solidFill>
                  <a:srgbClr val="000000"/>
                </a:solidFill>
                <a:latin typeface="ＭＳ Ｐゴシック" panose="020B0600070205080204" pitchFamily="50" charset="-128"/>
              </a:rPr>
              <a:t>※</a:t>
            </a:r>
            <a:r>
              <a:rPr lang="ja-JP" altLang="en-US" sz="1500">
                <a:solidFill>
                  <a:srgbClr val="000000"/>
                </a:solidFill>
                <a:latin typeface="ＭＳ Ｐゴシック" panose="020B0600070205080204" pitchFamily="50" charset="-128"/>
              </a:rPr>
              <a:t>規定、規格、マニュアルなど</a:t>
            </a:r>
            <a:endParaRPr lang="ja-JP" altLang="en-US" sz="1400">
              <a:solidFill>
                <a:srgbClr val="000000"/>
              </a:solidFill>
            </a:endParaRPr>
          </a:p>
        </p:txBody>
      </p:sp>
      <p:sp>
        <p:nvSpPr>
          <p:cNvPr id="142342" name="Rectangle 8">
            <a:extLst>
              <a:ext uri="{FF2B5EF4-FFF2-40B4-BE49-F238E27FC236}">
                <a16:creationId xmlns:a16="http://schemas.microsoft.com/office/drawing/2014/main" id="{091A9AFC-18E8-78F6-F6DF-9D2EC58ED413}"/>
              </a:ext>
            </a:extLst>
          </p:cNvPr>
          <p:cNvSpPr>
            <a:spLocks noChangeArrowheads="1"/>
          </p:cNvSpPr>
          <p:nvPr/>
        </p:nvSpPr>
        <p:spPr bwMode="auto">
          <a:xfrm>
            <a:off x="1860550" y="979488"/>
            <a:ext cx="28829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500">
                <a:solidFill>
                  <a:srgbClr val="000000"/>
                </a:solidFill>
                <a:latin typeface="ＭＳ Ｐゴシック" panose="020B0600070205080204" pitchFamily="50" charset="-128"/>
              </a:rPr>
              <a:t>・標準化は「５Ｗ１Ｈ」で明確にする。</a:t>
            </a:r>
            <a:endParaRPr lang="ja-JP" altLang="en-US" sz="1400">
              <a:solidFill>
                <a:srgbClr val="000000"/>
              </a:solidFill>
            </a:endParaRPr>
          </a:p>
        </p:txBody>
      </p:sp>
      <p:sp>
        <p:nvSpPr>
          <p:cNvPr id="142343" name="Rectangle 9">
            <a:extLst>
              <a:ext uri="{FF2B5EF4-FFF2-40B4-BE49-F238E27FC236}">
                <a16:creationId xmlns:a16="http://schemas.microsoft.com/office/drawing/2014/main" id="{F914D195-30B8-08A6-DFF6-C635AB8411E0}"/>
              </a:ext>
            </a:extLst>
          </p:cNvPr>
          <p:cNvSpPr>
            <a:spLocks noChangeArrowheads="1"/>
          </p:cNvSpPr>
          <p:nvPr/>
        </p:nvSpPr>
        <p:spPr bwMode="auto">
          <a:xfrm>
            <a:off x="1800225" y="2779713"/>
            <a:ext cx="11557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500">
                <a:solidFill>
                  <a:srgbClr val="FF0000"/>
                </a:solidFill>
                <a:latin typeface="ＭＳ Ｐゴシック" panose="020B0600070205080204" pitchFamily="50" charset="-128"/>
              </a:rPr>
              <a:t>【</a:t>
            </a:r>
            <a:r>
              <a:rPr lang="ja-JP" altLang="en-US" sz="1500">
                <a:solidFill>
                  <a:srgbClr val="FF0000"/>
                </a:solidFill>
                <a:latin typeface="ＭＳ Ｐゴシック" panose="020B0600070205080204" pitchFamily="50" charset="-128"/>
              </a:rPr>
              <a:t>管理の定着</a:t>
            </a:r>
            <a:r>
              <a:rPr lang="en-US" altLang="ja-JP" sz="1500">
                <a:solidFill>
                  <a:srgbClr val="FF0000"/>
                </a:solidFill>
                <a:latin typeface="ＭＳ Ｐゴシック" panose="020B0600070205080204" pitchFamily="50" charset="-128"/>
              </a:rPr>
              <a:t>】</a:t>
            </a:r>
            <a:endParaRPr lang="en-US" altLang="ja-JP" sz="1400">
              <a:solidFill>
                <a:srgbClr val="FF0000"/>
              </a:solidFill>
            </a:endParaRPr>
          </a:p>
        </p:txBody>
      </p:sp>
      <p:sp>
        <p:nvSpPr>
          <p:cNvPr id="142344" name="Rectangle 10">
            <a:extLst>
              <a:ext uri="{FF2B5EF4-FFF2-40B4-BE49-F238E27FC236}">
                <a16:creationId xmlns:a16="http://schemas.microsoft.com/office/drawing/2014/main" id="{799E0AB8-FD99-5D23-AC9C-A64105917987}"/>
              </a:ext>
            </a:extLst>
          </p:cNvPr>
          <p:cNvSpPr>
            <a:spLocks noChangeArrowheads="1"/>
          </p:cNvSpPr>
          <p:nvPr/>
        </p:nvSpPr>
        <p:spPr bwMode="auto">
          <a:xfrm>
            <a:off x="1788339" y="3011488"/>
            <a:ext cx="721832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dirty="0">
                <a:solidFill>
                  <a:srgbClr val="000000"/>
                </a:solidFill>
              </a:rPr>
              <a:t>・</a:t>
            </a:r>
            <a:r>
              <a:rPr lang="ja-JP" altLang="en-US" sz="1500" dirty="0">
                <a:solidFill>
                  <a:srgbClr val="000000"/>
                </a:solidFill>
              </a:rPr>
              <a:t>標準化した内容を、担当者や関係者に周知徹底・教育訓練をし、継続する仕組みをつくる</a:t>
            </a:r>
          </a:p>
        </p:txBody>
      </p:sp>
      <p:sp>
        <p:nvSpPr>
          <p:cNvPr id="142345" name="Text Box 12">
            <a:extLst>
              <a:ext uri="{FF2B5EF4-FFF2-40B4-BE49-F238E27FC236}">
                <a16:creationId xmlns:a16="http://schemas.microsoft.com/office/drawing/2014/main" id="{2FBCEB88-9DAF-E6BA-203B-964439F87B9B}"/>
              </a:ext>
            </a:extLst>
          </p:cNvPr>
          <p:cNvSpPr txBox="1">
            <a:spLocks noChangeArrowheads="1"/>
          </p:cNvSpPr>
          <p:nvPr/>
        </p:nvSpPr>
        <p:spPr bwMode="auto">
          <a:xfrm>
            <a:off x="6457950" y="628650"/>
            <a:ext cx="2381250" cy="4000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a:solidFill>
                  <a:srgbClr val="000000"/>
                </a:solidFill>
              </a:rPr>
              <a:t>ダルマ落としの例</a:t>
            </a:r>
          </a:p>
        </p:txBody>
      </p:sp>
      <p:pic>
        <p:nvPicPr>
          <p:cNvPr id="142346" name="Picture 14">
            <a:extLst>
              <a:ext uri="{FF2B5EF4-FFF2-40B4-BE49-F238E27FC236}">
                <a16:creationId xmlns:a16="http://schemas.microsoft.com/office/drawing/2014/main" id="{DEE8716A-AB10-72B4-4826-27F9A5AEEB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1274763"/>
            <a:ext cx="8175625"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42347" name="Picture 17">
            <a:extLst>
              <a:ext uri="{FF2B5EF4-FFF2-40B4-BE49-F238E27FC236}">
                <a16:creationId xmlns:a16="http://schemas.microsoft.com/office/drawing/2014/main" id="{F917653A-1878-96B0-A2C8-B1F514F6E0AA}"/>
              </a:ext>
            </a:extLst>
          </p:cNvPr>
          <p:cNvSpPr>
            <a:spLocks noChangeAspect="1" noChangeArrowheads="1"/>
          </p:cNvSpPr>
          <p:nvPr/>
        </p:nvSpPr>
        <p:spPr bwMode="auto">
          <a:xfrm>
            <a:off x="2005013" y="3316288"/>
            <a:ext cx="8172450" cy="175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endParaRPr lang="ja-JP" altLang="en-US" sz="1400">
              <a:solidFill>
                <a:srgbClr val="000000"/>
              </a:solidFill>
            </a:endParaRPr>
          </a:p>
        </p:txBody>
      </p:sp>
    </p:spTree>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4386" name="スライド番号プレースホルダ 3">
            <a:extLst>
              <a:ext uri="{FF2B5EF4-FFF2-40B4-BE49-F238E27FC236}">
                <a16:creationId xmlns:a16="http://schemas.microsoft.com/office/drawing/2014/main" id="{26E56DF4-3B84-3547-443D-85C29CA37A2C}"/>
              </a:ext>
            </a:extLst>
          </p:cNvPr>
          <p:cNvSpPr txBox="1">
            <a:spLocks noGrp="1"/>
          </p:cNvSpPr>
          <p:nvPr/>
        </p:nvSpPr>
        <p:spPr bwMode="auto">
          <a:xfrm>
            <a:off x="8077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fld id="{65F6CE7D-9D5C-40FE-AB80-A7BC16AAA4CE}" type="slidenum">
              <a:rPr lang="en-US" altLang="ja-JP" sz="1400" b="0">
                <a:solidFill>
                  <a:srgbClr val="000000"/>
                </a:solidFill>
              </a:rPr>
              <a:pPr algn="r" eaLnBrk="1" hangingPunct="1">
                <a:spcBef>
                  <a:spcPct val="0"/>
                </a:spcBef>
                <a:buFontTx/>
                <a:buNone/>
              </a:pPr>
              <a:t>98</a:t>
            </a:fld>
            <a:endParaRPr lang="en-US" altLang="ja-JP" sz="1400" b="0">
              <a:solidFill>
                <a:srgbClr val="000000"/>
              </a:solidFill>
            </a:endParaRPr>
          </a:p>
        </p:txBody>
      </p:sp>
      <p:sp>
        <p:nvSpPr>
          <p:cNvPr id="144387" name="AutoShape 4">
            <a:extLst>
              <a:ext uri="{FF2B5EF4-FFF2-40B4-BE49-F238E27FC236}">
                <a16:creationId xmlns:a16="http://schemas.microsoft.com/office/drawing/2014/main" id="{8C4EBB3D-1ED1-D0E4-7CBD-991B2231323D}"/>
              </a:ext>
            </a:extLst>
          </p:cNvPr>
          <p:cNvSpPr>
            <a:spLocks noChangeArrowheads="1"/>
          </p:cNvSpPr>
          <p:nvPr/>
        </p:nvSpPr>
        <p:spPr bwMode="auto">
          <a:xfrm>
            <a:off x="1800225" y="685800"/>
            <a:ext cx="8534400" cy="5410200"/>
          </a:xfrm>
          <a:prstGeom prst="foldedCorner">
            <a:avLst>
              <a:gd name="adj" fmla="val 5787"/>
            </a:avLst>
          </a:prstGeom>
          <a:solidFill>
            <a:schemeClr val="bg1"/>
          </a:solidFill>
          <a:ln w="9525">
            <a:solidFill>
              <a:schemeClr val="tx1"/>
            </a:solidFill>
            <a:round/>
            <a:headEnd/>
            <a:tailEnd/>
          </a:ln>
          <a:effectLst>
            <a:outerShdw dist="107763" dir="2700000" algn="ctr" rotWithShape="0">
              <a:schemeClr val="bg2"/>
            </a:outerShdw>
          </a:effectLst>
        </p:spPr>
        <p:txBody>
          <a:bodyPr wrap="none"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800">
              <a:solidFill>
                <a:srgbClr val="000000"/>
              </a:solidFill>
              <a:ea typeface="ＭＳ ゴシック" panose="020B0609070205080204" pitchFamily="49" charset="-128"/>
            </a:endParaRPr>
          </a:p>
        </p:txBody>
      </p:sp>
      <p:pic>
        <p:nvPicPr>
          <p:cNvPr id="144388" name="Picture 69">
            <a:extLst>
              <a:ext uri="{FF2B5EF4-FFF2-40B4-BE49-F238E27FC236}">
                <a16:creationId xmlns:a16="http://schemas.microsoft.com/office/drawing/2014/main" id="{233DF303-580B-5A0C-1439-0944AE2F5A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62563" y="3521075"/>
            <a:ext cx="4941252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44389" name="Picture 70">
            <a:extLst>
              <a:ext uri="{FF2B5EF4-FFF2-40B4-BE49-F238E27FC236}">
                <a16:creationId xmlns:a16="http://schemas.microsoft.com/office/drawing/2014/main" id="{30113F21-6D3A-4149-B422-88A29CAF7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0263" y="2911475"/>
            <a:ext cx="49412526"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44390" name="Text Box 71">
            <a:extLst>
              <a:ext uri="{FF2B5EF4-FFF2-40B4-BE49-F238E27FC236}">
                <a16:creationId xmlns:a16="http://schemas.microsoft.com/office/drawing/2014/main" id="{A5BE82E9-9BF7-6AC1-6699-EC4F49A0D6FF}"/>
              </a:ext>
            </a:extLst>
          </p:cNvPr>
          <p:cNvSpPr txBox="1">
            <a:spLocks noChangeArrowheads="1"/>
          </p:cNvSpPr>
          <p:nvPr/>
        </p:nvSpPr>
        <p:spPr bwMode="auto">
          <a:xfrm>
            <a:off x="8669338" y="1074738"/>
            <a:ext cx="1260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400">
                <a:solidFill>
                  <a:srgbClr val="000000"/>
                </a:solidFill>
              </a:rPr>
              <a:t>〈</a:t>
            </a:r>
            <a:r>
              <a:rPr lang="ja-JP" altLang="en-US" sz="1400">
                <a:solidFill>
                  <a:srgbClr val="000000"/>
                </a:solidFill>
              </a:rPr>
              <a:t>図面化（例）</a:t>
            </a:r>
            <a:r>
              <a:rPr lang="en-US" altLang="ja-JP" sz="1400">
                <a:solidFill>
                  <a:srgbClr val="000000"/>
                </a:solidFill>
              </a:rPr>
              <a:t>〉</a:t>
            </a:r>
          </a:p>
        </p:txBody>
      </p:sp>
      <p:pic>
        <p:nvPicPr>
          <p:cNvPr id="144391" name="Picture 110">
            <a:extLst>
              <a:ext uri="{FF2B5EF4-FFF2-40B4-BE49-F238E27FC236}">
                <a16:creationId xmlns:a16="http://schemas.microsoft.com/office/drawing/2014/main" id="{8414525A-9495-2A12-878F-452B55D654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8325" y="6189663"/>
            <a:ext cx="9648825"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44392" name="Text Box 476">
            <a:extLst>
              <a:ext uri="{FF2B5EF4-FFF2-40B4-BE49-F238E27FC236}">
                <a16:creationId xmlns:a16="http://schemas.microsoft.com/office/drawing/2014/main" id="{FD80EF6E-C73D-62E1-96EC-F483A8868B27}"/>
              </a:ext>
            </a:extLst>
          </p:cNvPr>
          <p:cNvSpPr txBox="1">
            <a:spLocks noChangeArrowheads="1"/>
          </p:cNvSpPr>
          <p:nvPr/>
        </p:nvSpPr>
        <p:spPr bwMode="auto">
          <a:xfrm>
            <a:off x="1809750" y="209550"/>
            <a:ext cx="5191125" cy="3698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800">
                <a:solidFill>
                  <a:srgbClr val="000000"/>
                </a:solidFill>
              </a:rPr>
              <a:t>標準化　</a:t>
            </a:r>
            <a:r>
              <a:rPr lang="en-US" altLang="ja-JP" sz="1800">
                <a:solidFill>
                  <a:srgbClr val="000000"/>
                </a:solidFill>
              </a:rPr>
              <a:t>《</a:t>
            </a:r>
            <a:r>
              <a:rPr lang="ja-JP" altLang="ja-JP" sz="1800">
                <a:solidFill>
                  <a:srgbClr val="000000"/>
                </a:solidFill>
              </a:rPr>
              <a:t>ダルマの積み方・叩き方</a:t>
            </a:r>
            <a:r>
              <a:rPr lang="en-US" altLang="ja-JP" sz="1800">
                <a:solidFill>
                  <a:srgbClr val="000000"/>
                </a:solidFill>
              </a:rPr>
              <a:t>》</a:t>
            </a:r>
          </a:p>
        </p:txBody>
      </p:sp>
      <p:sp>
        <p:nvSpPr>
          <p:cNvPr id="144393" name="Line 1066">
            <a:extLst>
              <a:ext uri="{FF2B5EF4-FFF2-40B4-BE49-F238E27FC236}">
                <a16:creationId xmlns:a16="http://schemas.microsoft.com/office/drawing/2014/main" id="{71659505-7C17-597F-AC14-365810ECBDAD}"/>
              </a:ext>
            </a:extLst>
          </p:cNvPr>
          <p:cNvSpPr>
            <a:spLocks noChangeShapeType="1"/>
          </p:cNvSpPr>
          <p:nvPr/>
        </p:nvSpPr>
        <p:spPr bwMode="auto">
          <a:xfrm>
            <a:off x="4010025" y="4829175"/>
            <a:ext cx="3648075"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44394" name="Oval 1063">
            <a:extLst>
              <a:ext uri="{FF2B5EF4-FFF2-40B4-BE49-F238E27FC236}">
                <a16:creationId xmlns:a16="http://schemas.microsoft.com/office/drawing/2014/main" id="{D7BCA50E-9257-43E4-E926-153536CE1E00}"/>
              </a:ext>
            </a:extLst>
          </p:cNvPr>
          <p:cNvSpPr>
            <a:spLocks noChangeArrowheads="1"/>
          </p:cNvSpPr>
          <p:nvPr/>
        </p:nvSpPr>
        <p:spPr bwMode="auto">
          <a:xfrm rot="10800000" flipH="1">
            <a:off x="8678863" y="3973513"/>
            <a:ext cx="88900" cy="461962"/>
          </a:xfrm>
          <a:prstGeom prst="ellipse">
            <a:avLst/>
          </a:prstGeom>
          <a:gradFill rotWithShape="0">
            <a:gsLst>
              <a:gs pos="0">
                <a:srgbClr val="FF9900"/>
              </a:gs>
              <a:gs pos="50000">
                <a:srgbClr val="FFFFFF"/>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395" name="Line 1067">
            <a:extLst>
              <a:ext uri="{FF2B5EF4-FFF2-40B4-BE49-F238E27FC236}">
                <a16:creationId xmlns:a16="http://schemas.microsoft.com/office/drawing/2014/main" id="{C79ADBD5-7B9B-EBD0-BBB7-107DD746A68E}"/>
              </a:ext>
            </a:extLst>
          </p:cNvPr>
          <p:cNvSpPr>
            <a:spLocks noChangeShapeType="1"/>
          </p:cNvSpPr>
          <p:nvPr/>
        </p:nvSpPr>
        <p:spPr bwMode="auto">
          <a:xfrm>
            <a:off x="4524375" y="2381250"/>
            <a:ext cx="390525" cy="0"/>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396" name="Line 1068">
            <a:extLst>
              <a:ext uri="{FF2B5EF4-FFF2-40B4-BE49-F238E27FC236}">
                <a16:creationId xmlns:a16="http://schemas.microsoft.com/office/drawing/2014/main" id="{B7180E9B-FBAC-93E0-ED51-149EE5978690}"/>
              </a:ext>
            </a:extLst>
          </p:cNvPr>
          <p:cNvSpPr>
            <a:spLocks noChangeShapeType="1"/>
          </p:cNvSpPr>
          <p:nvPr/>
        </p:nvSpPr>
        <p:spPr bwMode="auto">
          <a:xfrm>
            <a:off x="4530725" y="2806700"/>
            <a:ext cx="390525" cy="0"/>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397" name="Line 1069">
            <a:extLst>
              <a:ext uri="{FF2B5EF4-FFF2-40B4-BE49-F238E27FC236}">
                <a16:creationId xmlns:a16="http://schemas.microsoft.com/office/drawing/2014/main" id="{6FB3DD4C-F8B5-314B-0A85-5DB6BA073A62}"/>
              </a:ext>
            </a:extLst>
          </p:cNvPr>
          <p:cNvSpPr>
            <a:spLocks noChangeShapeType="1"/>
          </p:cNvSpPr>
          <p:nvPr/>
        </p:nvSpPr>
        <p:spPr bwMode="auto">
          <a:xfrm>
            <a:off x="4537075" y="3222625"/>
            <a:ext cx="390525" cy="0"/>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398" name="Line 1070">
            <a:extLst>
              <a:ext uri="{FF2B5EF4-FFF2-40B4-BE49-F238E27FC236}">
                <a16:creationId xmlns:a16="http://schemas.microsoft.com/office/drawing/2014/main" id="{D13530BE-1E40-0C15-3B64-0E4E00258D15}"/>
              </a:ext>
            </a:extLst>
          </p:cNvPr>
          <p:cNvSpPr>
            <a:spLocks noChangeShapeType="1"/>
          </p:cNvSpPr>
          <p:nvPr/>
        </p:nvSpPr>
        <p:spPr bwMode="auto">
          <a:xfrm>
            <a:off x="4533900" y="3638550"/>
            <a:ext cx="390525" cy="0"/>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399" name="Line 1071">
            <a:extLst>
              <a:ext uri="{FF2B5EF4-FFF2-40B4-BE49-F238E27FC236}">
                <a16:creationId xmlns:a16="http://schemas.microsoft.com/office/drawing/2014/main" id="{7718E20D-33C0-C6A9-E09E-5CFD735C6F84}"/>
              </a:ext>
            </a:extLst>
          </p:cNvPr>
          <p:cNvSpPr>
            <a:spLocks noChangeShapeType="1"/>
          </p:cNvSpPr>
          <p:nvPr/>
        </p:nvSpPr>
        <p:spPr bwMode="auto">
          <a:xfrm>
            <a:off x="4540250" y="4054475"/>
            <a:ext cx="390525" cy="0"/>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00" name="Text Box 1072">
            <a:extLst>
              <a:ext uri="{FF2B5EF4-FFF2-40B4-BE49-F238E27FC236}">
                <a16:creationId xmlns:a16="http://schemas.microsoft.com/office/drawing/2014/main" id="{DF54C024-5EAF-02E1-7B01-AD3EAD0004FB}"/>
              </a:ext>
            </a:extLst>
          </p:cNvPr>
          <p:cNvSpPr txBox="1">
            <a:spLocks noChangeArrowheads="1"/>
          </p:cNvSpPr>
          <p:nvPr/>
        </p:nvSpPr>
        <p:spPr bwMode="auto">
          <a:xfrm>
            <a:off x="4133850" y="2219325"/>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緑</a:t>
            </a:r>
          </a:p>
        </p:txBody>
      </p:sp>
      <p:sp>
        <p:nvSpPr>
          <p:cNvPr id="144401" name="Text Box 1073">
            <a:extLst>
              <a:ext uri="{FF2B5EF4-FFF2-40B4-BE49-F238E27FC236}">
                <a16:creationId xmlns:a16="http://schemas.microsoft.com/office/drawing/2014/main" id="{099F59A1-7C2E-B923-0EE1-1111013CDE08}"/>
              </a:ext>
            </a:extLst>
          </p:cNvPr>
          <p:cNvSpPr txBox="1">
            <a:spLocks noChangeArrowheads="1"/>
          </p:cNvSpPr>
          <p:nvPr/>
        </p:nvSpPr>
        <p:spPr bwMode="auto">
          <a:xfrm>
            <a:off x="3892550" y="2663825"/>
            <a:ext cx="714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水色</a:t>
            </a:r>
          </a:p>
        </p:txBody>
      </p:sp>
      <p:sp>
        <p:nvSpPr>
          <p:cNvPr id="144402" name="Text Box 1074">
            <a:extLst>
              <a:ext uri="{FF2B5EF4-FFF2-40B4-BE49-F238E27FC236}">
                <a16:creationId xmlns:a16="http://schemas.microsoft.com/office/drawing/2014/main" id="{698D58BB-C700-4163-D2DC-761D5F3BEAD3}"/>
              </a:ext>
            </a:extLst>
          </p:cNvPr>
          <p:cNvSpPr txBox="1">
            <a:spLocks noChangeArrowheads="1"/>
          </p:cNvSpPr>
          <p:nvPr/>
        </p:nvSpPr>
        <p:spPr bwMode="auto">
          <a:xfrm>
            <a:off x="4156075" y="3070225"/>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赤</a:t>
            </a:r>
          </a:p>
        </p:txBody>
      </p:sp>
      <p:sp>
        <p:nvSpPr>
          <p:cNvPr id="144403" name="Text Box 1075">
            <a:extLst>
              <a:ext uri="{FF2B5EF4-FFF2-40B4-BE49-F238E27FC236}">
                <a16:creationId xmlns:a16="http://schemas.microsoft.com/office/drawing/2014/main" id="{2A28B540-164F-7770-C2CE-AEDE4B498782}"/>
              </a:ext>
            </a:extLst>
          </p:cNvPr>
          <p:cNvSpPr txBox="1">
            <a:spLocks noChangeArrowheads="1"/>
          </p:cNvSpPr>
          <p:nvPr/>
        </p:nvSpPr>
        <p:spPr bwMode="auto">
          <a:xfrm>
            <a:off x="4143375" y="3495675"/>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黄</a:t>
            </a:r>
          </a:p>
        </p:txBody>
      </p:sp>
      <p:sp>
        <p:nvSpPr>
          <p:cNvPr id="144404" name="Text Box 1077">
            <a:extLst>
              <a:ext uri="{FF2B5EF4-FFF2-40B4-BE49-F238E27FC236}">
                <a16:creationId xmlns:a16="http://schemas.microsoft.com/office/drawing/2014/main" id="{453E913A-0C04-0A4E-F245-A01372D59322}"/>
              </a:ext>
            </a:extLst>
          </p:cNvPr>
          <p:cNvSpPr txBox="1">
            <a:spLocks noChangeArrowheads="1"/>
          </p:cNvSpPr>
          <p:nvPr/>
        </p:nvSpPr>
        <p:spPr bwMode="auto">
          <a:xfrm>
            <a:off x="5184775" y="4879975"/>
            <a:ext cx="1038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dirty="0">
                <a:solidFill>
                  <a:srgbClr val="FF0000"/>
                </a:solidFill>
              </a:rPr>
              <a:t>振り幅</a:t>
            </a:r>
          </a:p>
        </p:txBody>
      </p:sp>
      <p:sp>
        <p:nvSpPr>
          <p:cNvPr id="144405" name="Text Box 1078">
            <a:extLst>
              <a:ext uri="{FF2B5EF4-FFF2-40B4-BE49-F238E27FC236}">
                <a16:creationId xmlns:a16="http://schemas.microsoft.com/office/drawing/2014/main" id="{9910AED1-6E21-8F42-8E2F-619B7947D999}"/>
              </a:ext>
            </a:extLst>
          </p:cNvPr>
          <p:cNvSpPr txBox="1">
            <a:spLocks noChangeArrowheads="1"/>
          </p:cNvSpPr>
          <p:nvPr/>
        </p:nvSpPr>
        <p:spPr bwMode="auto">
          <a:xfrm>
            <a:off x="6848475" y="3238500"/>
            <a:ext cx="1314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FF0000"/>
                </a:solidFill>
              </a:rPr>
              <a:t>マークシール</a:t>
            </a:r>
          </a:p>
        </p:txBody>
      </p:sp>
      <p:sp>
        <p:nvSpPr>
          <p:cNvPr id="144406" name="Text Box 1079">
            <a:extLst>
              <a:ext uri="{FF2B5EF4-FFF2-40B4-BE49-F238E27FC236}">
                <a16:creationId xmlns:a16="http://schemas.microsoft.com/office/drawing/2014/main" id="{2CC8F2DF-02D3-8D74-87C3-E6F9F0FA431A}"/>
              </a:ext>
            </a:extLst>
          </p:cNvPr>
          <p:cNvSpPr txBox="1">
            <a:spLocks noChangeArrowheads="1"/>
          </p:cNvSpPr>
          <p:nvPr/>
        </p:nvSpPr>
        <p:spPr bwMode="auto">
          <a:xfrm>
            <a:off x="3622675" y="1546225"/>
            <a:ext cx="1038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FF0000"/>
                </a:solidFill>
              </a:rPr>
              <a:t>積む順番</a:t>
            </a:r>
          </a:p>
        </p:txBody>
      </p:sp>
      <p:sp>
        <p:nvSpPr>
          <p:cNvPr id="144407" name="Oval 1082">
            <a:extLst>
              <a:ext uri="{FF2B5EF4-FFF2-40B4-BE49-F238E27FC236}">
                <a16:creationId xmlns:a16="http://schemas.microsoft.com/office/drawing/2014/main" id="{3E09FEB2-4DB1-D44F-990C-C42464B13036}"/>
              </a:ext>
            </a:extLst>
          </p:cNvPr>
          <p:cNvSpPr>
            <a:spLocks noChangeArrowheads="1"/>
          </p:cNvSpPr>
          <p:nvPr/>
        </p:nvSpPr>
        <p:spPr bwMode="auto">
          <a:xfrm>
            <a:off x="7632700" y="437991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08" name="Oval 1083">
            <a:extLst>
              <a:ext uri="{FF2B5EF4-FFF2-40B4-BE49-F238E27FC236}">
                <a16:creationId xmlns:a16="http://schemas.microsoft.com/office/drawing/2014/main" id="{8C4D8F8F-6A46-465D-A942-FAEAD8999A45}"/>
              </a:ext>
            </a:extLst>
          </p:cNvPr>
          <p:cNvSpPr>
            <a:spLocks noChangeArrowheads="1"/>
          </p:cNvSpPr>
          <p:nvPr/>
        </p:nvSpPr>
        <p:spPr bwMode="auto">
          <a:xfrm>
            <a:off x="5638800" y="34337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09" name="Oval 1084">
            <a:extLst>
              <a:ext uri="{FF2B5EF4-FFF2-40B4-BE49-F238E27FC236}">
                <a16:creationId xmlns:a16="http://schemas.microsoft.com/office/drawing/2014/main" id="{91730C93-3E5D-3DCE-7E42-683750C335BB}"/>
              </a:ext>
            </a:extLst>
          </p:cNvPr>
          <p:cNvSpPr>
            <a:spLocks noChangeArrowheads="1"/>
          </p:cNvSpPr>
          <p:nvPr/>
        </p:nvSpPr>
        <p:spPr bwMode="auto">
          <a:xfrm>
            <a:off x="5635625" y="3868738"/>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0" name="Oval 1085">
            <a:extLst>
              <a:ext uri="{FF2B5EF4-FFF2-40B4-BE49-F238E27FC236}">
                <a16:creationId xmlns:a16="http://schemas.microsoft.com/office/drawing/2014/main" id="{98C18A94-B91E-18E9-A082-B74C9E692E88}"/>
              </a:ext>
            </a:extLst>
          </p:cNvPr>
          <p:cNvSpPr>
            <a:spLocks noChangeArrowheads="1"/>
          </p:cNvSpPr>
          <p:nvPr/>
        </p:nvSpPr>
        <p:spPr bwMode="auto">
          <a:xfrm>
            <a:off x="3851275" y="4408488"/>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1" name="Oval 1086">
            <a:extLst>
              <a:ext uri="{FF2B5EF4-FFF2-40B4-BE49-F238E27FC236}">
                <a16:creationId xmlns:a16="http://schemas.microsoft.com/office/drawing/2014/main" id="{6282E44B-45CE-4E12-9A2C-A9AFCF812F87}"/>
              </a:ext>
            </a:extLst>
          </p:cNvPr>
          <p:cNvSpPr>
            <a:spLocks noChangeArrowheads="1"/>
          </p:cNvSpPr>
          <p:nvPr/>
        </p:nvSpPr>
        <p:spPr bwMode="auto">
          <a:xfrm>
            <a:off x="5829300" y="440531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2" name="Oval 1087">
            <a:extLst>
              <a:ext uri="{FF2B5EF4-FFF2-40B4-BE49-F238E27FC236}">
                <a16:creationId xmlns:a16="http://schemas.microsoft.com/office/drawing/2014/main" id="{60F89E0F-0C61-89FF-0511-1FF833BAFF49}"/>
              </a:ext>
            </a:extLst>
          </p:cNvPr>
          <p:cNvSpPr>
            <a:spLocks noChangeArrowheads="1"/>
          </p:cNvSpPr>
          <p:nvPr/>
        </p:nvSpPr>
        <p:spPr bwMode="auto">
          <a:xfrm>
            <a:off x="5635625" y="2192338"/>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3" name="Oval 1088">
            <a:extLst>
              <a:ext uri="{FF2B5EF4-FFF2-40B4-BE49-F238E27FC236}">
                <a16:creationId xmlns:a16="http://schemas.microsoft.com/office/drawing/2014/main" id="{73787473-26A2-5E7B-DC73-9AEE476CAB9B}"/>
              </a:ext>
            </a:extLst>
          </p:cNvPr>
          <p:cNvSpPr>
            <a:spLocks noChangeArrowheads="1"/>
          </p:cNvSpPr>
          <p:nvPr/>
        </p:nvSpPr>
        <p:spPr bwMode="auto">
          <a:xfrm>
            <a:off x="5632450" y="26082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4" name="Oval 1089">
            <a:extLst>
              <a:ext uri="{FF2B5EF4-FFF2-40B4-BE49-F238E27FC236}">
                <a16:creationId xmlns:a16="http://schemas.microsoft.com/office/drawing/2014/main" id="{326564AE-0093-2D94-F1E4-AE4CFE4679DD}"/>
              </a:ext>
            </a:extLst>
          </p:cNvPr>
          <p:cNvSpPr>
            <a:spLocks noChangeArrowheads="1"/>
          </p:cNvSpPr>
          <p:nvPr/>
        </p:nvSpPr>
        <p:spPr bwMode="auto">
          <a:xfrm>
            <a:off x="5638800" y="3024188"/>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15" name="Line 1090">
            <a:extLst>
              <a:ext uri="{FF2B5EF4-FFF2-40B4-BE49-F238E27FC236}">
                <a16:creationId xmlns:a16="http://schemas.microsoft.com/office/drawing/2014/main" id="{5E5A33C4-0846-245D-3406-2A066BE02E7C}"/>
              </a:ext>
            </a:extLst>
          </p:cNvPr>
          <p:cNvSpPr>
            <a:spLocks noChangeShapeType="1"/>
          </p:cNvSpPr>
          <p:nvPr/>
        </p:nvSpPr>
        <p:spPr bwMode="auto">
          <a:xfrm>
            <a:off x="3943350" y="4171950"/>
            <a:ext cx="4733925"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16" name="Line 1091">
            <a:extLst>
              <a:ext uri="{FF2B5EF4-FFF2-40B4-BE49-F238E27FC236}">
                <a16:creationId xmlns:a16="http://schemas.microsoft.com/office/drawing/2014/main" id="{42D84582-8AE3-4A50-5763-A398DBCCE210}"/>
              </a:ext>
            </a:extLst>
          </p:cNvPr>
          <p:cNvSpPr>
            <a:spLocks noChangeShapeType="1"/>
          </p:cNvSpPr>
          <p:nvPr/>
        </p:nvSpPr>
        <p:spPr bwMode="auto">
          <a:xfrm flipH="1">
            <a:off x="7705725" y="4133850"/>
            <a:ext cx="990600" cy="1152525"/>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17" name="Line 1092">
            <a:extLst>
              <a:ext uri="{FF2B5EF4-FFF2-40B4-BE49-F238E27FC236}">
                <a16:creationId xmlns:a16="http://schemas.microsoft.com/office/drawing/2014/main" id="{52E6312D-7A68-56DF-6110-FCFA4C5E5363}"/>
              </a:ext>
            </a:extLst>
          </p:cNvPr>
          <p:cNvSpPr>
            <a:spLocks noChangeShapeType="1"/>
          </p:cNvSpPr>
          <p:nvPr/>
        </p:nvSpPr>
        <p:spPr bwMode="auto">
          <a:xfrm>
            <a:off x="2978150" y="5283200"/>
            <a:ext cx="4733925"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18" name="Line 1093">
            <a:extLst>
              <a:ext uri="{FF2B5EF4-FFF2-40B4-BE49-F238E27FC236}">
                <a16:creationId xmlns:a16="http://schemas.microsoft.com/office/drawing/2014/main" id="{3EBEE244-E5F1-D590-6059-1C135E310059}"/>
              </a:ext>
            </a:extLst>
          </p:cNvPr>
          <p:cNvSpPr>
            <a:spLocks noChangeShapeType="1"/>
          </p:cNvSpPr>
          <p:nvPr/>
        </p:nvSpPr>
        <p:spPr bwMode="auto">
          <a:xfrm flipH="1">
            <a:off x="3006725" y="4168775"/>
            <a:ext cx="942975" cy="110490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grpSp>
        <p:nvGrpSpPr>
          <p:cNvPr id="144419" name="Group 1056">
            <a:extLst>
              <a:ext uri="{FF2B5EF4-FFF2-40B4-BE49-F238E27FC236}">
                <a16:creationId xmlns:a16="http://schemas.microsoft.com/office/drawing/2014/main" id="{02FDFFCD-81C9-15DF-9A01-0D5FBAEABECE}"/>
              </a:ext>
            </a:extLst>
          </p:cNvPr>
          <p:cNvGrpSpPr>
            <a:grpSpLocks/>
          </p:cNvGrpSpPr>
          <p:nvPr/>
        </p:nvGrpSpPr>
        <p:grpSpPr bwMode="auto">
          <a:xfrm rot="10800000">
            <a:off x="8029575" y="3971925"/>
            <a:ext cx="1038225" cy="1952625"/>
            <a:chOff x="69" y="661"/>
            <a:chExt cx="58" cy="127"/>
          </a:xfrm>
        </p:grpSpPr>
        <p:grpSp>
          <p:nvGrpSpPr>
            <p:cNvPr id="144463" name="Group 1057">
              <a:extLst>
                <a:ext uri="{FF2B5EF4-FFF2-40B4-BE49-F238E27FC236}">
                  <a16:creationId xmlns:a16="http://schemas.microsoft.com/office/drawing/2014/main" id="{3066A0DE-A1AF-4EAD-C3E0-FC944CBB8775}"/>
                </a:ext>
              </a:extLst>
            </p:cNvPr>
            <p:cNvGrpSpPr>
              <a:grpSpLocks/>
            </p:cNvGrpSpPr>
            <p:nvPr/>
          </p:nvGrpSpPr>
          <p:grpSpPr bwMode="auto">
            <a:xfrm>
              <a:off x="69" y="662"/>
              <a:ext cx="58" cy="126"/>
              <a:chOff x="69" y="662"/>
              <a:chExt cx="58" cy="126"/>
            </a:xfrm>
          </p:grpSpPr>
          <p:sp>
            <p:nvSpPr>
              <p:cNvPr id="144465" name="Oval 1058">
                <a:extLst>
                  <a:ext uri="{FF2B5EF4-FFF2-40B4-BE49-F238E27FC236}">
                    <a16:creationId xmlns:a16="http://schemas.microsoft.com/office/drawing/2014/main" id="{F2F1C4B4-D7B6-21AA-5980-4060ED0EF6CB}"/>
                  </a:ext>
                </a:extLst>
              </p:cNvPr>
              <p:cNvSpPr>
                <a:spLocks noChangeArrowheads="1"/>
              </p:cNvSpPr>
              <p:nvPr/>
            </p:nvSpPr>
            <p:spPr bwMode="auto">
              <a:xfrm rot="10800000">
                <a:off x="69" y="758"/>
                <a:ext cx="7" cy="30"/>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66" name="Rectangle 1059">
                <a:extLst>
                  <a:ext uri="{FF2B5EF4-FFF2-40B4-BE49-F238E27FC236}">
                    <a16:creationId xmlns:a16="http://schemas.microsoft.com/office/drawing/2014/main" id="{C273ACEF-2288-8994-108D-FE64E81168D6}"/>
                  </a:ext>
                </a:extLst>
              </p:cNvPr>
              <p:cNvSpPr>
                <a:spLocks noChangeArrowheads="1"/>
              </p:cNvSpPr>
              <p:nvPr/>
            </p:nvSpPr>
            <p:spPr bwMode="auto">
              <a:xfrm rot="10800000">
                <a:off x="74" y="758"/>
                <a:ext cx="49" cy="30"/>
              </a:xfrm>
              <a:prstGeom prst="rect">
                <a:avLst/>
              </a:prstGeom>
              <a:gradFill rotWithShape="0">
                <a:gsLst>
                  <a:gs pos="0">
                    <a:srgbClr val="FF9900"/>
                  </a:gs>
                  <a:gs pos="50000">
                    <a:srgbClr val="FFFFFF"/>
                  </a:gs>
                  <a:gs pos="100000">
                    <a:srgbClr val="FF9900"/>
                  </a:gs>
                </a:gsLst>
                <a:lin ang="540000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67" name="Oval 1060">
                <a:extLst>
                  <a:ext uri="{FF2B5EF4-FFF2-40B4-BE49-F238E27FC236}">
                    <a16:creationId xmlns:a16="http://schemas.microsoft.com/office/drawing/2014/main" id="{DDA43642-8DF4-A7FE-8AA2-515593F9082B}"/>
                  </a:ext>
                </a:extLst>
              </p:cNvPr>
              <p:cNvSpPr>
                <a:spLocks noChangeArrowheads="1"/>
              </p:cNvSpPr>
              <p:nvPr/>
            </p:nvSpPr>
            <p:spPr bwMode="auto">
              <a:xfrm rot="10800000">
                <a:off x="120" y="758"/>
                <a:ext cx="7" cy="30"/>
              </a:xfrm>
              <a:prstGeom prst="ellipse">
                <a:avLst/>
              </a:prstGeom>
              <a:gradFill rotWithShape="0">
                <a:gsLst>
                  <a:gs pos="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68" name="Rectangle 1061">
                <a:extLst>
                  <a:ext uri="{FF2B5EF4-FFF2-40B4-BE49-F238E27FC236}">
                    <a16:creationId xmlns:a16="http://schemas.microsoft.com/office/drawing/2014/main" id="{298E249E-8CB0-6524-1AAE-70559F43D168}"/>
                  </a:ext>
                </a:extLst>
              </p:cNvPr>
              <p:cNvSpPr>
                <a:spLocks noChangeArrowheads="1"/>
              </p:cNvSpPr>
              <p:nvPr/>
            </p:nvSpPr>
            <p:spPr bwMode="auto">
              <a:xfrm rot="10800000">
                <a:off x="90" y="662"/>
                <a:ext cx="5" cy="102"/>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grpSp>
        <p:sp>
          <p:nvSpPr>
            <p:cNvPr id="144464" name="Oval 1062">
              <a:extLst>
                <a:ext uri="{FF2B5EF4-FFF2-40B4-BE49-F238E27FC236}">
                  <a16:creationId xmlns:a16="http://schemas.microsoft.com/office/drawing/2014/main" id="{AA97FDAF-6ECC-EF2D-D4FD-6404C139EED3}"/>
                </a:ext>
              </a:extLst>
            </p:cNvPr>
            <p:cNvSpPr>
              <a:spLocks noChangeArrowheads="1"/>
            </p:cNvSpPr>
            <p:nvPr/>
          </p:nvSpPr>
          <p:spPr bwMode="auto">
            <a:xfrm rot="10800000">
              <a:off x="90" y="661"/>
              <a:ext cx="5" cy="4"/>
            </a:xfrm>
            <a:prstGeom prst="ellipse">
              <a:avLst/>
            </a:prstGeom>
            <a:solidFill>
              <a:srgbClr val="FFFFFF"/>
            </a:soli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grpSp>
      <p:sp>
        <p:nvSpPr>
          <p:cNvPr id="144420" name="Text Box 1076">
            <a:extLst>
              <a:ext uri="{FF2B5EF4-FFF2-40B4-BE49-F238E27FC236}">
                <a16:creationId xmlns:a16="http://schemas.microsoft.com/office/drawing/2014/main" id="{B260ADEE-1F46-7488-FD35-8741D91F34A4}"/>
              </a:ext>
            </a:extLst>
          </p:cNvPr>
          <p:cNvSpPr txBox="1">
            <a:spLocks noChangeArrowheads="1"/>
          </p:cNvSpPr>
          <p:nvPr/>
        </p:nvSpPr>
        <p:spPr bwMode="auto">
          <a:xfrm>
            <a:off x="3663950" y="3902075"/>
            <a:ext cx="1038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ピンク</a:t>
            </a:r>
          </a:p>
        </p:txBody>
      </p:sp>
      <p:grpSp>
        <p:nvGrpSpPr>
          <p:cNvPr id="144421" name="Group 1025">
            <a:extLst>
              <a:ext uri="{FF2B5EF4-FFF2-40B4-BE49-F238E27FC236}">
                <a16:creationId xmlns:a16="http://schemas.microsoft.com/office/drawing/2014/main" id="{B1B6A96F-549D-F0AA-A087-034DF255CD7B}"/>
              </a:ext>
            </a:extLst>
          </p:cNvPr>
          <p:cNvGrpSpPr>
            <a:grpSpLocks/>
          </p:cNvGrpSpPr>
          <p:nvPr/>
        </p:nvGrpSpPr>
        <p:grpSpPr bwMode="auto">
          <a:xfrm>
            <a:off x="5172075" y="1143000"/>
            <a:ext cx="1133475" cy="3219450"/>
            <a:chOff x="246" y="582"/>
            <a:chExt cx="128" cy="349"/>
          </a:xfrm>
        </p:grpSpPr>
        <p:sp>
          <p:nvSpPr>
            <p:cNvPr id="144434" name="Rectangle 1026">
              <a:extLst>
                <a:ext uri="{FF2B5EF4-FFF2-40B4-BE49-F238E27FC236}">
                  <a16:creationId xmlns:a16="http://schemas.microsoft.com/office/drawing/2014/main" id="{CEE84115-D246-F6B5-E57B-F5E072B80B3F}"/>
                </a:ext>
              </a:extLst>
            </p:cNvPr>
            <p:cNvSpPr>
              <a:spLocks noChangeArrowheads="1"/>
            </p:cNvSpPr>
            <p:nvPr/>
          </p:nvSpPr>
          <p:spPr bwMode="auto">
            <a:xfrm>
              <a:off x="246" y="699"/>
              <a:ext cx="128" cy="43"/>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35" name="Rectangle 1027">
              <a:extLst>
                <a:ext uri="{FF2B5EF4-FFF2-40B4-BE49-F238E27FC236}">
                  <a16:creationId xmlns:a16="http://schemas.microsoft.com/office/drawing/2014/main" id="{21DD2704-9959-52AC-0CB1-F2AE1E95DDFF}"/>
                </a:ext>
              </a:extLst>
            </p:cNvPr>
            <p:cNvSpPr>
              <a:spLocks noChangeArrowheads="1"/>
            </p:cNvSpPr>
            <p:nvPr/>
          </p:nvSpPr>
          <p:spPr bwMode="auto">
            <a:xfrm>
              <a:off x="246" y="742"/>
              <a:ext cx="128" cy="4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36" name="Rectangle 1028">
              <a:extLst>
                <a:ext uri="{FF2B5EF4-FFF2-40B4-BE49-F238E27FC236}">
                  <a16:creationId xmlns:a16="http://schemas.microsoft.com/office/drawing/2014/main" id="{11A70E40-AFCB-2E96-F9BA-4F88A3DD93E1}"/>
                </a:ext>
              </a:extLst>
            </p:cNvPr>
            <p:cNvSpPr>
              <a:spLocks noChangeArrowheads="1"/>
            </p:cNvSpPr>
            <p:nvPr/>
          </p:nvSpPr>
          <p:spPr bwMode="auto">
            <a:xfrm>
              <a:off x="246" y="787"/>
              <a:ext cx="128" cy="4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37" name="Oval 1029">
              <a:extLst>
                <a:ext uri="{FF2B5EF4-FFF2-40B4-BE49-F238E27FC236}">
                  <a16:creationId xmlns:a16="http://schemas.microsoft.com/office/drawing/2014/main" id="{11C4FEB8-0D2D-2C56-51B1-7BBC7303D1A6}"/>
                </a:ext>
              </a:extLst>
            </p:cNvPr>
            <p:cNvSpPr>
              <a:spLocks noChangeArrowheads="1"/>
            </p:cNvSpPr>
            <p:nvPr/>
          </p:nvSpPr>
          <p:spPr bwMode="auto">
            <a:xfrm>
              <a:off x="246" y="775"/>
              <a:ext cx="128" cy="19"/>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38" name="Oval 1030">
              <a:extLst>
                <a:ext uri="{FF2B5EF4-FFF2-40B4-BE49-F238E27FC236}">
                  <a16:creationId xmlns:a16="http://schemas.microsoft.com/office/drawing/2014/main" id="{8E759065-3795-8067-2716-B1EE6D20E835}"/>
                </a:ext>
              </a:extLst>
            </p:cNvPr>
            <p:cNvSpPr>
              <a:spLocks noChangeArrowheads="1"/>
            </p:cNvSpPr>
            <p:nvPr/>
          </p:nvSpPr>
          <p:spPr bwMode="auto">
            <a:xfrm>
              <a:off x="246" y="733"/>
              <a:ext cx="128" cy="18"/>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39" name="Rectangle 1031">
              <a:extLst>
                <a:ext uri="{FF2B5EF4-FFF2-40B4-BE49-F238E27FC236}">
                  <a16:creationId xmlns:a16="http://schemas.microsoft.com/office/drawing/2014/main" id="{E9134A74-7414-8456-64F3-5E74ED942126}"/>
                </a:ext>
              </a:extLst>
            </p:cNvPr>
            <p:cNvSpPr>
              <a:spLocks noChangeArrowheads="1"/>
            </p:cNvSpPr>
            <p:nvPr/>
          </p:nvSpPr>
          <p:spPr bwMode="auto">
            <a:xfrm>
              <a:off x="246" y="877"/>
              <a:ext cx="128" cy="4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40" name="Rectangle 1032">
              <a:extLst>
                <a:ext uri="{FF2B5EF4-FFF2-40B4-BE49-F238E27FC236}">
                  <a16:creationId xmlns:a16="http://schemas.microsoft.com/office/drawing/2014/main" id="{AC164440-688F-3F46-6ECA-8A30A4D2677A}"/>
                </a:ext>
              </a:extLst>
            </p:cNvPr>
            <p:cNvSpPr>
              <a:spLocks noChangeArrowheads="1"/>
            </p:cNvSpPr>
            <p:nvPr/>
          </p:nvSpPr>
          <p:spPr bwMode="auto">
            <a:xfrm>
              <a:off x="246" y="831"/>
              <a:ext cx="128" cy="45"/>
            </a:xfrm>
            <a:prstGeom prst="rect">
              <a:avLst/>
            </a:prstGeom>
            <a:gradFill rotWithShape="0">
              <a:gsLst>
                <a:gs pos="0">
                  <a:srgbClr val="FF9900"/>
                </a:gs>
                <a:gs pos="50000">
                  <a:srgbClr val="FFFFFF"/>
                </a:gs>
                <a:gs pos="100000">
                  <a:srgbClr val="FF9900"/>
                </a:gs>
              </a:gsLst>
              <a:lin ang="0" scaled="1"/>
            </a:gradFill>
            <a:ln w="9525">
              <a:solidFill>
                <a:srgbClr val="000000"/>
              </a:solidFill>
              <a:miter lim="800000"/>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41" name="Oval 1033">
              <a:extLst>
                <a:ext uri="{FF2B5EF4-FFF2-40B4-BE49-F238E27FC236}">
                  <a16:creationId xmlns:a16="http://schemas.microsoft.com/office/drawing/2014/main" id="{D0CC8F27-5EB9-7CD0-0968-9D6921692081}"/>
                </a:ext>
              </a:extLst>
            </p:cNvPr>
            <p:cNvSpPr>
              <a:spLocks noChangeArrowheads="1"/>
            </p:cNvSpPr>
            <p:nvPr/>
          </p:nvSpPr>
          <p:spPr bwMode="auto">
            <a:xfrm>
              <a:off x="246" y="820"/>
              <a:ext cx="128" cy="19"/>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42" name="Oval 1034">
              <a:extLst>
                <a:ext uri="{FF2B5EF4-FFF2-40B4-BE49-F238E27FC236}">
                  <a16:creationId xmlns:a16="http://schemas.microsoft.com/office/drawing/2014/main" id="{B6CCE0CC-1990-2D00-F1C8-FB40B2CC840A}"/>
                </a:ext>
              </a:extLst>
            </p:cNvPr>
            <p:cNvSpPr>
              <a:spLocks noChangeArrowheads="1"/>
            </p:cNvSpPr>
            <p:nvPr/>
          </p:nvSpPr>
          <p:spPr bwMode="auto">
            <a:xfrm>
              <a:off x="246" y="912"/>
              <a:ext cx="128" cy="19"/>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43" name="Oval 1035">
              <a:extLst>
                <a:ext uri="{FF2B5EF4-FFF2-40B4-BE49-F238E27FC236}">
                  <a16:creationId xmlns:a16="http://schemas.microsoft.com/office/drawing/2014/main" id="{C6090DE7-DBD3-45DE-C8AF-1A1B5863006A}"/>
                </a:ext>
              </a:extLst>
            </p:cNvPr>
            <p:cNvSpPr>
              <a:spLocks noChangeArrowheads="1"/>
            </p:cNvSpPr>
            <p:nvPr/>
          </p:nvSpPr>
          <p:spPr bwMode="auto">
            <a:xfrm>
              <a:off x="246" y="865"/>
              <a:ext cx="128" cy="19"/>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grpSp>
          <p:nvGrpSpPr>
            <p:cNvPr id="144444" name="Group 1036">
              <a:extLst>
                <a:ext uri="{FF2B5EF4-FFF2-40B4-BE49-F238E27FC236}">
                  <a16:creationId xmlns:a16="http://schemas.microsoft.com/office/drawing/2014/main" id="{C551D87C-90FB-07F5-5156-CFB4C0B38FE7}"/>
                </a:ext>
              </a:extLst>
            </p:cNvPr>
            <p:cNvGrpSpPr>
              <a:grpSpLocks/>
            </p:cNvGrpSpPr>
            <p:nvPr/>
          </p:nvGrpSpPr>
          <p:grpSpPr bwMode="auto">
            <a:xfrm>
              <a:off x="246" y="582"/>
              <a:ext cx="128" cy="116"/>
              <a:chOff x="718" y="311"/>
              <a:chExt cx="128" cy="116"/>
            </a:xfrm>
          </p:grpSpPr>
          <p:sp>
            <p:nvSpPr>
              <p:cNvPr id="144446" name="Freeform 1037">
                <a:extLst>
                  <a:ext uri="{FF2B5EF4-FFF2-40B4-BE49-F238E27FC236}">
                    <a16:creationId xmlns:a16="http://schemas.microsoft.com/office/drawing/2014/main" id="{7527BE68-1C48-3A6E-61AE-9CB5742F491B}"/>
                  </a:ext>
                </a:extLst>
              </p:cNvPr>
              <p:cNvSpPr>
                <a:spLocks/>
              </p:cNvSpPr>
              <p:nvPr/>
            </p:nvSpPr>
            <p:spPr bwMode="auto">
              <a:xfrm>
                <a:off x="718" y="311"/>
                <a:ext cx="128" cy="116"/>
              </a:xfrm>
              <a:custGeom>
                <a:avLst/>
                <a:gdLst>
                  <a:gd name="T0" fmla="*/ 0 w 143"/>
                  <a:gd name="T1" fmla="*/ 2 h 142"/>
                  <a:gd name="T2" fmla="*/ 0 w 143"/>
                  <a:gd name="T3" fmla="*/ 2 h 142"/>
                  <a:gd name="T4" fmla="*/ 4 w 143"/>
                  <a:gd name="T5" fmla="*/ 2 h 142"/>
                  <a:gd name="T6" fmla="*/ 4 w 143"/>
                  <a:gd name="T7" fmla="*/ 2 h 142"/>
                  <a:gd name="T8" fmla="*/ 4 w 143"/>
                  <a:gd name="T9" fmla="*/ 2 h 142"/>
                  <a:gd name="T10" fmla="*/ 4 w 143"/>
                  <a:gd name="T11" fmla="*/ 2 h 142"/>
                  <a:gd name="T12" fmla="*/ 4 w 143"/>
                  <a:gd name="T13" fmla="*/ 2 h 142"/>
                  <a:gd name="T14" fmla="*/ 4 w 143"/>
                  <a:gd name="T15" fmla="*/ 0 h 142"/>
                  <a:gd name="T16" fmla="*/ 4 w 143"/>
                  <a:gd name="T17" fmla="*/ 2 h 142"/>
                  <a:gd name="T18" fmla="*/ 4 w 143"/>
                  <a:gd name="T19" fmla="*/ 2 h 142"/>
                  <a:gd name="T20" fmla="*/ 4 w 143"/>
                  <a:gd name="T21" fmla="*/ 2 h 142"/>
                  <a:gd name="T22" fmla="*/ 4 w 143"/>
                  <a:gd name="T23" fmla="*/ 2 h 142"/>
                  <a:gd name="T24" fmla="*/ 4 w 143"/>
                  <a:gd name="T25" fmla="*/ 2 h 142"/>
                  <a:gd name="T26" fmla="*/ 4 w 143"/>
                  <a:gd name="T27" fmla="*/ 2 h 142"/>
                  <a:gd name="T28" fmla="*/ 4 w 143"/>
                  <a:gd name="T29" fmla="*/ 2 h 142"/>
                  <a:gd name="T30" fmla="*/ 0 w 143"/>
                  <a:gd name="T31" fmla="*/ 2 h 1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42"/>
                  <a:gd name="T50" fmla="*/ 143 w 143"/>
                  <a:gd name="T51" fmla="*/ 142 h 1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42">
                    <a:moveTo>
                      <a:pt x="0" y="142"/>
                    </a:moveTo>
                    <a:lnTo>
                      <a:pt x="0" y="60"/>
                    </a:lnTo>
                    <a:lnTo>
                      <a:pt x="7" y="38"/>
                    </a:lnTo>
                    <a:lnTo>
                      <a:pt x="16" y="23"/>
                    </a:lnTo>
                    <a:lnTo>
                      <a:pt x="25" y="15"/>
                    </a:lnTo>
                    <a:lnTo>
                      <a:pt x="36" y="8"/>
                    </a:lnTo>
                    <a:lnTo>
                      <a:pt x="53" y="3"/>
                    </a:lnTo>
                    <a:lnTo>
                      <a:pt x="73" y="0"/>
                    </a:lnTo>
                    <a:lnTo>
                      <a:pt x="91" y="2"/>
                    </a:lnTo>
                    <a:lnTo>
                      <a:pt x="108" y="7"/>
                    </a:lnTo>
                    <a:lnTo>
                      <a:pt x="121" y="14"/>
                    </a:lnTo>
                    <a:lnTo>
                      <a:pt x="130" y="25"/>
                    </a:lnTo>
                    <a:lnTo>
                      <a:pt x="137" y="38"/>
                    </a:lnTo>
                    <a:lnTo>
                      <a:pt x="143" y="60"/>
                    </a:lnTo>
                    <a:lnTo>
                      <a:pt x="143" y="142"/>
                    </a:lnTo>
                    <a:lnTo>
                      <a:pt x="0" y="142"/>
                    </a:lnTo>
                    <a:close/>
                  </a:path>
                </a:pathLst>
              </a:cu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p>
                <a:endParaRPr lang="ja-JP" altLang="en-US"/>
              </a:p>
            </p:txBody>
          </p:sp>
          <p:sp>
            <p:nvSpPr>
              <p:cNvPr id="144447" name="Line 1038">
                <a:extLst>
                  <a:ext uri="{FF2B5EF4-FFF2-40B4-BE49-F238E27FC236}">
                    <a16:creationId xmlns:a16="http://schemas.microsoft.com/office/drawing/2014/main" id="{E6D58FF2-6C2A-DD28-18DB-47E7D63E383A}"/>
                  </a:ext>
                </a:extLst>
              </p:cNvPr>
              <p:cNvSpPr>
                <a:spLocks noChangeShapeType="1"/>
              </p:cNvSpPr>
              <p:nvPr/>
            </p:nvSpPr>
            <p:spPr bwMode="auto">
              <a:xfrm flipV="1">
                <a:off x="793" y="346"/>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48" name="Oval 1039">
                <a:extLst>
                  <a:ext uri="{FF2B5EF4-FFF2-40B4-BE49-F238E27FC236}">
                    <a16:creationId xmlns:a16="http://schemas.microsoft.com/office/drawing/2014/main" id="{B9724B4F-396D-C173-77D6-925F4304B4AA}"/>
                  </a:ext>
                </a:extLst>
              </p:cNvPr>
              <p:cNvSpPr>
                <a:spLocks noChangeArrowheads="1"/>
              </p:cNvSpPr>
              <p:nvPr/>
            </p:nvSpPr>
            <p:spPr bwMode="auto">
              <a:xfrm>
                <a:off x="801" y="361"/>
                <a:ext cx="16" cy="16"/>
              </a:xfrm>
              <a:prstGeom prst="ellipse">
                <a:avLst/>
              </a:prstGeom>
              <a:solidFill>
                <a:srgbClr val="000000"/>
              </a:solidFill>
              <a:ln w="9525" algn="ctr">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49" name="Oval 1040">
                <a:extLst>
                  <a:ext uri="{FF2B5EF4-FFF2-40B4-BE49-F238E27FC236}">
                    <a16:creationId xmlns:a16="http://schemas.microsoft.com/office/drawing/2014/main" id="{3E7ACF66-8425-EF2C-5FA5-72AE00678999}"/>
                  </a:ext>
                </a:extLst>
              </p:cNvPr>
              <p:cNvSpPr>
                <a:spLocks noChangeArrowheads="1"/>
              </p:cNvSpPr>
              <p:nvPr/>
            </p:nvSpPr>
            <p:spPr bwMode="auto">
              <a:xfrm>
                <a:off x="749" y="360"/>
                <a:ext cx="17" cy="16"/>
              </a:xfrm>
              <a:prstGeom prst="ellipse">
                <a:avLst/>
              </a:prstGeom>
              <a:solidFill>
                <a:srgbClr val="000000"/>
              </a:solidFill>
              <a:ln w="9525">
                <a:solidFill>
                  <a:srgbClr val="000000"/>
                </a:solidFill>
                <a:round/>
                <a:headEnd/>
                <a:tailEnd/>
              </a:ln>
              <a:effectLst>
                <a:outerShdw dist="35921" dir="2700000" algn="ctr" rotWithShape="0">
                  <a:srgbClr val="808080"/>
                </a:outerShdw>
              </a:effec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50" name="Line 1041">
                <a:extLst>
                  <a:ext uri="{FF2B5EF4-FFF2-40B4-BE49-F238E27FC236}">
                    <a16:creationId xmlns:a16="http://schemas.microsoft.com/office/drawing/2014/main" id="{B752467A-35D0-CA82-6EE5-4A1A05F7CB76}"/>
                  </a:ext>
                </a:extLst>
              </p:cNvPr>
              <p:cNvSpPr>
                <a:spLocks noChangeShapeType="1"/>
              </p:cNvSpPr>
              <p:nvPr/>
            </p:nvSpPr>
            <p:spPr bwMode="auto">
              <a:xfrm>
                <a:off x="748" y="345"/>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51" name="Freeform 1042">
                <a:extLst>
                  <a:ext uri="{FF2B5EF4-FFF2-40B4-BE49-F238E27FC236}">
                    <a16:creationId xmlns:a16="http://schemas.microsoft.com/office/drawing/2014/main" id="{EFB480C0-AA35-7319-45B9-A6F95B52611E}"/>
                  </a:ext>
                </a:extLst>
              </p:cNvPr>
              <p:cNvSpPr>
                <a:spLocks/>
              </p:cNvSpPr>
              <p:nvPr/>
            </p:nvSpPr>
            <p:spPr bwMode="auto">
              <a:xfrm>
                <a:off x="759" y="402"/>
                <a:ext cx="52" cy="8"/>
              </a:xfrm>
              <a:custGeom>
                <a:avLst/>
                <a:gdLst>
                  <a:gd name="T0" fmla="*/ 0 w 58"/>
                  <a:gd name="T1" fmla="*/ 4 h 9"/>
                  <a:gd name="T2" fmla="*/ 4 w 58"/>
                  <a:gd name="T3" fmla="*/ 0 h 9"/>
                  <a:gd name="T4" fmla="*/ 4 w 58"/>
                  <a:gd name="T5" fmla="*/ 4 h 9"/>
                  <a:gd name="T6" fmla="*/ 0 60000 65536"/>
                  <a:gd name="T7" fmla="*/ 0 60000 65536"/>
                  <a:gd name="T8" fmla="*/ 0 60000 65536"/>
                  <a:gd name="T9" fmla="*/ 0 w 58"/>
                  <a:gd name="T10" fmla="*/ 0 h 9"/>
                  <a:gd name="T11" fmla="*/ 58 w 58"/>
                  <a:gd name="T12" fmla="*/ 9 h 9"/>
                </a:gdLst>
                <a:ahLst/>
                <a:cxnLst>
                  <a:cxn ang="T6">
                    <a:pos x="T0" y="T1"/>
                  </a:cxn>
                  <a:cxn ang="T7">
                    <a:pos x="T2" y="T3"/>
                  </a:cxn>
                  <a:cxn ang="T8">
                    <a:pos x="T4" y="T5"/>
                  </a:cxn>
                </a:cxnLst>
                <a:rect l="T9" t="T10" r="T11" b="T12"/>
                <a:pathLst>
                  <a:path w="58" h="9">
                    <a:moveTo>
                      <a:pt x="0" y="8"/>
                    </a:moveTo>
                    <a:lnTo>
                      <a:pt x="25" y="0"/>
                    </a:lnTo>
                    <a:lnTo>
                      <a:pt x="58" y="9"/>
                    </a:lnTo>
                  </a:path>
                </a:pathLst>
              </a:custGeom>
              <a:noFill/>
              <a:ln w="57150"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44452" name="Line 1043">
                <a:extLst>
                  <a:ext uri="{FF2B5EF4-FFF2-40B4-BE49-F238E27FC236}">
                    <a16:creationId xmlns:a16="http://schemas.microsoft.com/office/drawing/2014/main" id="{7F2BFB6E-104D-D77C-C01E-4A059BB56608}"/>
                  </a:ext>
                </a:extLst>
              </p:cNvPr>
              <p:cNvSpPr>
                <a:spLocks noChangeShapeType="1"/>
              </p:cNvSpPr>
              <p:nvPr/>
            </p:nvSpPr>
            <p:spPr bwMode="auto">
              <a:xfrm>
                <a:off x="734" y="346"/>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53" name="Line 1044">
                <a:extLst>
                  <a:ext uri="{FF2B5EF4-FFF2-40B4-BE49-F238E27FC236}">
                    <a16:creationId xmlns:a16="http://schemas.microsoft.com/office/drawing/2014/main" id="{5C0118A1-5353-FBC3-76AA-EDC87474A649}"/>
                  </a:ext>
                </a:extLst>
              </p:cNvPr>
              <p:cNvSpPr>
                <a:spLocks noChangeShapeType="1"/>
              </p:cNvSpPr>
              <p:nvPr/>
            </p:nvSpPr>
            <p:spPr bwMode="auto">
              <a:xfrm>
                <a:off x="815" y="347"/>
                <a:ext cx="18"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54" name="Line 1045">
                <a:extLst>
                  <a:ext uri="{FF2B5EF4-FFF2-40B4-BE49-F238E27FC236}">
                    <a16:creationId xmlns:a16="http://schemas.microsoft.com/office/drawing/2014/main" id="{2D1372B3-5A4C-1B59-D43F-7CF713B6FF3D}"/>
                  </a:ext>
                </a:extLst>
              </p:cNvPr>
              <p:cNvSpPr>
                <a:spLocks noChangeShapeType="1"/>
              </p:cNvSpPr>
              <p:nvPr/>
            </p:nvSpPr>
            <p:spPr bwMode="auto">
              <a:xfrm flipV="1">
                <a:off x="772" y="346"/>
                <a:ext cx="7" cy="12"/>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55" name="Line 1046">
                <a:extLst>
                  <a:ext uri="{FF2B5EF4-FFF2-40B4-BE49-F238E27FC236}">
                    <a16:creationId xmlns:a16="http://schemas.microsoft.com/office/drawing/2014/main" id="{B763AE9F-039F-F0CE-7FE5-330B926CE55A}"/>
                  </a:ext>
                </a:extLst>
              </p:cNvPr>
              <p:cNvSpPr>
                <a:spLocks noChangeShapeType="1"/>
              </p:cNvSpPr>
              <p:nvPr/>
            </p:nvSpPr>
            <p:spPr bwMode="auto">
              <a:xfrm>
                <a:off x="790" y="346"/>
                <a:ext cx="6"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56" name="AutoShape 1047">
                <a:extLst>
                  <a:ext uri="{FF2B5EF4-FFF2-40B4-BE49-F238E27FC236}">
                    <a16:creationId xmlns:a16="http://schemas.microsoft.com/office/drawing/2014/main" id="{A89AEC6D-225B-2DC1-F458-23718F8DCC74}"/>
                  </a:ext>
                </a:extLst>
              </p:cNvPr>
              <p:cNvSpPr>
                <a:spLocks noChangeArrowheads="1"/>
              </p:cNvSpPr>
              <p:nvPr/>
            </p:nvSpPr>
            <p:spPr bwMode="auto">
              <a:xfrm rot="10800000">
                <a:off x="796"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144457" name="AutoShape 1048">
                <a:extLst>
                  <a:ext uri="{FF2B5EF4-FFF2-40B4-BE49-F238E27FC236}">
                    <a16:creationId xmlns:a16="http://schemas.microsoft.com/office/drawing/2014/main" id="{C6C3EDB0-BC04-3A30-F60A-DF10B406F208}"/>
                  </a:ext>
                </a:extLst>
              </p:cNvPr>
              <p:cNvSpPr>
                <a:spLocks noChangeArrowheads="1"/>
              </p:cNvSpPr>
              <p:nvPr/>
            </p:nvSpPr>
            <p:spPr bwMode="auto">
              <a:xfrm rot="10800000">
                <a:off x="740" y="373"/>
                <a:ext cx="33" cy="2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477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ja-JP" altLang="en-US"/>
              </a:p>
            </p:txBody>
          </p:sp>
          <p:sp>
            <p:nvSpPr>
              <p:cNvPr id="144458" name="AutoShape 1049">
                <a:extLst>
                  <a:ext uri="{FF2B5EF4-FFF2-40B4-BE49-F238E27FC236}">
                    <a16:creationId xmlns:a16="http://schemas.microsoft.com/office/drawing/2014/main" id="{3C5948A2-03FC-5E7C-EDA3-3E7210668F98}"/>
                  </a:ext>
                </a:extLst>
              </p:cNvPr>
              <p:cNvSpPr>
                <a:spLocks noChangeArrowheads="1"/>
              </p:cNvSpPr>
              <p:nvPr/>
            </p:nvSpPr>
            <p:spPr bwMode="auto">
              <a:xfrm rot="10800000">
                <a:off x="775" y="361"/>
                <a:ext cx="18" cy="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800 w 21600"/>
                  <a:gd name="T13" fmla="*/ 4181 h 21600"/>
                  <a:gd name="T14" fmla="*/ 16800 w 21600"/>
                  <a:gd name="T15" fmla="*/ 17419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000000"/>
              </a:solidFill>
              <a:ln w="9525">
                <a:solidFill>
                  <a:srgbClr val="000000"/>
                </a:solidFill>
                <a:miter lim="800000"/>
                <a:headEnd/>
                <a:tailEnd/>
              </a:ln>
            </p:spPr>
            <p:txBody>
              <a:bodyPr/>
              <a:lstStyle/>
              <a:p>
                <a:endParaRPr lang="ja-JP" altLang="en-US"/>
              </a:p>
            </p:txBody>
          </p:sp>
          <p:sp>
            <p:nvSpPr>
              <p:cNvPr id="144459" name="Line 1050">
                <a:extLst>
                  <a:ext uri="{FF2B5EF4-FFF2-40B4-BE49-F238E27FC236}">
                    <a16:creationId xmlns:a16="http://schemas.microsoft.com/office/drawing/2014/main" id="{EF2D3469-2DD0-AF83-715D-07C56B7BC384}"/>
                  </a:ext>
                </a:extLst>
              </p:cNvPr>
              <p:cNvSpPr>
                <a:spLocks noChangeShapeType="1"/>
              </p:cNvSpPr>
              <p:nvPr/>
            </p:nvSpPr>
            <p:spPr bwMode="auto">
              <a:xfrm>
                <a:off x="752" y="341"/>
                <a:ext cx="27" cy="14"/>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60" name="Line 1051">
                <a:extLst>
                  <a:ext uri="{FF2B5EF4-FFF2-40B4-BE49-F238E27FC236}">
                    <a16:creationId xmlns:a16="http://schemas.microsoft.com/office/drawing/2014/main" id="{19CD1AA2-029E-A355-5863-E3A10B1D475C}"/>
                  </a:ext>
                </a:extLst>
              </p:cNvPr>
              <p:cNvSpPr>
                <a:spLocks noChangeShapeType="1"/>
              </p:cNvSpPr>
              <p:nvPr/>
            </p:nvSpPr>
            <p:spPr bwMode="auto">
              <a:xfrm flipV="1">
                <a:off x="793" y="341"/>
                <a:ext cx="26" cy="13"/>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61" name="Line 1052">
                <a:extLst>
                  <a:ext uri="{FF2B5EF4-FFF2-40B4-BE49-F238E27FC236}">
                    <a16:creationId xmlns:a16="http://schemas.microsoft.com/office/drawing/2014/main" id="{C5029808-9EF1-FF37-0B1B-5FB8C80AAC2D}"/>
                  </a:ext>
                </a:extLst>
              </p:cNvPr>
              <p:cNvSpPr>
                <a:spLocks noChangeShapeType="1"/>
              </p:cNvSpPr>
              <p:nvPr/>
            </p:nvSpPr>
            <p:spPr bwMode="auto">
              <a:xfrm>
                <a:off x="734" y="341"/>
                <a:ext cx="20"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44462" name="Line 1053">
                <a:extLst>
                  <a:ext uri="{FF2B5EF4-FFF2-40B4-BE49-F238E27FC236}">
                    <a16:creationId xmlns:a16="http://schemas.microsoft.com/office/drawing/2014/main" id="{72C09061-3A02-4AC7-7790-AD1A8D36A931}"/>
                  </a:ext>
                </a:extLst>
              </p:cNvPr>
              <p:cNvSpPr>
                <a:spLocks noChangeShapeType="1"/>
              </p:cNvSpPr>
              <p:nvPr/>
            </p:nvSpPr>
            <p:spPr bwMode="auto">
              <a:xfrm flipV="1">
                <a:off x="817" y="342"/>
                <a:ext cx="16" cy="0"/>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44445" name="Oval 1054">
              <a:extLst>
                <a:ext uri="{FF2B5EF4-FFF2-40B4-BE49-F238E27FC236}">
                  <a16:creationId xmlns:a16="http://schemas.microsoft.com/office/drawing/2014/main" id="{910BB321-3870-391B-DA94-056C7E3DCBFE}"/>
                </a:ext>
              </a:extLst>
            </p:cNvPr>
            <p:cNvSpPr>
              <a:spLocks noChangeArrowheads="1"/>
            </p:cNvSpPr>
            <p:nvPr/>
          </p:nvSpPr>
          <p:spPr bwMode="auto">
            <a:xfrm>
              <a:off x="246" y="690"/>
              <a:ext cx="128" cy="19"/>
            </a:xfrm>
            <a:prstGeom prst="ellipse">
              <a:avLst/>
            </a:prstGeom>
            <a:gradFill rotWithShape="0">
              <a:gsLst>
                <a:gs pos="0">
                  <a:srgbClr val="FF9900"/>
                </a:gs>
                <a:gs pos="50000">
                  <a:srgbClr val="FFFFFF"/>
                </a:gs>
                <a:gs pos="100000">
                  <a:srgbClr val="FF9900"/>
                </a:gs>
              </a:gsLst>
              <a:lin ang="0" scaled="1"/>
            </a:gradFill>
            <a:ln w="9525">
              <a:solidFill>
                <a:srgbClr val="000000"/>
              </a:solidFill>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grpSp>
      <p:sp>
        <p:nvSpPr>
          <p:cNvPr id="144422" name="Oval 1094">
            <a:extLst>
              <a:ext uri="{FF2B5EF4-FFF2-40B4-BE49-F238E27FC236}">
                <a16:creationId xmlns:a16="http://schemas.microsoft.com/office/drawing/2014/main" id="{1AF472DA-3B63-38E8-6DA3-618B73EEAD08}"/>
              </a:ext>
            </a:extLst>
          </p:cNvPr>
          <p:cNvSpPr>
            <a:spLocks noChangeArrowheads="1"/>
          </p:cNvSpPr>
          <p:nvPr/>
        </p:nvSpPr>
        <p:spPr bwMode="auto">
          <a:xfrm>
            <a:off x="5626100" y="22399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23" name="Oval 1095">
            <a:extLst>
              <a:ext uri="{FF2B5EF4-FFF2-40B4-BE49-F238E27FC236}">
                <a16:creationId xmlns:a16="http://schemas.microsoft.com/office/drawing/2014/main" id="{ECCFFEE7-8391-9887-E86C-204DBEF18570}"/>
              </a:ext>
            </a:extLst>
          </p:cNvPr>
          <p:cNvSpPr>
            <a:spLocks noChangeArrowheads="1"/>
          </p:cNvSpPr>
          <p:nvPr/>
        </p:nvSpPr>
        <p:spPr bwMode="auto">
          <a:xfrm>
            <a:off x="5632450" y="26082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24" name="Oval 1096">
            <a:extLst>
              <a:ext uri="{FF2B5EF4-FFF2-40B4-BE49-F238E27FC236}">
                <a16:creationId xmlns:a16="http://schemas.microsoft.com/office/drawing/2014/main" id="{50C83F3A-B355-21E9-639B-6CE1D32A3C6C}"/>
              </a:ext>
            </a:extLst>
          </p:cNvPr>
          <p:cNvSpPr>
            <a:spLocks noChangeArrowheads="1"/>
          </p:cNvSpPr>
          <p:nvPr/>
        </p:nvSpPr>
        <p:spPr bwMode="auto">
          <a:xfrm>
            <a:off x="5629275" y="30146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25" name="Oval 1097">
            <a:extLst>
              <a:ext uri="{FF2B5EF4-FFF2-40B4-BE49-F238E27FC236}">
                <a16:creationId xmlns:a16="http://schemas.microsoft.com/office/drawing/2014/main" id="{C8B64A90-6128-A753-710D-336BE09F5F80}"/>
              </a:ext>
            </a:extLst>
          </p:cNvPr>
          <p:cNvSpPr>
            <a:spLocks noChangeArrowheads="1"/>
          </p:cNvSpPr>
          <p:nvPr/>
        </p:nvSpPr>
        <p:spPr bwMode="auto">
          <a:xfrm>
            <a:off x="5635625" y="3421063"/>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26" name="Oval 1098">
            <a:extLst>
              <a:ext uri="{FF2B5EF4-FFF2-40B4-BE49-F238E27FC236}">
                <a16:creationId xmlns:a16="http://schemas.microsoft.com/office/drawing/2014/main" id="{5A7F9B89-BB2A-5672-DC80-1E43E0B49DDA}"/>
              </a:ext>
            </a:extLst>
          </p:cNvPr>
          <p:cNvSpPr>
            <a:spLocks noChangeArrowheads="1"/>
          </p:cNvSpPr>
          <p:nvPr/>
        </p:nvSpPr>
        <p:spPr bwMode="auto">
          <a:xfrm>
            <a:off x="5641975" y="3856038"/>
            <a:ext cx="260350" cy="431800"/>
          </a:xfrm>
          <a:prstGeom prst="ellipse">
            <a:avLst/>
          </a:prstGeom>
          <a:solidFill>
            <a:schemeClr val="tx1"/>
          </a:solidFill>
          <a:ln w="12700">
            <a:solidFill>
              <a:schemeClr val="bg2"/>
            </a:solidFill>
            <a:round/>
            <a:headEnd/>
            <a:tailEnd/>
          </a:ln>
        </p:spPr>
        <p:txBody>
          <a:bodyPr wrap="non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endParaRPr lang="ja-JP" altLang="en-US" sz="1400">
              <a:solidFill>
                <a:srgbClr val="000000"/>
              </a:solidFill>
            </a:endParaRPr>
          </a:p>
        </p:txBody>
      </p:sp>
      <p:sp>
        <p:nvSpPr>
          <p:cNvPr id="144427" name="Line 1100">
            <a:extLst>
              <a:ext uri="{FF2B5EF4-FFF2-40B4-BE49-F238E27FC236}">
                <a16:creationId xmlns:a16="http://schemas.microsoft.com/office/drawing/2014/main" id="{34A70F7E-8545-1BAA-3606-8A8538CE42C9}"/>
              </a:ext>
            </a:extLst>
          </p:cNvPr>
          <p:cNvSpPr>
            <a:spLocks noChangeShapeType="1"/>
          </p:cNvSpPr>
          <p:nvPr/>
        </p:nvSpPr>
        <p:spPr bwMode="auto">
          <a:xfrm>
            <a:off x="7610475" y="3638550"/>
            <a:ext cx="95250" cy="809625"/>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28" name="Line 1101">
            <a:extLst>
              <a:ext uri="{FF2B5EF4-FFF2-40B4-BE49-F238E27FC236}">
                <a16:creationId xmlns:a16="http://schemas.microsoft.com/office/drawing/2014/main" id="{8C0AAE12-2BC5-DDC1-2692-15C2C1E61371}"/>
              </a:ext>
            </a:extLst>
          </p:cNvPr>
          <p:cNvSpPr>
            <a:spLocks noChangeShapeType="1"/>
          </p:cNvSpPr>
          <p:nvPr/>
        </p:nvSpPr>
        <p:spPr bwMode="auto">
          <a:xfrm flipH="1" flipV="1">
            <a:off x="5905500" y="3248025"/>
            <a:ext cx="971550" cy="161925"/>
          </a:xfrm>
          <a:prstGeom prst="line">
            <a:avLst/>
          </a:prstGeom>
          <a:noFill/>
          <a:ln w="12700">
            <a:solidFill>
              <a:schemeClr val="bg2"/>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4429" name="Text Box 1102">
            <a:extLst>
              <a:ext uri="{FF2B5EF4-FFF2-40B4-BE49-F238E27FC236}">
                <a16:creationId xmlns:a16="http://schemas.microsoft.com/office/drawing/2014/main" id="{BCEC8968-FC55-D84A-CC5A-2495EDB3ECC1}"/>
              </a:ext>
            </a:extLst>
          </p:cNvPr>
          <p:cNvSpPr txBox="1">
            <a:spLocks noChangeArrowheads="1"/>
          </p:cNvSpPr>
          <p:nvPr/>
        </p:nvSpPr>
        <p:spPr bwMode="auto">
          <a:xfrm>
            <a:off x="5191125" y="3914775"/>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１</a:t>
            </a:r>
          </a:p>
        </p:txBody>
      </p:sp>
      <p:sp>
        <p:nvSpPr>
          <p:cNvPr id="144430" name="Text Box 1103">
            <a:extLst>
              <a:ext uri="{FF2B5EF4-FFF2-40B4-BE49-F238E27FC236}">
                <a16:creationId xmlns:a16="http://schemas.microsoft.com/office/drawing/2014/main" id="{7C2BBDA3-B119-EA5A-D8EA-3919AF3BCCDF}"/>
              </a:ext>
            </a:extLst>
          </p:cNvPr>
          <p:cNvSpPr txBox="1">
            <a:spLocks noChangeArrowheads="1"/>
          </p:cNvSpPr>
          <p:nvPr/>
        </p:nvSpPr>
        <p:spPr bwMode="auto">
          <a:xfrm>
            <a:off x="5187950" y="3502025"/>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２</a:t>
            </a:r>
          </a:p>
        </p:txBody>
      </p:sp>
      <p:sp>
        <p:nvSpPr>
          <p:cNvPr id="144431" name="Text Box 1104">
            <a:extLst>
              <a:ext uri="{FF2B5EF4-FFF2-40B4-BE49-F238E27FC236}">
                <a16:creationId xmlns:a16="http://schemas.microsoft.com/office/drawing/2014/main" id="{B0143431-4951-9D24-2D3A-A4FCA8A39E32}"/>
              </a:ext>
            </a:extLst>
          </p:cNvPr>
          <p:cNvSpPr txBox="1">
            <a:spLocks noChangeArrowheads="1"/>
          </p:cNvSpPr>
          <p:nvPr/>
        </p:nvSpPr>
        <p:spPr bwMode="auto">
          <a:xfrm>
            <a:off x="5175250" y="3089275"/>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３</a:t>
            </a:r>
          </a:p>
        </p:txBody>
      </p:sp>
      <p:sp>
        <p:nvSpPr>
          <p:cNvPr id="144432" name="Text Box 1105">
            <a:extLst>
              <a:ext uri="{FF2B5EF4-FFF2-40B4-BE49-F238E27FC236}">
                <a16:creationId xmlns:a16="http://schemas.microsoft.com/office/drawing/2014/main" id="{177AFB6B-C325-2EB6-ADE8-F1CB8F754C3A}"/>
              </a:ext>
            </a:extLst>
          </p:cNvPr>
          <p:cNvSpPr txBox="1">
            <a:spLocks noChangeArrowheads="1"/>
          </p:cNvSpPr>
          <p:nvPr/>
        </p:nvSpPr>
        <p:spPr bwMode="auto">
          <a:xfrm>
            <a:off x="5162550" y="2686050"/>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４</a:t>
            </a:r>
          </a:p>
        </p:txBody>
      </p:sp>
      <p:sp>
        <p:nvSpPr>
          <p:cNvPr id="144433" name="Text Box 1106">
            <a:extLst>
              <a:ext uri="{FF2B5EF4-FFF2-40B4-BE49-F238E27FC236}">
                <a16:creationId xmlns:a16="http://schemas.microsoft.com/office/drawing/2014/main" id="{F7ED471C-A6D7-3F0A-CE22-96FD63204D82}"/>
              </a:ext>
            </a:extLst>
          </p:cNvPr>
          <p:cNvSpPr txBox="1">
            <a:spLocks noChangeArrowheads="1"/>
          </p:cNvSpPr>
          <p:nvPr/>
        </p:nvSpPr>
        <p:spPr bwMode="auto">
          <a:xfrm>
            <a:off x="5168900" y="2263775"/>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a:solidFill>
                  <a:srgbClr val="000000"/>
                </a:solidFill>
              </a:rPr>
              <a:t>５</a:t>
            </a:r>
          </a:p>
        </p:txBody>
      </p:sp>
    </p:spTree>
  </p:cSld>
  <p:clrMapOvr>
    <a:masterClrMapping/>
  </p:clrMapOvr>
  <p:transition spd="slow"/>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6434" name="Line 5">
            <a:extLst>
              <a:ext uri="{FF2B5EF4-FFF2-40B4-BE49-F238E27FC236}">
                <a16:creationId xmlns:a16="http://schemas.microsoft.com/office/drawing/2014/main" id="{66869A6C-D546-7181-C8B8-F1DC6C095DDD}"/>
              </a:ext>
            </a:extLst>
          </p:cNvPr>
          <p:cNvSpPr>
            <a:spLocks noChangeShapeType="1"/>
          </p:cNvSpPr>
          <p:nvPr/>
        </p:nvSpPr>
        <p:spPr bwMode="auto">
          <a:xfrm>
            <a:off x="3289300" y="3733800"/>
            <a:ext cx="546735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46435" name="Text Box 9">
            <a:extLst>
              <a:ext uri="{FF2B5EF4-FFF2-40B4-BE49-F238E27FC236}">
                <a16:creationId xmlns:a16="http://schemas.microsoft.com/office/drawing/2014/main" id="{32FAA669-C291-E6B2-8071-26B4C7F222F4}"/>
              </a:ext>
            </a:extLst>
          </p:cNvPr>
          <p:cNvSpPr txBox="1">
            <a:spLocks noChangeArrowheads="1"/>
          </p:cNvSpPr>
          <p:nvPr/>
        </p:nvSpPr>
        <p:spPr bwMode="auto">
          <a:xfrm>
            <a:off x="1628775" y="209550"/>
            <a:ext cx="541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a:solidFill>
                  <a:srgbClr val="000000"/>
                </a:solidFill>
              </a:rPr>
              <a:t>昔の遊びを再度調査した後の、効果の確認（例）</a:t>
            </a:r>
          </a:p>
        </p:txBody>
      </p:sp>
      <p:graphicFrame>
        <p:nvGraphicFramePr>
          <p:cNvPr id="146436" name="グラフ 706">
            <a:extLst>
              <a:ext uri="{FF2B5EF4-FFF2-40B4-BE49-F238E27FC236}">
                <a16:creationId xmlns:a16="http://schemas.microsoft.com/office/drawing/2014/main" id="{F7095EC2-25C6-CCB8-38E4-6557D3EE28AB}"/>
              </a:ext>
            </a:extLst>
          </p:cNvPr>
          <p:cNvGraphicFramePr>
            <a:graphicFrameLocks/>
          </p:cNvGraphicFramePr>
          <p:nvPr/>
        </p:nvGraphicFramePr>
        <p:xfrm>
          <a:off x="5972175" y="2273300"/>
          <a:ext cx="4019550" cy="4197350"/>
        </p:xfrm>
        <a:graphic>
          <a:graphicData uri="http://schemas.openxmlformats.org/presentationml/2006/ole">
            <mc:AlternateContent xmlns:mc="http://schemas.openxmlformats.org/markup-compatibility/2006">
              <mc:Choice xmlns:v="urn:schemas-microsoft-com:vml" Requires="v">
                <p:oleObj name="グラフ" r:id="rId3" imgW="4029805" imgH="4206605" progId="Excel.Chart.8">
                  <p:embed/>
                </p:oleObj>
              </mc:Choice>
              <mc:Fallback>
                <p:oleObj name="グラフ" r:id="rId3" imgW="4029805" imgH="4206605" progId="Excel.Chart.8">
                  <p:embed/>
                  <p:pic>
                    <p:nvPicPr>
                      <p:cNvPr id="0" name="グラフ 70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2175" y="2273300"/>
                        <a:ext cx="401955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6437" name="グラフ 11">
            <a:extLst>
              <a:ext uri="{FF2B5EF4-FFF2-40B4-BE49-F238E27FC236}">
                <a16:creationId xmlns:a16="http://schemas.microsoft.com/office/drawing/2014/main" id="{DD9C99D6-C6FA-8735-B7D8-70B966FA1EE6}"/>
              </a:ext>
            </a:extLst>
          </p:cNvPr>
          <p:cNvGraphicFramePr>
            <a:graphicFrameLocks/>
          </p:cNvGraphicFramePr>
          <p:nvPr/>
        </p:nvGraphicFramePr>
        <p:xfrm>
          <a:off x="2365375" y="2273300"/>
          <a:ext cx="4019550" cy="4197350"/>
        </p:xfrm>
        <a:graphic>
          <a:graphicData uri="http://schemas.openxmlformats.org/presentationml/2006/ole">
            <mc:AlternateContent xmlns:mc="http://schemas.openxmlformats.org/markup-compatibility/2006">
              <mc:Choice xmlns:v="urn:schemas-microsoft-com:vml" Requires="v">
                <p:oleObj name="グラフ" r:id="rId5" imgW="4023709" imgH="4206605" progId="Excel.Chart.8">
                  <p:embed/>
                </p:oleObj>
              </mc:Choice>
              <mc:Fallback>
                <p:oleObj name="グラフ" r:id="rId5" imgW="4023709" imgH="4206605" progId="Excel.Chart.8">
                  <p:embed/>
                  <p:pic>
                    <p:nvPicPr>
                      <p:cNvPr id="0" name="グラフ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5375" y="2273300"/>
                        <a:ext cx="401955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46438" name="直線矢印コネクタ 3">
            <a:extLst>
              <a:ext uri="{FF2B5EF4-FFF2-40B4-BE49-F238E27FC236}">
                <a16:creationId xmlns:a16="http://schemas.microsoft.com/office/drawing/2014/main" id="{0B3B8680-937E-96AB-7CD1-54BC4641DAEC}"/>
              </a:ext>
            </a:extLst>
          </p:cNvPr>
          <p:cNvCxnSpPr>
            <a:cxnSpLocks noChangeShapeType="1"/>
          </p:cNvCxnSpPr>
          <p:nvPr/>
        </p:nvCxnSpPr>
        <p:spPr bwMode="auto">
          <a:xfrm>
            <a:off x="8391525" y="3733800"/>
            <a:ext cx="0" cy="838200"/>
          </a:xfrm>
          <a:prstGeom prst="straightConnector1">
            <a:avLst/>
          </a:prstGeom>
          <a:noFill/>
          <a:ln w="76200" algn="ctr">
            <a:solidFill>
              <a:srgbClr val="99CCFF"/>
            </a:solidFill>
            <a:round/>
            <a:headEnd/>
            <a:tailEnd type="triangle" w="med" len="med"/>
          </a:ln>
          <a:extLst>
            <a:ext uri="{909E8E84-426E-40DD-AFC4-6F175D3DCCD1}">
              <a14:hiddenFill xmlns:a14="http://schemas.microsoft.com/office/drawing/2010/main">
                <a:noFill/>
              </a14:hiddenFill>
            </a:ext>
          </a:extLst>
        </p:spPr>
      </p:cxnSp>
      <p:sp>
        <p:nvSpPr>
          <p:cNvPr id="146439" name="Line 5">
            <a:extLst>
              <a:ext uri="{FF2B5EF4-FFF2-40B4-BE49-F238E27FC236}">
                <a16:creationId xmlns:a16="http://schemas.microsoft.com/office/drawing/2014/main" id="{F9C87397-F503-04E9-DF8F-A73A28A069B0}"/>
              </a:ext>
            </a:extLst>
          </p:cNvPr>
          <p:cNvSpPr>
            <a:spLocks noChangeShapeType="1"/>
          </p:cNvSpPr>
          <p:nvPr/>
        </p:nvSpPr>
        <p:spPr bwMode="auto">
          <a:xfrm>
            <a:off x="5422900" y="2790825"/>
            <a:ext cx="3673475"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cxnSp>
        <p:nvCxnSpPr>
          <p:cNvPr id="146440" name="直線矢印コネクタ 21">
            <a:extLst>
              <a:ext uri="{FF2B5EF4-FFF2-40B4-BE49-F238E27FC236}">
                <a16:creationId xmlns:a16="http://schemas.microsoft.com/office/drawing/2014/main" id="{18D13E29-8A7A-D6F9-1CE2-A278A5BD2868}"/>
              </a:ext>
            </a:extLst>
          </p:cNvPr>
          <p:cNvCxnSpPr>
            <a:cxnSpLocks noChangeShapeType="1"/>
          </p:cNvCxnSpPr>
          <p:nvPr/>
        </p:nvCxnSpPr>
        <p:spPr bwMode="auto">
          <a:xfrm>
            <a:off x="8991600" y="2825750"/>
            <a:ext cx="0" cy="993775"/>
          </a:xfrm>
          <a:prstGeom prst="straightConnector1">
            <a:avLst/>
          </a:prstGeom>
          <a:noFill/>
          <a:ln w="76200" algn="ctr">
            <a:solidFill>
              <a:srgbClr val="99CCFF"/>
            </a:solidFill>
            <a:round/>
            <a:headEnd/>
            <a:tailEnd type="triangle" w="med" len="med"/>
          </a:ln>
          <a:extLst>
            <a:ext uri="{909E8E84-426E-40DD-AFC4-6F175D3DCCD1}">
              <a14:hiddenFill xmlns:a14="http://schemas.microsoft.com/office/drawing/2010/main">
                <a:noFill/>
              </a14:hiddenFill>
            </a:ext>
          </a:extLst>
        </p:spPr>
      </p:cxnSp>
      <p:graphicFrame>
        <p:nvGraphicFramePr>
          <p:cNvPr id="10" name="表 9">
            <a:extLst>
              <a:ext uri="{FF2B5EF4-FFF2-40B4-BE49-F238E27FC236}">
                <a16:creationId xmlns:a16="http://schemas.microsoft.com/office/drawing/2014/main" id="{F41AEBE3-05D1-F98D-4F6D-0D3332F4D388}"/>
              </a:ext>
            </a:extLst>
          </p:cNvPr>
          <p:cNvGraphicFramePr>
            <a:graphicFrameLocks noGrp="1"/>
          </p:cNvGraphicFramePr>
          <p:nvPr/>
        </p:nvGraphicFramePr>
        <p:xfrm>
          <a:off x="6570663" y="977900"/>
          <a:ext cx="3721100" cy="1181100"/>
        </p:xfrm>
        <a:graphic>
          <a:graphicData uri="http://schemas.openxmlformats.org/drawingml/2006/table">
            <a:tbl>
              <a:tblPr/>
              <a:tblGrid>
                <a:gridCol w="1045965">
                  <a:extLst>
                    <a:ext uri="{9D8B030D-6E8A-4147-A177-3AD203B41FA5}">
                      <a16:colId xmlns:a16="http://schemas.microsoft.com/office/drawing/2014/main" val="20000"/>
                    </a:ext>
                  </a:extLst>
                </a:gridCol>
                <a:gridCol w="709988">
                  <a:extLst>
                    <a:ext uri="{9D8B030D-6E8A-4147-A177-3AD203B41FA5}">
                      <a16:colId xmlns:a16="http://schemas.microsoft.com/office/drawing/2014/main" val="20001"/>
                    </a:ext>
                  </a:extLst>
                </a:gridCol>
                <a:gridCol w="621240">
                  <a:extLst>
                    <a:ext uri="{9D8B030D-6E8A-4147-A177-3AD203B41FA5}">
                      <a16:colId xmlns:a16="http://schemas.microsoft.com/office/drawing/2014/main" val="20002"/>
                    </a:ext>
                  </a:extLst>
                </a:gridCol>
                <a:gridCol w="671953">
                  <a:extLst>
                    <a:ext uri="{9D8B030D-6E8A-4147-A177-3AD203B41FA5}">
                      <a16:colId xmlns:a16="http://schemas.microsoft.com/office/drawing/2014/main" val="20003"/>
                    </a:ext>
                  </a:extLst>
                </a:gridCol>
                <a:gridCol w="671953">
                  <a:extLst>
                    <a:ext uri="{9D8B030D-6E8A-4147-A177-3AD203B41FA5}">
                      <a16:colId xmlns:a16="http://schemas.microsoft.com/office/drawing/2014/main" val="20004"/>
                    </a:ext>
                  </a:extLst>
                </a:gridCol>
              </a:tblGrid>
              <a:tr h="167640">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遊び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失敗回数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失敗累計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失敗比率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累積比率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けん玉</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こま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61.1%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竹とんぼ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72.2%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ダルマ落とし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83.3%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526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その他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7640">
                <a:tc>
                  <a:txBody>
                    <a:bodyPr/>
                    <a:lstStyle/>
                    <a:p>
                      <a:pPr algn="r"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合計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HG丸ｺﾞｼｯｸM-PRO" panose="020F0600000000000000" pitchFamily="50" charset="-128"/>
                          <a:ea typeface="HG丸ｺﾞｼｯｸM-PRO" panose="020F06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extLst>
                  <a:ext uri="{0D108BD9-81ED-4DB2-BD59-A6C34878D82A}">
                    <a16:rowId xmlns:a16="http://schemas.microsoft.com/office/drawing/2014/main" val="10006"/>
                  </a:ext>
                </a:extLst>
              </a:tr>
            </a:tbl>
          </a:graphicData>
        </a:graphic>
      </p:graphicFrame>
      <p:graphicFrame>
        <p:nvGraphicFramePr>
          <p:cNvPr id="17" name="表 16">
            <a:extLst>
              <a:ext uri="{FF2B5EF4-FFF2-40B4-BE49-F238E27FC236}">
                <a16:creationId xmlns:a16="http://schemas.microsoft.com/office/drawing/2014/main" id="{5F18626E-664A-17C5-26DB-02E04E575A09}"/>
              </a:ext>
            </a:extLst>
          </p:cNvPr>
          <p:cNvGraphicFramePr>
            <a:graphicFrameLocks noGrp="1"/>
          </p:cNvGraphicFramePr>
          <p:nvPr/>
        </p:nvGraphicFramePr>
        <p:xfrm>
          <a:off x="2151063" y="996950"/>
          <a:ext cx="3632200" cy="1181100"/>
        </p:xfrm>
        <a:graphic>
          <a:graphicData uri="http://schemas.openxmlformats.org/drawingml/2006/table">
            <a:tbl>
              <a:tblPr/>
              <a:tblGrid>
                <a:gridCol w="965200">
                  <a:extLst>
                    <a:ext uri="{9D8B030D-6E8A-4147-A177-3AD203B41FA5}">
                      <a16:colId xmlns:a16="http://schemas.microsoft.com/office/drawing/2014/main" val="20000"/>
                    </a:ext>
                  </a:extLst>
                </a:gridCol>
                <a:gridCol w="7112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673100">
                  <a:extLst>
                    <a:ext uri="{9D8B030D-6E8A-4147-A177-3AD203B41FA5}">
                      <a16:colId xmlns:a16="http://schemas.microsoft.com/office/drawing/2014/main" val="20003"/>
                    </a:ext>
                  </a:extLst>
                </a:gridCol>
                <a:gridCol w="673100">
                  <a:extLst>
                    <a:ext uri="{9D8B030D-6E8A-4147-A177-3AD203B41FA5}">
                      <a16:colId xmlns:a16="http://schemas.microsoft.com/office/drawing/2014/main" val="20004"/>
                    </a:ext>
                  </a:extLst>
                </a:gridCol>
              </a:tblGrid>
              <a:tr h="167640">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遊び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失敗回数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失敗累計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失敗比率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100" b="1" i="0" u="none" strike="noStrike">
                          <a:solidFill>
                            <a:srgbClr val="000000"/>
                          </a:solidFill>
                          <a:effectLst/>
                          <a:latin typeface="HG丸ｺﾞｼｯｸM-PRO" panose="020F0600000000000000" pitchFamily="50" charset="-128"/>
                          <a:ea typeface="HG丸ｺﾞｼｯｸM-PRO" panose="020F0600000000000000" pitchFamily="50" charset="-128"/>
                        </a:rPr>
                        <a:t>累積比率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ダルマ落とし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55.6%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55.6%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けん玉</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75.0%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こま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86.1%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6764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竹とんぼ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91.7%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75260">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その他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67640">
                <a:tc>
                  <a:txBody>
                    <a:bodyPr/>
                    <a:lstStyle/>
                    <a:p>
                      <a:pPr algn="r"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合計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solidFill>
                            <a:srgbClr val="000000"/>
                          </a:solidFill>
                          <a:effectLst/>
                          <a:latin typeface="HG丸ｺﾞｼｯｸM-PRO" panose="020F0600000000000000" pitchFamily="50" charset="-128"/>
                          <a:ea typeface="HG丸ｺﾞｼｯｸM-PRO" panose="020F06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r" fontAlgn="ctr"/>
                      <a:r>
                        <a:rPr lang="en-US" altLang="ja-JP" sz="1100" b="0" i="0" u="none" strike="noStrike">
                          <a:solidFill>
                            <a:srgbClr val="000000"/>
                          </a:solidFill>
                          <a:effectLst/>
                          <a:latin typeface="HG丸ｺﾞｼｯｸM-PRO" panose="020F0600000000000000" pitchFamily="50" charset="-128"/>
                          <a:ea typeface="HG丸ｺﾞｼｯｸM-PRO" panose="020F0600000000000000" pitchFamily="50" charset="-128"/>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solidFill>
                            <a:srgbClr val="000000"/>
                          </a:solidFill>
                          <a:effectLst/>
                          <a:latin typeface="HG丸ｺﾞｼｯｸM-PRO" panose="020F0600000000000000" pitchFamily="50" charset="-128"/>
                          <a:ea typeface="HG丸ｺﾞｼｯｸM-PRO" panose="020F06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extLst>
                  <a:ext uri="{0D108BD9-81ED-4DB2-BD59-A6C34878D82A}">
                    <a16:rowId xmlns:a16="http://schemas.microsoft.com/office/drawing/2014/main" val="10006"/>
                  </a:ext>
                </a:extLst>
              </a:tr>
            </a:tbl>
          </a:graphicData>
        </a:graphic>
      </p:graphicFrame>
      <p:sp>
        <p:nvSpPr>
          <p:cNvPr id="146545" name="テキスト ボックス 1">
            <a:extLst>
              <a:ext uri="{FF2B5EF4-FFF2-40B4-BE49-F238E27FC236}">
                <a16:creationId xmlns:a16="http://schemas.microsoft.com/office/drawing/2014/main" id="{BE5A2B68-5521-1F2C-FD9D-B14BF54EF775}"/>
              </a:ext>
            </a:extLst>
          </p:cNvPr>
          <p:cNvSpPr txBox="1">
            <a:spLocks noChangeArrowheads="1"/>
          </p:cNvSpPr>
          <p:nvPr/>
        </p:nvSpPr>
        <p:spPr bwMode="auto">
          <a:xfrm>
            <a:off x="2151063" y="649288"/>
            <a:ext cx="973137"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800">
                <a:solidFill>
                  <a:srgbClr val="000000"/>
                </a:solidFill>
              </a:rPr>
              <a:t>改善前</a:t>
            </a:r>
          </a:p>
        </p:txBody>
      </p:sp>
      <p:sp>
        <p:nvSpPr>
          <p:cNvPr id="146546" name="テキスト ボックス 1">
            <a:extLst>
              <a:ext uri="{FF2B5EF4-FFF2-40B4-BE49-F238E27FC236}">
                <a16:creationId xmlns:a16="http://schemas.microsoft.com/office/drawing/2014/main" id="{5ADFA275-4FCC-983E-241C-3AB9824D117C}"/>
              </a:ext>
            </a:extLst>
          </p:cNvPr>
          <p:cNvSpPr txBox="1">
            <a:spLocks noChangeArrowheads="1"/>
          </p:cNvSpPr>
          <p:nvPr/>
        </p:nvSpPr>
        <p:spPr bwMode="auto">
          <a:xfrm>
            <a:off x="6551613" y="649288"/>
            <a:ext cx="97472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lang="ja-JP" altLang="en-US" sz="1800">
                <a:solidFill>
                  <a:srgbClr val="000000"/>
                </a:solidFill>
              </a:rPr>
              <a:t>改善後</a:t>
            </a:r>
          </a:p>
        </p:txBody>
      </p:sp>
    </p:spTree>
  </p:cSld>
  <p:clrMapOvr>
    <a:masterClrMapping/>
  </p:clrMapOvr>
  <p:transition spd="slow"/>
</p:sld>
</file>

<file path=ppt/theme/theme1.xml><?xml version="1.0" encoding="utf-8"?>
<a:theme xmlns:a="http://schemas.openxmlformats.org/drawingml/2006/main" name="標準デザイン">
  <a:themeElements>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solidFill>
        <a:ln w="12700"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1" lang="ja-JP" altLang="en-US" sz="1400" b="1" i="0" u="none" strike="noStrike" cap="none" normalizeH="0" baseline="0" smtClean="0">
            <a:ln>
              <a:noFill/>
            </a:ln>
            <a:solidFill>
              <a:srgbClr val="000000"/>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rgbClr val="CCFFFF"/>
        </a:solidFill>
        <a:ln w="12700"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1" lang="ja-JP" altLang="en-US" sz="1400" b="1" i="0" u="none" strike="noStrike" cap="none" normalizeH="0" baseline="0" smtClean="0">
            <a:ln>
              <a:noFill/>
            </a:ln>
            <a:solidFill>
              <a:srgbClr val="000000"/>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9832</Words>
  <Application>Microsoft Office PowerPoint</Application>
  <PresentationFormat>ワイド画面</PresentationFormat>
  <Paragraphs>1741</Paragraphs>
  <Slides>101</Slides>
  <Notes>50</Notes>
  <HiddenSlides>11</HiddenSlides>
  <MMClips>0</MMClips>
  <ScaleCrop>false</ScaleCrop>
  <HeadingPairs>
    <vt:vector size="8" baseType="variant">
      <vt:variant>
        <vt:lpstr>使用されているフォント</vt:lpstr>
      </vt:variant>
      <vt:variant>
        <vt:i4>14</vt:i4>
      </vt:variant>
      <vt:variant>
        <vt:lpstr>テーマ</vt:lpstr>
      </vt:variant>
      <vt:variant>
        <vt:i4>1</vt:i4>
      </vt:variant>
      <vt:variant>
        <vt:lpstr>埋め込まれた OLE サーバー</vt:lpstr>
      </vt:variant>
      <vt:variant>
        <vt:i4>5</vt:i4>
      </vt:variant>
      <vt:variant>
        <vt:lpstr>スライド タイトル</vt:lpstr>
      </vt:variant>
      <vt:variant>
        <vt:i4>101</vt:i4>
      </vt:variant>
    </vt:vector>
  </HeadingPairs>
  <TitlesOfParts>
    <vt:vector size="121" baseType="lpstr">
      <vt:lpstr>BIZ UDPゴシック</vt:lpstr>
      <vt:lpstr>HGP創英角ｺﾞｼｯｸUB</vt:lpstr>
      <vt:lpstr>HGS創英角ｺﾞｼｯｸUB</vt:lpstr>
      <vt:lpstr>HG丸ｺﾞｼｯｸM-PRO</vt:lpstr>
      <vt:lpstr>HG行書体</vt:lpstr>
      <vt:lpstr>HG創英角ｺﾞｼｯｸUB</vt:lpstr>
      <vt:lpstr>Meiryo UI</vt:lpstr>
      <vt:lpstr>ＭＳ Ｐゴシック</vt:lpstr>
      <vt:lpstr>ＭＳ ゴシック</vt:lpstr>
      <vt:lpstr>メイリオ</vt:lpstr>
      <vt:lpstr>Arial</vt:lpstr>
      <vt:lpstr>Calibri</vt:lpstr>
      <vt:lpstr>Segoe UI</vt:lpstr>
      <vt:lpstr>Times New Roman</vt:lpstr>
      <vt:lpstr>標準デザイン</vt:lpstr>
      <vt:lpstr>Worksheet</vt:lpstr>
      <vt:lpstr>Photo Editor ｲﾒｰｼﾞ</vt:lpstr>
      <vt:lpstr>グラフ</vt:lpstr>
      <vt:lpstr>ワークシート</vt:lpstr>
      <vt:lpstr>ビットマップ イメージ</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Ｃコース【問題解決コース】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Ｃコース【問題解決コース】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研修のねらいと心構え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2026-01-19T01:40:04Z</dcterms:created>
  <dcterms:modified xsi:type="dcterms:W3CDTF">2026-02-20T06:16:29Z</dcterms:modified>
</cp:coreProperties>
</file>